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notesSlides/notesSlide36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28.xml" ContentType="application/vnd.openxmlformats-officedocument.presentationml.notesSlide+xml"/>
  <Override PartName="/ppt/slides/slide36.xml" ContentType="application/vnd.openxmlformats-officedocument.presentationml.slide+xml"/>
  <Override PartName="/ppt/slides/slide35.xml" ContentType="application/vnd.openxmlformats-officedocument.presentationml.slide+xml"/>
  <Override PartName="/ppt/slides/slide32.xml" ContentType="application/vnd.openxmlformats-officedocument.presentationml.slide+xml"/>
  <Override PartName="/ppt/slides/slide31.xml" ContentType="application/vnd.openxmlformats-officedocument.presentationml.slide+xml"/>
  <Override PartName="/ppt/slides/slide30.xml" ContentType="application/vnd.openxmlformats-officedocument.presentationml.slide+xml"/>
  <Override PartName="/ppt/notesSlides/notesSlide7.xml" ContentType="application/vnd.openxmlformats-officedocument.presentationml.notesSlide+xml"/>
  <Override PartName="/ppt/notesSlides/notesSlide16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26.xml" ContentType="application/vnd.openxmlformats-officedocument.presentationml.slide+xml"/>
  <Override PartName="/ppt/slides/slide25.xml" ContentType="application/vnd.openxmlformats-officedocument.presentationml.slide+xml"/>
  <Override PartName="/ppt/slides/slide24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9.xml" ContentType="application/vnd.openxmlformats-officedocument.presentationml.notesSlide+xml"/>
  <Override PartName="/ppt/slides/slide17.xml" ContentType="application/vnd.openxmlformats-officedocument.presentationml.slide+xml"/>
  <Override PartName="/ppt/slides/slide13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33.xml" ContentType="application/vnd.openxmlformats-officedocument.presentationml.slide+xml"/>
  <Override PartName="/ppt/slides/slide8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7.xml" ContentType="application/vnd.openxmlformats-officedocument.presentationml.slide+xml"/>
  <Override PartName="/ppt/slides/slide21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4.xml" ContentType="application/vnd.openxmlformats-officedocument.presentationml.slide+xml"/>
  <Override PartName="/ppt/notesSlides/notesSlide23.xml" ContentType="application/vnd.openxmlformats-officedocument.presentationml.notesSlide+xml"/>
  <Override PartName="/ppt/theme/theme2.xml" ContentType="application/vnd.openxmlformats-officedocument.theme+xml"/>
  <Override PartName="/ppt/slides/slide15.xml" ContentType="application/vnd.openxmlformats-officedocument.presentationml.slide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6.xml" ContentType="application/vnd.openxmlformats-officedocument.presentationml.slide+xml"/>
  <Override PartName="/docProps/custom.xml" ContentType="application/vnd.openxmlformats-officedocument.custom-propertie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s/slide28.xml" ContentType="application/vnd.openxmlformats-officedocument.presentationml.slide+xml"/>
  <Override PartName="/ppt/slides/slide2.xml" ContentType="application/vnd.openxmlformats-officedocument.presentationml.slid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slides/slide34.xml" ContentType="application/vnd.openxmlformats-officedocument.presentationml.slide+xml"/>
  <Override PartName="/ppt/notesSlides/notesSlide12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5.xml" ContentType="application/vnd.openxmlformats-officedocument.presentationml.slideLayout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sldMasterIdLst>
    <p:sldMasterId id="2147483648" r:id="rId1"/>
  </p:sldMasterIdLst>
  <p:notesMasterIdLst>
    <p:notesMasterId r:id="rId40"/>
  </p:notes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291" r:id="rId39"/>
  </p:sldIdLst>
  <p:sldSz cx="12192000" cy="6858000"/>
  <p:notesSz cx="12192000" cy="6858000"/>
  <p:defaultTextStyle>
    <a:defPPr>
      <a:defRPr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2D5ABB26-0587-4C30-8999-92F81FD0307C}">
  <a:tblStyle styleId="{2D5ABB26-0587-4C30-8999-92F81FD0307C}" styleName="No Style, No Grid">
    <a:wholeTbl>
      <a:tcTxStyle>
        <a:fontRef idx="minor">
          <a:srgbClr val="000000"/>
        </a:fontRef>
        <a:schemeClr val="tx1"/>
      </a:tcTxStyle>
      <a:tcStyle>
        <a:tcBdr>
          <a:left>
            <a:ln w="12700">
              <a:noFill/>
            </a:ln>
          </a:left>
          <a:right>
            <a:ln w="12700">
              <a:noFill/>
            </a:ln>
          </a:right>
          <a:top>
            <a:ln w="12700">
              <a:noFill/>
            </a:ln>
          </a:top>
          <a:bottom>
            <a:ln w="12700">
              <a:noFill/>
            </a:ln>
          </a:bottom>
          <a:insideH>
            <a:ln w="12700">
              <a:noFill/>
            </a:ln>
          </a:insideH>
          <a:insideV>
            <a:ln w="12700">
              <a:noFill/>
            </a:ln>
          </a:insideV>
        </a:tcBdr>
        <a:fill>
          <a:noFill/>
        </a:fill>
      </a:tcStyle>
    </a:wholeTbl>
    <a:band1H>
      <a:tcStyle>
        <a:tcBdr/>
      </a:tcStyle>
    </a:band1H>
    <a:band2H>
      <a:tcStyle>
        <a:tcBdr/>
      </a:tcStyle>
    </a:band2H>
    <a:band1V>
      <a:tcStyle>
        <a:tcBdr/>
      </a:tcStyle>
    </a:band1V>
    <a:band2V>
      <a:tcStyle>
        <a:tcBdr/>
      </a:tcStyle>
    </a:band2V>
    <a:lastCol>
      <a:tcStyle>
        <a:tcBdr/>
      </a:tcStyle>
    </a:lastCol>
    <a:firstCol>
      <a:tcStyle>
        <a:tcBdr/>
      </a:tcStyle>
    </a:firstCol>
    <a:lastRow>
      <a:tcStyle>
        <a:tcBdr/>
      </a:tcStyle>
    </a:lastRow>
    <a:seCell>
      <a:tcStyle>
        <a:tcBdr/>
      </a:tcStyle>
    </a:seCell>
    <a:swCell>
      <a:tcStyle>
        <a:tcBdr/>
      </a:tcStyle>
    </a:swCell>
    <a:firstRow>
      <a:tcStyle>
        <a:tcBdr/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>
      <p:cViewPr varScale="1">
        <p:scale>
          <a:sx n="99" d="100"/>
          <a:sy n="99" d="100"/>
        </p:scale>
        <p:origin x="996" y="90"/>
      </p:cViewPr>
      <p:guideLst>
        <p:guide pos="2880" orient="horz"/>
        <p:guide pos="2160"/>
      </p:guideLst>
    </p:cSldViewPr>
  </p:slideViewPr>
  <p:gridSpacing cx="76200" cy="76200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theme" Target="theme/theme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slide" Target="slides/slide15.xml"/><Relationship Id="rId19" Type="http://schemas.openxmlformats.org/officeDocument/2006/relationships/slide" Target="slides/slide16.xml"/><Relationship Id="rId20" Type="http://schemas.openxmlformats.org/officeDocument/2006/relationships/slide" Target="slides/slide17.xml"/><Relationship Id="rId21" Type="http://schemas.openxmlformats.org/officeDocument/2006/relationships/slide" Target="slides/slide18.xml"/><Relationship Id="rId22" Type="http://schemas.openxmlformats.org/officeDocument/2006/relationships/slide" Target="slides/slide19.xml"/><Relationship Id="rId23" Type="http://schemas.openxmlformats.org/officeDocument/2006/relationships/slide" Target="slides/slide20.xml"/><Relationship Id="rId24" Type="http://schemas.openxmlformats.org/officeDocument/2006/relationships/slide" Target="slides/slide21.xml"/><Relationship Id="rId25" Type="http://schemas.openxmlformats.org/officeDocument/2006/relationships/slide" Target="slides/slide22.xml"/><Relationship Id="rId26" Type="http://schemas.openxmlformats.org/officeDocument/2006/relationships/slide" Target="slides/slide23.xml"/><Relationship Id="rId27" Type="http://schemas.openxmlformats.org/officeDocument/2006/relationships/slide" Target="slides/slide24.xml"/><Relationship Id="rId28" Type="http://schemas.openxmlformats.org/officeDocument/2006/relationships/slide" Target="slides/slide25.xml"/><Relationship Id="rId29" Type="http://schemas.openxmlformats.org/officeDocument/2006/relationships/slide" Target="slides/slide26.xml"/><Relationship Id="rId30" Type="http://schemas.openxmlformats.org/officeDocument/2006/relationships/slide" Target="slides/slide27.xml"/><Relationship Id="rId31" Type="http://schemas.openxmlformats.org/officeDocument/2006/relationships/slide" Target="slides/slide28.xml"/><Relationship Id="rId32" Type="http://schemas.openxmlformats.org/officeDocument/2006/relationships/slide" Target="slides/slide29.xml"/><Relationship Id="rId33" Type="http://schemas.openxmlformats.org/officeDocument/2006/relationships/slide" Target="slides/slide30.xml"/><Relationship Id="rId34" Type="http://schemas.openxmlformats.org/officeDocument/2006/relationships/slide" Target="slides/slide31.xml"/><Relationship Id="rId35" Type="http://schemas.openxmlformats.org/officeDocument/2006/relationships/slide" Target="slides/slide32.xml"/><Relationship Id="rId36" Type="http://schemas.openxmlformats.org/officeDocument/2006/relationships/slide" Target="slides/slide33.xml"/><Relationship Id="rId37" Type="http://schemas.openxmlformats.org/officeDocument/2006/relationships/slide" Target="slides/slide34.xml"/><Relationship Id="rId38" Type="http://schemas.openxmlformats.org/officeDocument/2006/relationships/slide" Target="slides/slide35.xml"/><Relationship Id="rId39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41" Type="http://schemas.openxmlformats.org/officeDocument/2006/relationships/presProps" Target="presProps.xml" /><Relationship Id="rId42" Type="http://schemas.openxmlformats.org/officeDocument/2006/relationships/tableStyles" Target="tableStyles.xml" /><Relationship Id="rId43" Type="http://schemas.openxmlformats.org/officeDocument/2006/relationships/viewProps" Target="viewProps.xml" /></Relationships>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 name=""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2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3"/>
          </p:nvPr>
        </p:nvSpPr>
        <p:spPr bwMode="auto"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>
              <a:defRPr/>
            </a:pP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 bwMode="auto"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 bwMode="auto"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>
      <a:defRPr sz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 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 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 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 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 ?>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 ?>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 ?>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 ?>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 ?>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 ?>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 ?>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 ?>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 ?>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 ?>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 ?>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 ?>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 ?>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 ?>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 ?>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 ?>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 ?>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 ?>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 ?>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 ?>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 ?>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 ?>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 ?>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 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 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 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 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 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 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54F8372-4CC0-D28A-090E-05D74270CA6B}" type="slidenum">
              <a:rPr/>
              <a:t/>
            </a:fld>
            <a:endParaRPr/>
          </a:p>
        </p:txBody>
      </p:sp>
    </p:spTree>
  </p:cSld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5532081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0026021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159141725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65C918B-0CBF-AD43-2F5F-864F8A2A12B7}" type="slidenum">
              <a:rPr/>
              <a:t/>
            </a:fld>
            <a:endParaRPr/>
          </a:p>
        </p:txBody>
      </p:sp>
    </p:spTree>
  </p:cSld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7036349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9242871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124061242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89DE1A0-4039-9059-3615-629384042580}" type="slidenum">
              <a:rPr/>
              <a:t/>
            </a:fld>
            <a:endParaRPr/>
          </a:p>
        </p:txBody>
      </p:sp>
    </p:spTree>
  </p:cSld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15301307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02237656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12861168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45033F6-66D9-6111-1891-493C33ABF3FE}" type="slidenum">
              <a:rPr/>
              <a:t/>
            </a:fld>
            <a:endParaRPr/>
          </a:p>
        </p:txBody>
      </p:sp>
    </p:spTree>
  </p:cSld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2117960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14899938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56543435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14E2A8A-77CE-5D4A-806D-AEF23AE72CAF}" type="slidenum">
              <a:rPr/>
              <a:t/>
            </a:fld>
            <a:endParaRPr/>
          </a:p>
        </p:txBody>
      </p:sp>
    </p:spTree>
  </p:cSld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05362627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78818630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195417276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E20DE87-1A24-E7B3-8505-D54682710FE5}" type="slidenum">
              <a:rPr/>
              <a:t/>
            </a:fld>
            <a:endParaRPr/>
          </a:p>
        </p:txBody>
      </p:sp>
    </p:spTree>
  </p:cSld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3361893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325272591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44025520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A1BE13F-3E59-571B-DA99-D8140220FD19}" type="slidenum">
              <a:rPr/>
              <a:t/>
            </a:fld>
            <a:endParaRPr/>
          </a:p>
        </p:txBody>
      </p:sp>
    </p:spTree>
  </p:cSld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3193796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18337507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1750745636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ECBC49E-605F-24E7-D87A-659A2BA0CFE0}" type="slidenum">
              <a:rPr/>
              <a:t/>
            </a:fld>
            <a:endParaRPr/>
          </a:p>
        </p:txBody>
      </p:sp>
    </p:spTree>
  </p:cSld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6163660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15800220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150384432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677BE5C-EBE7-DC34-E7B2-B60095F0C66F}" type="slidenum">
              <a:rPr/>
              <a:t/>
            </a:fld>
            <a:endParaRPr/>
          </a:p>
        </p:txBody>
      </p:sp>
    </p:spTree>
  </p:cSld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7516420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05440437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113147244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816A8BB0-F194-F196-63CC-873D1A097DEC}" type="slidenum">
              <a:rPr/>
              <a:t/>
            </a:fld>
            <a:endParaRPr/>
          </a:p>
        </p:txBody>
      </p:sp>
    </p:spTree>
  </p:cSld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7248666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98105283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83381616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3E9CD93-8AE7-39FD-D845-09668E72E12C}" type="slidenum">
              <a:rPr/>
              <a:t/>
            </a:fld>
            <a:endParaRPr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632135B-52DF-08EE-473E-3B3BEE240277}" type="slidenum">
              <a:rPr/>
              <a:t/>
            </a:fld>
            <a:endParaRPr/>
          </a:p>
        </p:txBody>
      </p:sp>
    </p:spTree>
  </p:cSld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7926512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48352897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171275507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63E2D15C-F237-8AF5-BDA1-27D6FC0E96A3}" type="slidenum">
              <a:rPr/>
              <a:t/>
            </a:fld>
            <a:endParaRPr/>
          </a:p>
        </p:txBody>
      </p:sp>
    </p:spTree>
  </p:cSld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8198249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6711815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74740664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2C767E8-C0CD-B6B6-5888-60633E77B0C8}" type="slidenum">
              <a:rPr/>
              <a:t/>
            </a:fld>
            <a:endParaRPr/>
          </a:p>
        </p:txBody>
      </p:sp>
    </p:spTree>
  </p:cSld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2283024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74551899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198900859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D931F6F-03A8-B656-518D-5D995DD4EFA4}" type="slidenum">
              <a:rPr/>
              <a:t/>
            </a:fld>
            <a:endParaRPr/>
          </a:p>
        </p:txBody>
      </p:sp>
    </p:spTree>
  </p:cSld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7330985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45620525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137870217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FB9D88A-C7E3-AE07-112B-7075311AA3F9}" type="slidenum">
              <a:rPr/>
              <a:t/>
            </a:fld>
            <a:endParaRPr/>
          </a:p>
        </p:txBody>
      </p:sp>
    </p:spTree>
  </p:cSld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0359753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53899678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149188325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F7C5E70C-5979-9B3D-0434-63D1059A8627}" type="slidenum">
              <a:rPr/>
              <a:t/>
            </a:fld>
            <a:endParaRPr/>
          </a:p>
        </p:txBody>
      </p:sp>
    </p:spTree>
  </p:cSld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9930929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51040345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213446900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3939B991-209B-65B6-71E8-F64C89679031}" type="slidenum">
              <a:rPr/>
              <a:t/>
            </a:fld>
            <a:endParaRPr/>
          </a:p>
        </p:txBody>
      </p:sp>
    </p:spTree>
  </p:cSld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7012707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1771356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106486730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D06CD36D-6550-0247-D8EE-AED5085DCE42}" type="slidenum">
              <a:rPr/>
              <a:t/>
            </a:fld>
            <a:endParaRPr/>
          </a:p>
        </p:txBody>
      </p:sp>
    </p:spTree>
  </p:cSld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9466764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05568021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193798549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27BABED2-F6D8-044F-A979-DF5979DE7EF2}" type="slidenum">
              <a:rPr/>
              <a:t/>
            </a:fld>
            <a:endParaRPr/>
          </a:p>
        </p:txBody>
      </p:sp>
    </p:spTree>
  </p:cSld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3087650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29929831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436220923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3675FA2-761B-02CE-0EFE-0F1B60CF8EAF}" type="slidenum">
              <a:rPr/>
              <a:t/>
            </a:fld>
            <a:endParaRPr/>
          </a:p>
        </p:txBody>
      </p:sp>
    </p:spTree>
  </p:cSld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93390707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516110134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48103866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A0279DE8-CF92-ECAC-66E1-3A49F093C6BE}" type="slidenum">
              <a:rPr/>
              <a:t/>
            </a:fld>
            <a:endParaRPr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thick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 &amp; remove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Remove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shorter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 and remove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Remove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thin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 and remove exposed</a:t>
            </a:r>
            <a:endParaRPr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9A6642D7-19FA-8397-137D-52775242A65E}" type="slidenum">
              <a:rPr/>
              <a:t/>
            </a:fld>
            <a:endParaRPr/>
          </a:p>
        </p:txBody>
      </p:sp>
    </p:spTree>
  </p:cSld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2863305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50069760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103465126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E62C6B2-A2D1-84ED-CF3E-9943ECFA7C7D}" type="slidenum">
              <a:rPr/>
              <a:t/>
            </a:fld>
            <a:endParaRPr/>
          </a:p>
        </p:txBody>
      </p:sp>
    </p:spTree>
  </p:cSld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7253564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71307657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197830754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7755B1B-6B01-08B9-4765-EA80955D316C}" type="slidenum">
              <a:rPr/>
              <a:t/>
            </a:fld>
            <a:endParaRPr/>
          </a:p>
        </p:txBody>
      </p:sp>
    </p:spTree>
  </p:cSld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14360226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426532438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88653790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229776E-FD85-6861-855F-5E861629D7B5}" type="slidenum">
              <a:rPr/>
              <a:t/>
            </a:fld>
            <a:endParaRPr/>
          </a:p>
        </p:txBody>
      </p:sp>
    </p:spTree>
  </p:cSld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11300665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71817851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13853499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FB6043B-0BCB-5BA3-C155-88FCA9E44831}" type="slidenum">
              <a:rPr/>
              <a:t/>
            </a:fld>
            <a:endParaRPr/>
          </a:p>
        </p:txBody>
      </p:sp>
    </p:spTree>
  </p:cSld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91707019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13643093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563730449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1DBF3F04-037E-AAEC-FE71-8B162E26DD73}" type="slidenum">
              <a:rPr/>
              <a:t/>
            </a:fld>
            <a:endParaRPr/>
          </a:p>
        </p:txBody>
      </p:sp>
    </p:spTree>
  </p:cSld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40675249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782080992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1513929237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EA4E3DCD-BD6D-0162-0AD0-5E512AEEEAE2}" type="slidenum">
              <a:rPr/>
              <a:t/>
            </a:fld>
            <a:endParaRPr/>
          </a:p>
        </p:txBody>
      </p:sp>
    </p:spTree>
  </p:cSld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C797E1D3-6804-1A75-153E-5F865D7804CC}" type="slidenum">
              <a:rPr/>
              <a:t/>
            </a:fld>
            <a:endParaRPr/>
          </a:p>
        </p:txBody>
      </p:sp>
    </p:spTree>
  </p:cSld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50667843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39561176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171294748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930B080-9C66-88A3-BA06-11683D44EAB3}" type="slidenum">
              <a:rPr/>
              <a:t/>
            </a:fld>
            <a:endParaRPr/>
          </a:p>
        </p:txBody>
      </p:sp>
    </p:spTree>
  </p:cSld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70813711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8653982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804234358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07468D0C-0CE9-ED6A-68EC-2BCA5BCD5653}" type="slidenum">
              <a:rPr/>
              <a:t/>
            </a:fld>
            <a:endParaRPr/>
          </a:p>
        </p:txBody>
      </p:sp>
    </p:spTree>
  </p:cSld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13854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895293029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1030901341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57CC9ABF-28B1-C92A-BC1A-C889A9F0F32D}" type="slidenum">
              <a:rPr/>
              <a:t/>
            </a:fld>
            <a:endParaRPr/>
          </a:p>
        </p:txBody>
      </p:sp>
    </p:spTree>
  </p:cSld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9461432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026153695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779199202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71A5A6A0-E371-40E8-7EF4-B61BCA994EE8}" type="slidenum">
              <a:rPr/>
              <a:t/>
            </a:fld>
            <a:endParaRPr/>
          </a:p>
        </p:txBody>
      </p:sp>
    </p:spTree>
  </p:cSld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104373128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274586830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1232892040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A624607-17C7-936F-161A-14A05E9D7D8C}" type="slidenum">
              <a:rPr/>
              <a:t/>
            </a:fld>
            <a:endParaRPr/>
          </a:p>
        </p:txBody>
      </p:sp>
    </p:spTree>
  </p:cSld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54301987" name="Slide Image Placeholder 1"/>
          <p:cNvSpPr>
            <a:spLocks noChangeAspect="1" noGrp="1" noRot="1"/>
          </p:cNvSpPr>
          <p:nvPr>
            <p:ph type="sldImg"/>
          </p:nvPr>
        </p:nvSpPr>
        <p:spPr bwMode="auto"/>
      </p:sp>
      <p:sp>
        <p:nvSpPr>
          <p:cNvPr id="1918884596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217793" indent="-217793">
              <a:buAutoNum type="arabicPeriod"/>
              <a:defRPr/>
            </a:pPr>
            <a:r>
              <a:rPr/>
              <a:t>Create SiO2 layer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Expose, and strip exposed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Etch away SiO2 where photoresist was removed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photoresist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Apply diffusion layer, and bake-in n-type regions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Strip off remaining SiO2</a:t>
            </a:r>
            <a:endParaRPr/>
          </a:p>
          <a:p>
            <a:pPr marL="217793" indent="-217793">
              <a:buAutoNum type="arabicPeriod"/>
              <a:defRPr/>
            </a:pPr>
            <a:r>
              <a:rPr/>
              <a:t>Grow new SiO2 layer</a:t>
            </a:r>
            <a:endParaRPr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thick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&amp;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away SiO2 where photoresist was removed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remaining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shorter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Etch SiO2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Remove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Grow thin SiO2 layer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Apply photoresist</a:t>
            </a:r>
            <a:endParaRPr sz="1200"/>
          </a:p>
          <a:p>
            <a:pPr marL="217792" indent="-217792">
              <a:buAutoNum type="arabicPeriod"/>
              <a:defRPr/>
            </a:pPr>
            <a:r>
              <a:rPr lang="en-US" sz="1200" b="0" i="0" u="none" strike="noStrike" cap="none" spc="0">
                <a:solidFill>
                  <a:schemeClr val="tx1"/>
                </a:solidFill>
                <a:latin typeface="Calibri"/>
                <a:ea typeface="Arial"/>
                <a:cs typeface="Arial"/>
              </a:rPr>
              <a:t>Expose and remove exposed</a:t>
            </a:r>
            <a:endParaRPr sz="1200"/>
          </a:p>
          <a:p>
            <a:pPr marL="217792" indent="-217792">
              <a:buAutoNum type="arabicPeriod"/>
              <a:defRPr/>
            </a:pPr>
            <a:endParaRPr sz="1200"/>
          </a:p>
          <a:p>
            <a:pPr marL="217793" indent="-217793">
              <a:buAutoNum type="arabicPeriod"/>
              <a:defRPr/>
            </a:pPr>
            <a:endParaRPr/>
          </a:p>
        </p:txBody>
      </p:sp>
      <p:sp>
        <p:nvSpPr>
          <p:cNvPr id="1459510645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469DDC56-71D6-7ADF-60D3-2B9B50AD9FE4}" type="slidenum">
              <a:rPr/>
              <a:t/>
            </a:fld>
            <a:endParaRPr/>
          </a:p>
        </p:txBody>
      </p:sp>
    </p:spTree>
  </p:cSld>
</p:note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Slid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 bwMode="auto"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 bwMode="auto"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pPr marL="12700">
              <a:lnSpc>
                <a:spcPts val="2110"/>
              </a:lnSpc>
              <a:defRPr/>
            </a:pPr>
            <a:r>
              <a:rPr spc="-20"/>
              <a:t>P-type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2/26/2024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179830">
              <a:lnSpc>
                <a:spcPts val="1240"/>
              </a:lnSpc>
              <a:defRPr/>
            </a:pPr>
            <a:fld id="{81D60167-4931-47E6-BA6A-407CBD079E47}" type="slidenum">
              <a:rPr sz="1200" spc="-50">
                <a:solidFill>
                  <a:srgbClr val="8A8A8A"/>
                </a:solidFill>
              </a:rPr>
              <a:t>‹#›</a:t>
            </a:fld>
            <a:endParaRPr sz="120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and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0" tIns="0" rIns="0" bIns="0"/>
          <a:lstStyle>
            <a:lvl1pPr>
              <a:defRPr sz="4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/>
        <p:txBody>
          <a:bodyPr lIns="0" tIns="0" rIns="0" bIns="0"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pPr marL="12700">
              <a:lnSpc>
                <a:spcPts val="2110"/>
              </a:lnSpc>
              <a:defRPr/>
            </a:pPr>
            <a:r>
              <a:rPr spc="-20"/>
              <a:t>P-type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2/26/2024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179830">
              <a:lnSpc>
                <a:spcPts val="1240"/>
              </a:lnSpc>
              <a:defRPr/>
            </a:pPr>
            <a:fld id="{81D60167-4931-47E6-BA6A-407CBD079E47}" type="slidenum">
              <a:rPr sz="1200" spc="-50">
                <a:solidFill>
                  <a:srgbClr val="8A8A8A"/>
                </a:solidFill>
              </a:rPr>
              <a:t>‹#›</a:t>
            </a:fld>
            <a:endParaRPr sz="120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wo Content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0" tIns="0" rIns="0" bIns="0"/>
          <a:lstStyle>
            <a:lvl1pPr>
              <a:defRPr sz="4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 bwMode="auto"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 bwMode="auto"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pPr marL="12700">
              <a:lnSpc>
                <a:spcPts val="2110"/>
              </a:lnSpc>
              <a:defRPr/>
            </a:pPr>
            <a:r>
              <a:rPr spc="-20"/>
              <a:t>P-type</a:t>
            </a:r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2/26/2024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179830">
              <a:lnSpc>
                <a:spcPts val="1240"/>
              </a:lnSpc>
              <a:defRPr/>
            </a:pPr>
            <a:fld id="{81D60167-4931-47E6-BA6A-407CBD079E47}" type="slidenum">
              <a:rPr sz="1200" spc="-50">
                <a:solidFill>
                  <a:srgbClr val="8A8A8A"/>
                </a:solidFill>
              </a:rPr>
              <a:t>‹#›</a:t>
            </a:fld>
            <a:endParaRPr sz="120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Title Only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/>
        <p:txBody>
          <a:bodyPr lIns="0" tIns="0" rIns="0" bIns="0"/>
          <a:lstStyle>
            <a:lvl1pPr>
              <a:defRPr sz="4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pPr marL="12700">
              <a:lnSpc>
                <a:spcPts val="2110"/>
              </a:lnSpc>
              <a:defRPr/>
            </a:pPr>
            <a:r>
              <a:rPr spc="-20"/>
              <a:t>P-type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2/26/2024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179830">
              <a:lnSpc>
                <a:spcPts val="1240"/>
              </a:lnSpc>
              <a:defRPr/>
            </a:pPr>
            <a:fld id="{81D60167-4931-47E6-BA6A-407CBD079E47}" type="slidenum">
              <a:rPr sz="1200" spc="-50">
                <a:solidFill>
                  <a:srgbClr val="8A8A8A"/>
                </a:solidFill>
              </a:rPr>
              <a:t>‹#›</a:t>
            </a:fld>
            <a:endParaRPr sz="120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1" showMasterPhAnim="0" showMasterSp="1" type="obj" userDrawn="1">
  <p:cSld name="Blank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 bwMode="auto"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pPr marL="12700">
              <a:lnSpc>
                <a:spcPts val="2110"/>
              </a:lnSpc>
              <a:defRPr/>
            </a:pPr>
            <a:r>
              <a:rPr spc="-20"/>
              <a:t>P-type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 bwMode="auto"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2/26/2024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 bwMode="auto"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179830">
              <a:lnSpc>
                <a:spcPts val="1240"/>
              </a:lnSpc>
              <a:defRPr/>
            </a:pPr>
            <a:fld id="{81D60167-4931-47E6-BA6A-407CBD079E47}" type="slidenum">
              <a:rPr sz="1200" spc="-50">
                <a:solidFill>
                  <a:srgbClr val="8A8A8A"/>
                </a:solidFill>
              </a:rPr>
              <a:t>‹#›</a:t>
            </a:fld>
            <a:endParaRPr sz="1200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solidFill>
          <a:schemeClr val="bg1"/>
        </a:solidFill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 bwMode="auto">
          <a:xfrm>
            <a:off x="916939" y="155322"/>
            <a:ext cx="6947534" cy="115109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 bwMode="auto"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 bwMode="auto">
          <a:xfrm>
            <a:off x="812469" y="6022324"/>
            <a:ext cx="767276" cy="28775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ooper Black"/>
                <a:cs typeface="Cooper Black"/>
              </a:defRPr>
            </a:lvl1pPr>
          </a:lstStyle>
          <a:p>
            <a:pPr marL="12700">
              <a:lnSpc>
                <a:spcPts val="2110"/>
              </a:lnSpc>
              <a:defRPr/>
            </a:pPr>
            <a:r>
              <a:rPr spc="-20"/>
              <a:t>P-type</a:t>
            </a: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 bwMode="auto"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D8BD707-D9CF-40AE-B4C6-C98DA3205C09}" type="datetimeFigureOut">
              <a:rPr lang="en-US"/>
              <a:t>2/26/2024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 bwMode="auto">
          <a:xfrm>
            <a:off x="10002916" y="4882089"/>
            <a:ext cx="1655445" cy="179450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pPr marL="1179830">
              <a:lnSpc>
                <a:spcPts val="1240"/>
              </a:lnSpc>
              <a:defRPr/>
            </a:pPr>
            <a:fld id="{81D60167-4931-47E6-BA6A-407CBD079E47}" type="slidenum">
              <a:rPr sz="1200" spc="-50">
                <a:solidFill>
                  <a:srgbClr val="8A8A8A"/>
                </a:solidFill>
              </a:rPr>
              <a:t>‹#›</a:t>
            </a:fld>
            <a:endParaRPr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2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hyperlink" Target="https://us.vwr.com/store/product/36722613/aluminum-etch-type-a-semiconductor-grade" TargetMode="External"/></Relationships>
</file>

<file path=ppt/slides/_rels/slide3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 bwMode="auto">
          <a:xfrm>
            <a:off x="1455178" y="1938820"/>
            <a:ext cx="526415" cy="440690"/>
          </a:xfrm>
          <a:custGeom>
            <a:avLst/>
            <a:gdLst/>
            <a:ahLst/>
            <a:cxnLst/>
            <a:rect l="l" t="t" r="r" b="b"/>
            <a:pathLst>
              <a:path w="526414" h="440689" fill="norm" stroke="1" extrusionOk="0">
                <a:moveTo>
                  <a:pt x="0" y="440347"/>
                </a:moveTo>
                <a:lnTo>
                  <a:pt x="526021" y="440347"/>
                </a:lnTo>
                <a:lnTo>
                  <a:pt x="526021" y="0"/>
                </a:lnTo>
                <a:lnTo>
                  <a:pt x="0" y="0"/>
                </a:lnTo>
                <a:lnTo>
                  <a:pt x="0" y="440347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3" name="object 3"/>
          <p:cNvGrpSpPr/>
          <p:nvPr/>
        </p:nvGrpSpPr>
        <p:grpSpPr bwMode="auto">
          <a:xfrm>
            <a:off x="609600" y="1592364"/>
            <a:ext cx="10972800" cy="4906010"/>
            <a:chOff x="609600" y="1592364"/>
            <a:chExt cx="10972800" cy="4906010"/>
          </a:xfrm>
        </p:grpSpPr>
        <p:sp>
          <p:nvSpPr>
            <p:cNvPr id="4" name="object 4"/>
            <p:cNvSpPr/>
            <p:nvPr/>
          </p:nvSpPr>
          <p:spPr bwMode="auto">
            <a:xfrm>
              <a:off x="10210800" y="1938820"/>
              <a:ext cx="526415" cy="440690"/>
            </a:xfrm>
            <a:custGeom>
              <a:avLst/>
              <a:gdLst/>
              <a:ahLst/>
              <a:cxnLst/>
              <a:rect l="l" t="t" r="r" b="b"/>
              <a:pathLst>
                <a:path w="526415" h="440689" fill="norm" stroke="1" extrusionOk="0">
                  <a:moveTo>
                    <a:pt x="0" y="440347"/>
                  </a:moveTo>
                  <a:lnTo>
                    <a:pt x="526021" y="440347"/>
                  </a:lnTo>
                  <a:lnTo>
                    <a:pt x="526021" y="0"/>
                  </a:lnTo>
                  <a:lnTo>
                    <a:pt x="0" y="0"/>
                  </a:lnTo>
                  <a:lnTo>
                    <a:pt x="0" y="440347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5" name="object 5"/>
            <p:cNvSpPr/>
            <p:nvPr/>
          </p:nvSpPr>
          <p:spPr bwMode="auto">
            <a:xfrm>
              <a:off x="609600" y="2378938"/>
              <a:ext cx="10972800" cy="1456690"/>
            </a:xfrm>
            <a:custGeom>
              <a:avLst/>
              <a:gdLst/>
              <a:ahLst/>
              <a:cxnLst/>
              <a:rect l="l" t="t" r="r" b="b"/>
              <a:pathLst>
                <a:path w="10972800" h="1456689" fill="norm" stroke="1" extrusionOk="0">
                  <a:moveTo>
                    <a:pt x="10972800" y="0"/>
                  </a:moveTo>
                  <a:lnTo>
                    <a:pt x="0" y="0"/>
                  </a:lnTo>
                  <a:lnTo>
                    <a:pt x="0" y="1456677"/>
                  </a:lnTo>
                  <a:lnTo>
                    <a:pt x="10972800" y="1456677"/>
                  </a:lnTo>
                  <a:lnTo>
                    <a:pt x="10972800" y="0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" name="object 6"/>
            <p:cNvSpPr/>
            <p:nvPr/>
          </p:nvSpPr>
          <p:spPr bwMode="auto">
            <a:xfrm>
              <a:off x="609600" y="3835628"/>
              <a:ext cx="10972800" cy="2662555"/>
            </a:xfrm>
            <a:custGeom>
              <a:avLst/>
              <a:gdLst/>
              <a:ahLst/>
              <a:cxnLst/>
              <a:rect l="l" t="t" r="r" b="b"/>
              <a:pathLst>
                <a:path w="10972800" h="2662554" fill="norm" stroke="1" extrusionOk="0">
                  <a:moveTo>
                    <a:pt x="10972800" y="0"/>
                  </a:moveTo>
                  <a:lnTo>
                    <a:pt x="0" y="0"/>
                  </a:lnTo>
                  <a:lnTo>
                    <a:pt x="0" y="2662275"/>
                  </a:lnTo>
                  <a:lnTo>
                    <a:pt x="10972800" y="2662275"/>
                  </a:lnTo>
                  <a:lnTo>
                    <a:pt x="10972800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" name="object 7"/>
            <p:cNvSpPr/>
            <p:nvPr/>
          </p:nvSpPr>
          <p:spPr bwMode="auto">
            <a:xfrm>
              <a:off x="1524000" y="3835628"/>
              <a:ext cx="9144000" cy="678814"/>
            </a:xfrm>
            <a:custGeom>
              <a:avLst/>
              <a:gdLst/>
              <a:ahLst/>
              <a:cxnLst/>
              <a:rect l="l" t="t" r="r" b="b"/>
              <a:pathLst>
                <a:path w="9144000" h="678814" fill="norm" stroke="1" extrusionOk="0">
                  <a:moveTo>
                    <a:pt x="3200400" y="0"/>
                  </a:moveTo>
                  <a:lnTo>
                    <a:pt x="0" y="0"/>
                  </a:lnTo>
                  <a:lnTo>
                    <a:pt x="0" y="678649"/>
                  </a:lnTo>
                  <a:lnTo>
                    <a:pt x="3200400" y="678649"/>
                  </a:lnTo>
                  <a:lnTo>
                    <a:pt x="3200400" y="0"/>
                  </a:lnTo>
                  <a:close/>
                </a:path>
                <a:path w="9144000" h="678814" fill="norm" stroke="1" extrusionOk="0">
                  <a:moveTo>
                    <a:pt x="9144000" y="0"/>
                  </a:moveTo>
                  <a:lnTo>
                    <a:pt x="5943600" y="0"/>
                  </a:lnTo>
                  <a:lnTo>
                    <a:pt x="5943600" y="678649"/>
                  </a:lnTo>
                  <a:lnTo>
                    <a:pt x="9144000" y="678649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" name="object 8"/>
            <p:cNvSpPr/>
            <p:nvPr/>
          </p:nvSpPr>
          <p:spPr bwMode="auto">
            <a:xfrm>
              <a:off x="1981200" y="1592364"/>
              <a:ext cx="8229600" cy="989965"/>
            </a:xfrm>
            <a:custGeom>
              <a:avLst/>
              <a:gdLst/>
              <a:ahLst/>
              <a:cxnLst/>
              <a:rect l="l" t="t" r="r" b="b"/>
              <a:pathLst>
                <a:path w="8229600" h="989964" fill="norm" stroke="1" extrusionOk="0">
                  <a:moveTo>
                    <a:pt x="0" y="989634"/>
                  </a:moveTo>
                  <a:lnTo>
                    <a:pt x="8229600" y="98963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89634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" name="object 9"/>
            <p:cNvSpPr/>
            <p:nvPr/>
          </p:nvSpPr>
          <p:spPr bwMode="auto">
            <a:xfrm>
              <a:off x="1981200" y="1935098"/>
              <a:ext cx="8230870" cy="975360"/>
            </a:xfrm>
            <a:custGeom>
              <a:avLst/>
              <a:gdLst/>
              <a:ahLst/>
              <a:cxnLst/>
              <a:rect l="l" t="t" r="r" b="b"/>
              <a:pathLst>
                <a:path w="8230870" h="975360" fill="norm" stroke="1" extrusionOk="0">
                  <a:moveTo>
                    <a:pt x="1593176" y="646899"/>
                  </a:moveTo>
                  <a:lnTo>
                    <a:pt x="717626" y="646899"/>
                  </a:lnTo>
                  <a:lnTo>
                    <a:pt x="0" y="0"/>
                  </a:lnTo>
                  <a:lnTo>
                    <a:pt x="0" y="646899"/>
                  </a:lnTo>
                  <a:lnTo>
                    <a:pt x="0" y="974940"/>
                  </a:lnTo>
                  <a:lnTo>
                    <a:pt x="1081544" y="974940"/>
                  </a:lnTo>
                  <a:lnTo>
                    <a:pt x="1593176" y="974940"/>
                  </a:lnTo>
                  <a:lnTo>
                    <a:pt x="1593176" y="646899"/>
                  </a:lnTo>
                  <a:close/>
                </a:path>
                <a:path w="8230870" h="975360" fill="norm" stroke="1" extrusionOk="0">
                  <a:moveTo>
                    <a:pt x="8230819" y="12"/>
                  </a:moveTo>
                  <a:lnTo>
                    <a:pt x="7509891" y="646899"/>
                  </a:lnTo>
                  <a:lnTo>
                    <a:pt x="6640563" y="646899"/>
                  </a:lnTo>
                  <a:lnTo>
                    <a:pt x="6640563" y="974940"/>
                  </a:lnTo>
                  <a:lnTo>
                    <a:pt x="8229600" y="974940"/>
                  </a:lnTo>
                  <a:lnTo>
                    <a:pt x="8229600" y="970495"/>
                  </a:lnTo>
                  <a:lnTo>
                    <a:pt x="8230819" y="970495"/>
                  </a:lnTo>
                  <a:lnTo>
                    <a:pt x="8230819" y="12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" name="object 10"/>
            <p:cNvSpPr/>
            <p:nvPr/>
          </p:nvSpPr>
          <p:spPr bwMode="auto">
            <a:xfrm>
              <a:off x="1981200" y="2910039"/>
              <a:ext cx="8229600" cy="925830"/>
            </a:xfrm>
            <a:custGeom>
              <a:avLst/>
              <a:gdLst/>
              <a:ahLst/>
              <a:cxnLst/>
              <a:rect l="l" t="t" r="r" b="b"/>
              <a:pathLst>
                <a:path w="8229600" h="925829" fill="norm" stroke="1" extrusionOk="0">
                  <a:moveTo>
                    <a:pt x="1143000" y="0"/>
                  </a:moveTo>
                  <a:lnTo>
                    <a:pt x="0" y="0"/>
                  </a:lnTo>
                  <a:lnTo>
                    <a:pt x="0" y="925588"/>
                  </a:lnTo>
                  <a:lnTo>
                    <a:pt x="1143000" y="925588"/>
                  </a:lnTo>
                  <a:lnTo>
                    <a:pt x="1143000" y="0"/>
                  </a:lnTo>
                  <a:close/>
                </a:path>
                <a:path w="8229600" h="925829" fill="norm" stroke="1" extrusionOk="0">
                  <a:moveTo>
                    <a:pt x="6629400" y="0"/>
                  </a:moveTo>
                  <a:lnTo>
                    <a:pt x="1600200" y="0"/>
                  </a:lnTo>
                  <a:lnTo>
                    <a:pt x="1600200" y="925588"/>
                  </a:lnTo>
                  <a:lnTo>
                    <a:pt x="6629400" y="925588"/>
                  </a:lnTo>
                  <a:lnTo>
                    <a:pt x="6629400" y="0"/>
                  </a:lnTo>
                  <a:close/>
                </a:path>
                <a:path w="8229600" h="925829" fill="norm" stroke="1" extrusionOk="0">
                  <a:moveTo>
                    <a:pt x="8229600" y="0"/>
                  </a:moveTo>
                  <a:lnTo>
                    <a:pt x="7086600" y="0"/>
                  </a:lnTo>
                  <a:lnTo>
                    <a:pt x="7086600" y="925588"/>
                  </a:lnTo>
                  <a:lnTo>
                    <a:pt x="8229600" y="925588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" name="object 11"/>
            <p:cNvSpPr/>
            <p:nvPr/>
          </p:nvSpPr>
          <p:spPr bwMode="auto">
            <a:xfrm>
              <a:off x="4205744" y="3619753"/>
              <a:ext cx="3782060" cy="215899"/>
            </a:xfrm>
            <a:custGeom>
              <a:avLst/>
              <a:gdLst/>
              <a:ahLst/>
              <a:cxnLst/>
              <a:rect l="l" t="t" r="r" b="b"/>
              <a:pathLst>
                <a:path w="3782059" h="215900" fill="norm" stroke="1" extrusionOk="0">
                  <a:moveTo>
                    <a:pt x="0" y="215874"/>
                  </a:moveTo>
                  <a:lnTo>
                    <a:pt x="3781729" y="215874"/>
                  </a:lnTo>
                  <a:lnTo>
                    <a:pt x="3781729" y="0"/>
                  </a:lnTo>
                  <a:lnTo>
                    <a:pt x="0" y="0"/>
                  </a:lnTo>
                  <a:lnTo>
                    <a:pt x="0" y="215874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2" name="object 12"/>
            <p:cNvSpPr/>
            <p:nvPr/>
          </p:nvSpPr>
          <p:spPr bwMode="auto">
            <a:xfrm>
              <a:off x="3124200" y="2615958"/>
              <a:ext cx="5943600" cy="1219835"/>
            </a:xfrm>
            <a:custGeom>
              <a:avLst/>
              <a:gdLst/>
              <a:ahLst/>
              <a:cxnLst/>
              <a:rect l="l" t="t" r="r" b="b"/>
              <a:pathLst>
                <a:path w="5943600" h="1219835" fill="norm" stroke="1" extrusionOk="0">
                  <a:moveTo>
                    <a:pt x="457200" y="12"/>
                  </a:moveTo>
                  <a:lnTo>
                    <a:pt x="0" y="12"/>
                  </a:lnTo>
                  <a:lnTo>
                    <a:pt x="0" y="1219682"/>
                  </a:lnTo>
                  <a:lnTo>
                    <a:pt x="457200" y="1219682"/>
                  </a:lnTo>
                  <a:lnTo>
                    <a:pt x="457200" y="12"/>
                  </a:lnTo>
                  <a:close/>
                </a:path>
                <a:path w="5943600" h="1219835" fill="norm" stroke="1" extrusionOk="0">
                  <a:moveTo>
                    <a:pt x="5943600" y="0"/>
                  </a:moveTo>
                  <a:lnTo>
                    <a:pt x="5486400" y="0"/>
                  </a:lnTo>
                  <a:lnTo>
                    <a:pt x="5486400" y="1219657"/>
                  </a:lnTo>
                  <a:lnTo>
                    <a:pt x="5943600" y="1219657"/>
                  </a:lnTo>
                  <a:lnTo>
                    <a:pt x="59436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" name="object 13"/>
            <p:cNvSpPr/>
            <p:nvPr/>
          </p:nvSpPr>
          <p:spPr bwMode="auto">
            <a:xfrm>
              <a:off x="4205744" y="2279116"/>
              <a:ext cx="3782060" cy="1341120"/>
            </a:xfrm>
            <a:custGeom>
              <a:avLst/>
              <a:gdLst/>
              <a:ahLst/>
              <a:cxnLst/>
              <a:rect l="l" t="t" r="r" b="b"/>
              <a:pathLst>
                <a:path w="3782059" h="1341120" fill="norm" stroke="1" extrusionOk="0">
                  <a:moveTo>
                    <a:pt x="3781729" y="0"/>
                  </a:moveTo>
                  <a:lnTo>
                    <a:pt x="0" y="0"/>
                  </a:lnTo>
                  <a:lnTo>
                    <a:pt x="0" y="1340637"/>
                  </a:lnTo>
                  <a:lnTo>
                    <a:pt x="3781729" y="1340637"/>
                  </a:lnTo>
                  <a:lnTo>
                    <a:pt x="378172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" name="object 14"/>
            <p:cNvSpPr/>
            <p:nvPr/>
          </p:nvSpPr>
          <p:spPr bwMode="auto">
            <a:xfrm>
              <a:off x="4787429" y="3125889"/>
              <a:ext cx="2613660" cy="494665"/>
            </a:xfrm>
            <a:custGeom>
              <a:avLst/>
              <a:gdLst/>
              <a:ahLst/>
              <a:cxnLst/>
              <a:rect l="l" t="t" r="r" b="b"/>
              <a:pathLst>
                <a:path w="2613659" h="494664" fill="norm" stroke="1" extrusionOk="0">
                  <a:moveTo>
                    <a:pt x="2613494" y="0"/>
                  </a:moveTo>
                  <a:lnTo>
                    <a:pt x="0" y="0"/>
                  </a:lnTo>
                  <a:lnTo>
                    <a:pt x="0" y="494588"/>
                  </a:lnTo>
                  <a:lnTo>
                    <a:pt x="2613494" y="494588"/>
                  </a:lnTo>
                  <a:lnTo>
                    <a:pt x="2613494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" name="object 15"/>
            <p:cNvSpPr/>
            <p:nvPr/>
          </p:nvSpPr>
          <p:spPr bwMode="auto">
            <a:xfrm>
              <a:off x="7999514" y="2925279"/>
              <a:ext cx="626110" cy="914400"/>
            </a:xfrm>
            <a:custGeom>
              <a:avLst/>
              <a:gdLst/>
              <a:ahLst/>
              <a:cxnLst/>
              <a:rect l="l" t="t" r="r" b="b"/>
              <a:pathLst>
                <a:path w="626109" h="914400" fill="norm" stroke="1" extrusionOk="0">
                  <a:moveTo>
                    <a:pt x="0" y="913853"/>
                  </a:moveTo>
                  <a:lnTo>
                    <a:pt x="625779" y="913853"/>
                  </a:lnTo>
                  <a:lnTo>
                    <a:pt x="625779" y="0"/>
                  </a:lnTo>
                  <a:lnTo>
                    <a:pt x="0" y="0"/>
                  </a:lnTo>
                  <a:lnTo>
                    <a:pt x="0" y="91385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" name="object 16"/>
            <p:cNvSpPr/>
            <p:nvPr/>
          </p:nvSpPr>
          <p:spPr bwMode="auto">
            <a:xfrm>
              <a:off x="3574376" y="2271813"/>
              <a:ext cx="5047615" cy="654050"/>
            </a:xfrm>
            <a:custGeom>
              <a:avLst/>
              <a:gdLst/>
              <a:ahLst/>
              <a:cxnLst/>
              <a:rect l="l" t="t" r="r" b="b"/>
              <a:pathLst>
                <a:path w="5047615" h="654050" fill="norm" stroke="1" extrusionOk="0">
                  <a:moveTo>
                    <a:pt x="842213" y="0"/>
                  </a:moveTo>
                  <a:lnTo>
                    <a:pt x="0" y="0"/>
                  </a:lnTo>
                  <a:lnTo>
                    <a:pt x="0" y="646887"/>
                  </a:lnTo>
                  <a:lnTo>
                    <a:pt x="842213" y="646887"/>
                  </a:lnTo>
                  <a:lnTo>
                    <a:pt x="842213" y="0"/>
                  </a:lnTo>
                  <a:close/>
                </a:path>
                <a:path w="5047615" h="654050" fill="norm" stroke="1" extrusionOk="0">
                  <a:moveTo>
                    <a:pt x="5047386" y="6578"/>
                  </a:moveTo>
                  <a:lnTo>
                    <a:pt x="4205173" y="6578"/>
                  </a:lnTo>
                  <a:lnTo>
                    <a:pt x="4205173" y="653465"/>
                  </a:lnTo>
                  <a:lnTo>
                    <a:pt x="5047386" y="653465"/>
                  </a:lnTo>
                  <a:lnTo>
                    <a:pt x="5047386" y="657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7" name="object 17"/>
          <p:cNvSpPr txBox="1"/>
          <p:nvPr/>
        </p:nvSpPr>
        <p:spPr bwMode="auto">
          <a:xfrm>
            <a:off x="812666" y="6003571"/>
            <a:ext cx="76707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sz="1800" spc="-20">
                <a:latin typeface="Cooper Black"/>
                <a:cs typeface="Cooper Black"/>
              </a:rPr>
              <a:t>P-type</a:t>
            </a:r>
            <a:endParaRPr sz="1800">
              <a:latin typeface="Cooper Black"/>
              <a:cs typeface="Cooper Black"/>
            </a:endParaRPr>
          </a:p>
        </p:txBody>
      </p:sp>
      <p:sp>
        <p:nvSpPr>
          <p:cNvPr id="22" name="object 22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8" rIns="0" bIns="0" rtlCol="0">
            <a:spAutoFit/>
          </a:bodyPr>
          <a:lstStyle/>
          <a:p>
            <a:pPr marL="1179830">
              <a:lnSpc>
                <a:spcPts val="1240"/>
              </a:lnSpc>
              <a:defRPr/>
            </a:pPr>
            <a:fld id="{81D60167-4931-47E6-BA6A-407CBD079E47}" type="slidenum">
              <a:rPr sz="1200" spc="-50">
                <a:solidFill>
                  <a:srgbClr val="8A8A8A"/>
                </a:solidFill>
              </a:rPr>
              <a:t>1</a:t>
            </a:fld>
            <a:endParaRPr sz="1200"/>
          </a:p>
        </p:txBody>
      </p:sp>
      <p:sp>
        <p:nvSpPr>
          <p:cNvPr id="18" name="object 18"/>
          <p:cNvSpPr txBox="1"/>
          <p:nvPr/>
        </p:nvSpPr>
        <p:spPr bwMode="auto">
          <a:xfrm>
            <a:off x="1602708" y="4014066"/>
            <a:ext cx="8020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sz="1800" spc="-10">
                <a:latin typeface="Cooper Black"/>
                <a:cs typeface="Cooper Black"/>
              </a:rPr>
              <a:t>N-</a:t>
            </a:r>
            <a:r>
              <a:rPr sz="1800" spc="-20">
                <a:latin typeface="Cooper Black"/>
                <a:cs typeface="Cooper Black"/>
              </a:rPr>
              <a:t>type</a:t>
            </a:r>
            <a:endParaRPr sz="1800">
              <a:latin typeface="Cooper Black"/>
              <a:cs typeface="Cooper Black"/>
            </a:endParaRPr>
          </a:p>
        </p:txBody>
      </p:sp>
      <p:sp>
        <p:nvSpPr>
          <p:cNvPr id="19" name="object 19"/>
          <p:cNvSpPr txBox="1"/>
          <p:nvPr/>
        </p:nvSpPr>
        <p:spPr bwMode="auto">
          <a:xfrm>
            <a:off x="9687832" y="4014066"/>
            <a:ext cx="8020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sz="1800" spc="-10">
                <a:latin typeface="Cooper Black"/>
                <a:cs typeface="Cooper Black"/>
              </a:rPr>
              <a:t>N-</a:t>
            </a:r>
            <a:r>
              <a:rPr sz="1800" spc="-20">
                <a:latin typeface="Cooper Black"/>
                <a:cs typeface="Cooper Black"/>
              </a:rPr>
              <a:t>type</a:t>
            </a:r>
            <a:endParaRPr sz="1800">
              <a:latin typeface="Cooper Black"/>
              <a:cs typeface="Cooper Black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 bwMode="auto">
          <a:xfrm>
            <a:off x="457201" y="156410"/>
            <a:ext cx="11201160" cy="633507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 algn="ctr">
              <a:lnSpc>
                <a:spcPts val="4320"/>
              </a:lnSpc>
              <a:spcBef>
                <a:spcPts val="640"/>
              </a:spcBef>
              <a:defRPr/>
            </a:pPr>
            <a:r>
              <a:rPr sz="4000" b="0">
                <a:latin typeface="Calibri Light"/>
                <a:cs typeface="Calibri Light"/>
              </a:rPr>
              <a:t>nMOS</a:t>
            </a:r>
            <a:r>
              <a:rPr sz="4000" b="0" spc="-105">
                <a:latin typeface="Calibri Light"/>
                <a:cs typeface="Calibri Light"/>
              </a:rPr>
              <a:t> </a:t>
            </a:r>
            <a:r>
              <a:rPr sz="4000" b="0" spc="-40">
                <a:latin typeface="Calibri Light"/>
                <a:cs typeface="Calibri Light"/>
              </a:rPr>
              <a:t>Transistor</a:t>
            </a:r>
            <a:r>
              <a:rPr sz="4000" b="0" spc="-100">
                <a:latin typeface="Calibri Light"/>
                <a:cs typeface="Calibri Light"/>
              </a:rPr>
              <a:t> </a:t>
            </a:r>
            <a:r>
              <a:rPr sz="4000" b="0" spc="-20">
                <a:latin typeface="Calibri Light"/>
                <a:cs typeface="Calibri Light"/>
              </a:rPr>
              <a:t>with </a:t>
            </a:r>
            <a:r>
              <a:rPr sz="4000" b="0">
                <a:latin typeface="Calibri Light"/>
                <a:cs typeface="Calibri Light"/>
              </a:rPr>
              <a:t>Aluminum</a:t>
            </a:r>
            <a:r>
              <a:rPr sz="4000" b="0" spc="-145">
                <a:latin typeface="Calibri Light"/>
                <a:cs typeface="Calibri Light"/>
              </a:rPr>
              <a:t> </a:t>
            </a:r>
            <a:r>
              <a:rPr sz="4000" b="0">
                <a:latin typeface="Calibri Light"/>
                <a:cs typeface="Calibri Light"/>
              </a:rPr>
              <a:t>Gate</a:t>
            </a:r>
            <a:r>
              <a:rPr sz="4000" b="0" spc="-114">
                <a:latin typeface="Calibri Light"/>
                <a:cs typeface="Calibri Light"/>
              </a:rPr>
              <a:t> </a:t>
            </a:r>
            <a:r>
              <a:rPr sz="4000" b="0" spc="-25">
                <a:latin typeface="Calibri Light"/>
                <a:cs typeface="Calibri Light"/>
              </a:rPr>
              <a:t>Fab </a:t>
            </a:r>
            <a:r>
              <a:rPr sz="4000" b="0" spc="-10">
                <a:latin typeface="Calibri Light"/>
                <a:cs typeface="Calibri Light"/>
              </a:rPr>
              <a:t>Process</a:t>
            </a:r>
            <a:endParaRPr sz="4000">
              <a:latin typeface="Calibri Light"/>
              <a:cs typeface="Calibri Light"/>
            </a:endParaRPr>
          </a:p>
        </p:txBody>
      </p:sp>
      <p:sp>
        <p:nvSpPr>
          <p:cNvPr id="21" name="object 21"/>
          <p:cNvSpPr txBox="1"/>
          <p:nvPr/>
        </p:nvSpPr>
        <p:spPr bwMode="auto">
          <a:xfrm>
            <a:off x="4669671" y="1213489"/>
            <a:ext cx="2776220" cy="139781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-635" algn="ctr">
              <a:lnSpc>
                <a:spcPct val="100000"/>
              </a:lnSpc>
              <a:spcBef>
                <a:spcPts val="100"/>
              </a:spcBef>
              <a:defRPr/>
            </a:pPr>
            <a:r>
              <a:rPr lang="en-US" sz="1800" b="1" spc="-20">
                <a:latin typeface="Calibri"/>
                <a:cs typeface="Calibri"/>
              </a:rPr>
              <a:t>Exam </a:t>
            </a:r>
            <a:r>
              <a:rPr lang="en-US" sz="1800" b="1">
                <a:latin typeface="Calibri"/>
                <a:cs typeface="Calibri"/>
              </a:rPr>
              <a:t>Prob.</a:t>
            </a:r>
            <a:r>
              <a:rPr lang="en-US" sz="1800" b="1" spc="-45">
                <a:latin typeface="Calibri"/>
                <a:cs typeface="Calibri"/>
              </a:rPr>
              <a:t> </a:t>
            </a:r>
            <a:r>
              <a:rPr lang="en-US" sz="1800" b="1">
                <a:latin typeface="Calibri"/>
                <a:cs typeface="Calibri"/>
              </a:rPr>
              <a:t>#</a:t>
            </a:r>
            <a:r>
              <a:rPr lang="en-US" sz="1800" b="1" spc="-20">
                <a:latin typeface="Calibri"/>
                <a:cs typeface="Calibri"/>
              </a:rPr>
              <a:t> </a:t>
            </a:r>
            <a:r>
              <a:rPr lang="en-US" sz="1800" b="1" spc="-50">
                <a:latin typeface="Calibri"/>
                <a:cs typeface="Calibri"/>
              </a:rPr>
              <a:t>1 </a:t>
            </a:r>
            <a:endParaRPr/>
          </a:p>
          <a:p>
            <a:pPr marL="12700" marR="5080" indent="-635" algn="ctr">
              <a:lnSpc>
                <a:spcPct val="100000"/>
              </a:lnSpc>
              <a:spcBef>
                <a:spcPts val="100"/>
              </a:spcBef>
              <a:defRPr/>
            </a:pPr>
            <a:r>
              <a:rPr lang="en-US" b="1" spc="-45">
                <a:latin typeface="Calibri"/>
                <a:cs typeface="Calibri"/>
              </a:rPr>
              <a:t>Use this template to formulate your production steps for</a:t>
            </a:r>
            <a:br>
              <a:rPr lang="en-US" sz="1800" b="1" spc="-50">
                <a:latin typeface="Calibri"/>
                <a:cs typeface="Calibri"/>
              </a:rPr>
            </a:br>
            <a:r>
              <a:rPr lang="en-US" sz="1800" b="1" spc="-50">
                <a:latin typeface="Calibri"/>
                <a:cs typeface="Calibri"/>
              </a:rPr>
              <a:t>The final transistor design is shown below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43607319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01629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Ion Implantation/Diffusion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1935833373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328460482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1704502873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48593290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11101342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2345206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74015464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66266188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25306793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010473021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41304299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55195178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62112408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11343811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729995842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1526173421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263152942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70539404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8067122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11085640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179262152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69818595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DB00AF59-1366-14E4-646A-E6838798B3DC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1562087888" name="object 3"/>
          <p:cNvSpPr/>
          <p:nvPr/>
        </p:nvSpPr>
        <p:spPr bwMode="auto">
          <a:xfrm flipH="0" flipV="0">
            <a:off x="609599" y="3408394"/>
            <a:ext cx="2345098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504237772" name="object 3"/>
          <p:cNvSpPr/>
          <p:nvPr/>
        </p:nvSpPr>
        <p:spPr bwMode="auto">
          <a:xfrm flipH="0" flipV="0">
            <a:off x="4923450" y="3408394"/>
            <a:ext cx="2345098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542094498" name="object 3"/>
          <p:cNvSpPr/>
          <p:nvPr/>
        </p:nvSpPr>
        <p:spPr bwMode="auto">
          <a:xfrm flipH="0" flipV="0">
            <a:off x="9237299" y="3408394"/>
            <a:ext cx="2345098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15454197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35441698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871520987" name="object 23"/>
          <p:cNvSpPr txBox="1">
            <a:spLocks noGrp="1"/>
          </p:cNvSpPr>
          <p:nvPr/>
        </p:nvSpPr>
        <p:spPr bwMode="auto">
          <a:xfrm flipH="0" flipV="0">
            <a:off x="3479468" y="3915078"/>
            <a:ext cx="866600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1729704683" name="object 23"/>
          <p:cNvSpPr txBox="1">
            <a:spLocks noGrp="1"/>
          </p:cNvSpPr>
          <p:nvPr/>
        </p:nvSpPr>
        <p:spPr bwMode="auto">
          <a:xfrm flipH="0" flipV="0">
            <a:off x="7819444" y="3915078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80737883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02169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Strip All Oxide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1265735626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661585687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195415502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18880407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14632311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18830373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28649267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141324786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52397583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213708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9923956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32263468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51513429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47159763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471660409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1642723998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751496562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63258452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20457485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219010993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301354734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2112969276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5850C034-A5E5-C9B2-0CD6-C969212F6353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1381472149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604136187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750601773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1645524938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31385359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033212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Grow Thick Oxide Layer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1215576102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1145743631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1552306351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29138860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42792152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38107317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64261829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79415680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60445521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38909310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69147104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59245385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19612318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93298148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388466882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108964047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1819390291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09504097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54873744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69413911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298691438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907787334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8B2044A2-C299-1581-9C01-20CD104D4C79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886893965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092243021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795317496" name="object 3"/>
          <p:cNvSpPr/>
          <p:nvPr/>
        </p:nvSpPr>
        <p:spPr bwMode="auto">
          <a:xfrm flipH="0" flipV="0">
            <a:off x="609599" y="2876549"/>
            <a:ext cx="10972800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99290556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742899459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11516177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03717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Photoresist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633072638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1042383668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1656679983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31351850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051446522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30262523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78817929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70677001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39183260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71415771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03849473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53838466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04082069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30534082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794682129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495039605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1121010820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575128871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99088725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15579116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104813630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37335625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7F6B79D1-9B95-FAC2-E8DB-3984571F55B3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52143840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22166863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915622641" name="object 3"/>
          <p:cNvSpPr/>
          <p:nvPr/>
        </p:nvSpPr>
        <p:spPr bwMode="auto">
          <a:xfrm flipH="0" flipV="0">
            <a:off x="609599" y="2876549"/>
            <a:ext cx="10972800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658863267" name="object 3"/>
          <p:cNvSpPr/>
          <p:nvPr/>
        </p:nvSpPr>
        <p:spPr bwMode="auto">
          <a:xfrm flipH="0" flipV="0">
            <a:off x="609599" y="2449316"/>
            <a:ext cx="1097280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14169018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1192238115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33677891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04185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Mask &amp; Expose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11303907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2115250395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457210258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06588557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86155558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014029079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53594139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094043404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30316475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25712261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60338120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96044025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7595877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88264772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036486001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1367114169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2097247669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55058971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68570846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78598189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568466416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1473717375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8117BC66-5DE2-DAEB-3589-9EB36F836DF4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1184765955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62252421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14796245" name="object 3"/>
          <p:cNvSpPr/>
          <p:nvPr/>
        </p:nvSpPr>
        <p:spPr bwMode="auto">
          <a:xfrm flipH="0" flipV="0">
            <a:off x="609599" y="2876549"/>
            <a:ext cx="10972800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92247137" name="object 3"/>
          <p:cNvSpPr/>
          <p:nvPr/>
        </p:nvSpPr>
        <p:spPr bwMode="auto">
          <a:xfrm flipH="0" flipV="0">
            <a:off x="609599" y="2449316"/>
            <a:ext cx="1097280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38867703" name="object 3"/>
          <p:cNvSpPr/>
          <p:nvPr/>
        </p:nvSpPr>
        <p:spPr bwMode="auto">
          <a:xfrm flipH="0" flipV="0">
            <a:off x="609599" y="2022084"/>
            <a:ext cx="2630849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620407607" name="object 3"/>
          <p:cNvSpPr/>
          <p:nvPr/>
        </p:nvSpPr>
        <p:spPr bwMode="auto">
          <a:xfrm flipH="0" flipV="0">
            <a:off x="8951550" y="2022084"/>
            <a:ext cx="2630848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857657335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1307978040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93691999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05409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Strip Off Exposed Photo Resist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450655404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1612196480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873850072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716883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104003862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99279724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56782682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49767705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025885437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97525797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130545568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278583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16077664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95421360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425149031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950976586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133938247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59979503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8747714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865590763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807876803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1607548281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B3672826-657B-A1DD-E373-7D4213E8884A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219159092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531263523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982109538" name="object 3"/>
          <p:cNvSpPr/>
          <p:nvPr/>
        </p:nvSpPr>
        <p:spPr bwMode="auto">
          <a:xfrm flipH="0" flipV="0">
            <a:off x="609599" y="2876549"/>
            <a:ext cx="10972800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87478159" name="object 3"/>
          <p:cNvSpPr/>
          <p:nvPr/>
        </p:nvSpPr>
        <p:spPr bwMode="auto">
          <a:xfrm flipH="0" flipV="0">
            <a:off x="609599" y="2449316"/>
            <a:ext cx="2630849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16846443" name="object 3"/>
          <p:cNvSpPr/>
          <p:nvPr/>
        </p:nvSpPr>
        <p:spPr bwMode="auto">
          <a:xfrm flipH="0" flipV="0">
            <a:off x="8951550" y="2449316"/>
            <a:ext cx="2630848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089231843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153315637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47218445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05841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Etch Oxide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753934593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1619174896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1318356110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00551833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800067123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62912032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030180955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62122198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138247292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10891757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58415370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261375633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26958173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1451260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473311772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869026448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106750024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76199084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75609066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48202729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203196912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862256775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130D3DBA-DBFE-4E26-25B1-4F5804455E61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1293713025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48685532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47842492" name="object 3"/>
          <p:cNvSpPr/>
          <p:nvPr/>
        </p:nvSpPr>
        <p:spPr bwMode="auto">
          <a:xfrm flipH="0" flipV="0">
            <a:off x="609599" y="2876549"/>
            <a:ext cx="2630849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815115944" name="object 3"/>
          <p:cNvSpPr/>
          <p:nvPr/>
        </p:nvSpPr>
        <p:spPr bwMode="auto">
          <a:xfrm flipH="0" flipV="0">
            <a:off x="609599" y="2449316"/>
            <a:ext cx="2630849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760145478" name="object 3"/>
          <p:cNvSpPr/>
          <p:nvPr/>
        </p:nvSpPr>
        <p:spPr bwMode="auto">
          <a:xfrm flipH="0" flipV="0">
            <a:off x="8951550" y="2449316"/>
            <a:ext cx="2630848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205188924" name="object 3"/>
          <p:cNvSpPr/>
          <p:nvPr/>
        </p:nvSpPr>
        <p:spPr bwMode="auto">
          <a:xfrm flipH="0" flipV="0">
            <a:off x="8951550" y="2876549"/>
            <a:ext cx="2630848" cy="95907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40326458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77702333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1461587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06993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Strip Remaining Photo Resist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92626915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1625607344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1602939341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76406755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92086142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30612421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90864941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57948733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2473969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899005759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51428684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91032177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20310257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18204852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621751865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291877456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1485449334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96892157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518940209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88167656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2041182221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915570989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EF54D73B-BCBB-50C5-0091-62B666EED9CE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1701062559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94116156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509554389" name="object 3"/>
          <p:cNvSpPr/>
          <p:nvPr/>
        </p:nvSpPr>
        <p:spPr bwMode="auto">
          <a:xfrm flipH="0" flipV="0">
            <a:off x="609599" y="2876549"/>
            <a:ext cx="2630849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461548588" name="object 3"/>
          <p:cNvSpPr/>
          <p:nvPr/>
        </p:nvSpPr>
        <p:spPr bwMode="auto">
          <a:xfrm flipH="0" flipV="0">
            <a:off x="8951550" y="2876549"/>
            <a:ext cx="2630848" cy="95907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07461965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2088645328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40685493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08289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Grow Shorter Oxide Layer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87011838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1009318013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930328182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75133963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68928187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06671587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821773988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22570678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48782185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41495926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28774282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213472080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141684238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72313994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422278896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2131242446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80748824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53088386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061455171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76852061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819139152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2146512459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9226A6A0-2BFC-BF6B-A8B5-284E3EC604BF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12835986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9067863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594311799" name="object 3"/>
          <p:cNvSpPr/>
          <p:nvPr/>
        </p:nvSpPr>
        <p:spPr bwMode="auto">
          <a:xfrm flipH="0" flipV="0">
            <a:off x="609599" y="2876549"/>
            <a:ext cx="2630849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972117753" name="object 3"/>
          <p:cNvSpPr/>
          <p:nvPr/>
        </p:nvSpPr>
        <p:spPr bwMode="auto">
          <a:xfrm flipH="0" flipV="0">
            <a:off x="8951550" y="2876549"/>
            <a:ext cx="2630848" cy="95907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273329853" name="object 3"/>
          <p:cNvSpPr/>
          <p:nvPr/>
        </p:nvSpPr>
        <p:spPr bwMode="auto">
          <a:xfrm flipH="0" flipV="0">
            <a:off x="3240449" y="3356088"/>
            <a:ext cx="571110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7788357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351070834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30582672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09585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Apply Photo Resist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642786923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426719089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848394030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69106803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33142310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50238049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20930341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47289014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118195940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833679982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27222406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2066677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46372122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032245883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459054355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830931255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239694183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83617432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847181068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05614075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545378922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839798834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2BD22649-E5B2-BC78-D2A6-BA3989157FBB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1574283788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02436689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543009521" name="object 3"/>
          <p:cNvSpPr/>
          <p:nvPr/>
        </p:nvSpPr>
        <p:spPr bwMode="auto">
          <a:xfrm flipH="0" flipV="0">
            <a:off x="609599" y="2876549"/>
            <a:ext cx="2630849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099285549" name="object 3"/>
          <p:cNvSpPr/>
          <p:nvPr/>
        </p:nvSpPr>
        <p:spPr bwMode="auto">
          <a:xfrm flipH="0" flipV="0">
            <a:off x="8951550" y="2876549"/>
            <a:ext cx="2630848" cy="95907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50526449" name="object 3"/>
          <p:cNvSpPr/>
          <p:nvPr/>
        </p:nvSpPr>
        <p:spPr bwMode="auto">
          <a:xfrm flipH="0" flipV="0">
            <a:off x="3240449" y="3356088"/>
            <a:ext cx="571110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87774401" name="object 3"/>
          <p:cNvSpPr/>
          <p:nvPr/>
        </p:nvSpPr>
        <p:spPr bwMode="auto">
          <a:xfrm flipH="0" flipV="0">
            <a:off x="3240449" y="2876549"/>
            <a:ext cx="571110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91970048" name="object 3"/>
          <p:cNvSpPr/>
          <p:nvPr/>
        </p:nvSpPr>
        <p:spPr bwMode="auto">
          <a:xfrm flipH="0" flipV="0">
            <a:off x="609599" y="2397012"/>
            <a:ext cx="2897549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041133675" name="object 3"/>
          <p:cNvSpPr/>
          <p:nvPr/>
        </p:nvSpPr>
        <p:spPr bwMode="auto">
          <a:xfrm flipH="0" flipV="0">
            <a:off x="8684850" y="2397012"/>
            <a:ext cx="28975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659739158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1524352609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 bwMode="auto">
          <a:xfrm>
            <a:off x="457200" y="119227"/>
            <a:ext cx="11125200" cy="6412230"/>
            <a:chOff x="2286914" y="169887"/>
            <a:chExt cx="7552690" cy="6412230"/>
          </a:xfrm>
        </p:grpSpPr>
        <p:sp>
          <p:nvSpPr>
            <p:cNvPr id="3" name="object 3"/>
            <p:cNvSpPr/>
            <p:nvPr/>
          </p:nvSpPr>
          <p:spPr bwMode="auto">
            <a:xfrm>
              <a:off x="2293264" y="176236"/>
              <a:ext cx="7539990" cy="6399530"/>
            </a:xfrm>
            <a:custGeom>
              <a:avLst/>
              <a:gdLst/>
              <a:ahLst/>
              <a:cxnLst/>
              <a:rect l="l" t="t" r="r" b="b"/>
              <a:pathLst>
                <a:path w="7539990" h="6399530" fill="norm" stroke="1" extrusionOk="0">
                  <a:moveTo>
                    <a:pt x="7539443" y="0"/>
                  </a:moveTo>
                  <a:lnTo>
                    <a:pt x="0" y="0"/>
                  </a:lnTo>
                  <a:lnTo>
                    <a:pt x="0" y="6399136"/>
                  </a:lnTo>
                  <a:lnTo>
                    <a:pt x="7539443" y="6399136"/>
                  </a:lnTo>
                  <a:lnTo>
                    <a:pt x="7539443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" name="object 4"/>
            <p:cNvSpPr/>
            <p:nvPr/>
          </p:nvSpPr>
          <p:spPr bwMode="auto">
            <a:xfrm>
              <a:off x="2293264" y="176236"/>
              <a:ext cx="7539990" cy="6399530"/>
            </a:xfrm>
            <a:custGeom>
              <a:avLst/>
              <a:gdLst/>
              <a:ahLst/>
              <a:cxnLst/>
              <a:rect l="l" t="t" r="r" b="b"/>
              <a:pathLst>
                <a:path w="7539990" h="6399530" fill="norm" stroke="1" extrusionOk="0">
                  <a:moveTo>
                    <a:pt x="0" y="0"/>
                  </a:moveTo>
                  <a:lnTo>
                    <a:pt x="7539443" y="0"/>
                  </a:lnTo>
                  <a:lnTo>
                    <a:pt x="7539443" y="6399136"/>
                  </a:lnTo>
                  <a:lnTo>
                    <a:pt x="0" y="6399136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797979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 bwMode="auto">
          <a:xfrm>
            <a:off x="463550" y="150814"/>
            <a:ext cx="6947534" cy="115109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638300">
              <a:lnSpc>
                <a:spcPct val="100000"/>
              </a:lnSpc>
              <a:spcBef>
                <a:spcPts val="100"/>
              </a:spcBef>
              <a:defRPr/>
            </a:pPr>
            <a:r>
              <a:rPr spc="-10"/>
              <a:t>Legend</a:t>
            </a:r>
            <a:endParaRPr/>
          </a:p>
        </p:txBody>
      </p:sp>
      <p:grpSp>
        <p:nvGrpSpPr>
          <p:cNvPr id="6" name="object 6"/>
          <p:cNvGrpSpPr/>
          <p:nvPr/>
        </p:nvGrpSpPr>
        <p:grpSpPr bwMode="auto">
          <a:xfrm>
            <a:off x="883957" y="1251153"/>
            <a:ext cx="1606550" cy="4862830"/>
            <a:chOff x="2713672" y="1301813"/>
            <a:chExt cx="1606550" cy="4862830"/>
          </a:xfrm>
        </p:grpSpPr>
        <p:sp>
          <p:nvSpPr>
            <p:cNvPr id="7" name="object 7"/>
            <p:cNvSpPr/>
            <p:nvPr/>
          </p:nvSpPr>
          <p:spPr bwMode="auto">
            <a:xfrm>
              <a:off x="2720022" y="1308163"/>
              <a:ext cx="1593850" cy="655320"/>
            </a:xfrm>
            <a:custGeom>
              <a:avLst/>
              <a:gdLst/>
              <a:ahLst/>
              <a:cxnLst/>
              <a:rect l="l" t="t" r="r" b="b"/>
              <a:pathLst>
                <a:path w="1593850" h="655319" fill="norm" stroke="1" extrusionOk="0">
                  <a:moveTo>
                    <a:pt x="1593240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1593240" y="654989"/>
                  </a:lnTo>
                  <a:lnTo>
                    <a:pt x="1593240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" name="object 8"/>
            <p:cNvSpPr/>
            <p:nvPr/>
          </p:nvSpPr>
          <p:spPr bwMode="auto">
            <a:xfrm>
              <a:off x="2720022" y="1308163"/>
              <a:ext cx="1593850" cy="655320"/>
            </a:xfrm>
            <a:custGeom>
              <a:avLst/>
              <a:gdLst/>
              <a:ahLst/>
              <a:cxnLst/>
              <a:rect l="l" t="t" r="r" b="b"/>
              <a:pathLst>
                <a:path w="1593850" h="655319" fill="norm" stroke="1" extrusionOk="0">
                  <a:moveTo>
                    <a:pt x="0" y="0"/>
                  </a:moveTo>
                  <a:lnTo>
                    <a:pt x="1593240" y="0"/>
                  </a:lnTo>
                  <a:lnTo>
                    <a:pt x="1593240" y="654989"/>
                  </a:lnTo>
                  <a:lnTo>
                    <a:pt x="0" y="654989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" name="object 9"/>
            <p:cNvSpPr/>
            <p:nvPr/>
          </p:nvSpPr>
          <p:spPr bwMode="auto">
            <a:xfrm>
              <a:off x="2720022" y="2979280"/>
              <a:ext cx="1593850" cy="655320"/>
            </a:xfrm>
            <a:custGeom>
              <a:avLst/>
              <a:gdLst/>
              <a:ahLst/>
              <a:cxnLst/>
              <a:rect l="l" t="t" r="r" b="b"/>
              <a:pathLst>
                <a:path w="1593850" h="655320" fill="norm" stroke="1" extrusionOk="0">
                  <a:moveTo>
                    <a:pt x="1593240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1593240" y="654989"/>
                  </a:lnTo>
                  <a:lnTo>
                    <a:pt x="1593240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" name="object 10"/>
            <p:cNvSpPr/>
            <p:nvPr/>
          </p:nvSpPr>
          <p:spPr bwMode="auto">
            <a:xfrm>
              <a:off x="2720022" y="2979280"/>
              <a:ext cx="1593850" cy="655320"/>
            </a:xfrm>
            <a:custGeom>
              <a:avLst/>
              <a:gdLst/>
              <a:ahLst/>
              <a:cxnLst/>
              <a:rect l="l" t="t" r="r" b="b"/>
              <a:pathLst>
                <a:path w="1593850" h="655320" fill="norm" stroke="1" extrusionOk="0">
                  <a:moveTo>
                    <a:pt x="0" y="0"/>
                  </a:moveTo>
                  <a:lnTo>
                    <a:pt x="1593240" y="0"/>
                  </a:lnTo>
                  <a:lnTo>
                    <a:pt x="1593240" y="654989"/>
                  </a:lnTo>
                  <a:lnTo>
                    <a:pt x="0" y="654989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" name="object 11"/>
            <p:cNvSpPr/>
            <p:nvPr/>
          </p:nvSpPr>
          <p:spPr bwMode="auto">
            <a:xfrm>
              <a:off x="2720022" y="3820744"/>
              <a:ext cx="1593850" cy="655320"/>
            </a:xfrm>
            <a:custGeom>
              <a:avLst/>
              <a:gdLst/>
              <a:ahLst/>
              <a:cxnLst/>
              <a:rect l="l" t="t" r="r" b="b"/>
              <a:pathLst>
                <a:path w="1593850" h="655320" fill="norm" stroke="1" extrusionOk="0">
                  <a:moveTo>
                    <a:pt x="1593240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1593240" y="654989"/>
                  </a:lnTo>
                  <a:lnTo>
                    <a:pt x="1593240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2" name="object 12"/>
            <p:cNvSpPr/>
            <p:nvPr/>
          </p:nvSpPr>
          <p:spPr bwMode="auto">
            <a:xfrm>
              <a:off x="2720022" y="3820744"/>
              <a:ext cx="1593850" cy="655320"/>
            </a:xfrm>
            <a:custGeom>
              <a:avLst/>
              <a:gdLst/>
              <a:ahLst/>
              <a:cxnLst/>
              <a:rect l="l" t="t" r="r" b="b"/>
              <a:pathLst>
                <a:path w="1593850" h="655320" fill="norm" stroke="1" extrusionOk="0">
                  <a:moveTo>
                    <a:pt x="0" y="0"/>
                  </a:moveTo>
                  <a:lnTo>
                    <a:pt x="1593240" y="0"/>
                  </a:lnTo>
                  <a:lnTo>
                    <a:pt x="1593240" y="654989"/>
                  </a:lnTo>
                  <a:lnTo>
                    <a:pt x="0" y="654989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" name="object 13"/>
            <p:cNvSpPr/>
            <p:nvPr/>
          </p:nvSpPr>
          <p:spPr bwMode="auto">
            <a:xfrm>
              <a:off x="2720022" y="4665014"/>
              <a:ext cx="1593850" cy="655320"/>
            </a:xfrm>
            <a:custGeom>
              <a:avLst/>
              <a:gdLst/>
              <a:ahLst/>
              <a:cxnLst/>
              <a:rect l="l" t="t" r="r" b="b"/>
              <a:pathLst>
                <a:path w="1593850" h="655320" fill="norm" stroke="1" extrusionOk="0">
                  <a:moveTo>
                    <a:pt x="1593240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1593240" y="654989"/>
                  </a:lnTo>
                  <a:lnTo>
                    <a:pt x="1593240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" name="object 14"/>
            <p:cNvSpPr/>
            <p:nvPr/>
          </p:nvSpPr>
          <p:spPr bwMode="auto">
            <a:xfrm>
              <a:off x="2720022" y="4665014"/>
              <a:ext cx="1593850" cy="655320"/>
            </a:xfrm>
            <a:custGeom>
              <a:avLst/>
              <a:gdLst/>
              <a:ahLst/>
              <a:cxnLst/>
              <a:rect l="l" t="t" r="r" b="b"/>
              <a:pathLst>
                <a:path w="1593850" h="655320" fill="norm" stroke="1" extrusionOk="0">
                  <a:moveTo>
                    <a:pt x="0" y="0"/>
                  </a:moveTo>
                  <a:lnTo>
                    <a:pt x="1593240" y="0"/>
                  </a:lnTo>
                  <a:lnTo>
                    <a:pt x="1593240" y="654989"/>
                  </a:lnTo>
                  <a:lnTo>
                    <a:pt x="0" y="654989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" name="object 15"/>
            <p:cNvSpPr/>
            <p:nvPr/>
          </p:nvSpPr>
          <p:spPr bwMode="auto">
            <a:xfrm>
              <a:off x="2720022" y="5509284"/>
              <a:ext cx="1593850" cy="655320"/>
            </a:xfrm>
            <a:custGeom>
              <a:avLst/>
              <a:gdLst/>
              <a:ahLst/>
              <a:cxnLst/>
              <a:rect l="l" t="t" r="r" b="b"/>
              <a:pathLst>
                <a:path w="1593850" h="655320" fill="norm" stroke="1" extrusionOk="0">
                  <a:moveTo>
                    <a:pt x="1593240" y="0"/>
                  </a:moveTo>
                  <a:lnTo>
                    <a:pt x="0" y="0"/>
                  </a:lnTo>
                  <a:lnTo>
                    <a:pt x="0" y="654989"/>
                  </a:lnTo>
                  <a:lnTo>
                    <a:pt x="1593240" y="654989"/>
                  </a:lnTo>
                  <a:lnTo>
                    <a:pt x="159324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graphicFrame>
        <p:nvGraphicFramePr>
          <p:cNvPr id="16" name="object 16"/>
          <p:cNvGraphicFramePr>
            <a:graphicFrameLocks xmlns:a="http://schemas.openxmlformats.org/drawingml/2006/main" noGrp="1"/>
          </p:cNvGraphicFramePr>
          <p:nvPr/>
        </p:nvGraphicFramePr>
        <p:xfrm>
          <a:off x="883183" y="2077479"/>
          <a:ext cx="1593849" cy="654685"/>
        </p:xfrm>
        <a:graphic>
          <a:graphicData uri="http://schemas.openxmlformats.org/drawingml/2006/table">
            <a:tbl>
              <a:tblPr firstRow="1" firstCol="0" lastRow="0" lastCol="0" bandRow="1" bandCol="0">
                <a:tableStyleId>{2D5ABB26-0587-4C30-8999-92F81FD0307C}</a:tableStyleId>
              </a:tblPr>
              <a:tblGrid>
                <a:gridCol w="506095"/>
                <a:gridCol w="565149"/>
                <a:gridCol w="522605"/>
              </a:tblGrid>
              <a:tr h="654685"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3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2700" algn="ctr">
                      <a:solidFill>
                        <a:srgbClr val="000000"/>
                      </a:solidFill>
                    </a:lnT>
                    <a:lnB w="12700" algn="ctr">
                      <a:solidFill>
                        <a:srgbClr val="000000"/>
                      </a:solidFill>
                    </a:lnB>
                    <a:solidFill>
                      <a:srgbClr val="548235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3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000000"/>
                      </a:solidFill>
                    </a:lnL>
                    <a:lnR w="12700" algn="ctr">
                      <a:solidFill>
                        <a:srgbClr val="000000"/>
                      </a:solidFill>
                    </a:lnR>
                    <a:lnT w="19050" algn="ctr">
                      <a:solidFill>
                        <a:srgbClr val="000000"/>
                      </a:solidFill>
                    </a:lnT>
                    <a:lnB w="19050" algn="ctr">
                      <a:solidFill>
                        <a:srgbClr val="000000"/>
                      </a:solidFill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p>
                      <a:pPr>
                        <a:lnSpc>
                          <a:spcPct val="100000"/>
                        </a:lnSpc>
                        <a:defRPr/>
                      </a:pPr>
                      <a:endParaRPr sz="31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algn="ctr">
                      <a:solidFill>
                        <a:srgbClr val="000000"/>
                      </a:solidFill>
                    </a:lnL>
                    <a:lnR w="19050" algn="ctr">
                      <a:solidFill>
                        <a:srgbClr val="000000"/>
                      </a:solidFill>
                    </a:lnR>
                    <a:lnT w="19050" algn="ctr">
                      <a:solidFill>
                        <a:srgbClr val="000000"/>
                      </a:solidFill>
                    </a:lnT>
                    <a:lnB w="19050" algn="ctr">
                      <a:solidFill>
                        <a:srgbClr val="000000"/>
                      </a:solidFill>
                    </a:lnB>
                    <a:solidFill>
                      <a:srgbClr val="385723"/>
                    </a:solidFill>
                  </a:tcPr>
                </a:tc>
              </a:tr>
            </a:tbl>
          </a:graphicData>
        </a:graphic>
      </p:graphicFrame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8" rIns="0" bIns="0" rtlCol="0">
            <a:spAutoFit/>
          </a:bodyPr>
          <a:lstStyle/>
          <a:p>
            <a:pPr marL="1179830">
              <a:lnSpc>
                <a:spcPts val="1240"/>
              </a:lnSpc>
              <a:defRPr/>
            </a:pPr>
            <a:fld id="{81D60167-4931-47E6-BA6A-407CBD079E47}" type="slidenum">
              <a:rPr sz="1200" spc="-50">
                <a:solidFill>
                  <a:srgbClr val="8A8A8A"/>
                </a:solidFill>
              </a:rPr>
              <a:t>2</a:t>
            </a:fld>
            <a:endParaRPr sz="1200"/>
          </a:p>
        </p:txBody>
      </p:sp>
      <p:sp>
        <p:nvSpPr>
          <p:cNvPr id="17" name="object 17"/>
          <p:cNvSpPr txBox="1"/>
          <p:nvPr/>
        </p:nvSpPr>
        <p:spPr bwMode="auto">
          <a:xfrm>
            <a:off x="2609701" y="1321489"/>
            <a:ext cx="2169160" cy="4683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sz="3000" spc="-10">
                <a:latin typeface="Calibri"/>
                <a:cs typeface="Calibri"/>
              </a:rPr>
              <a:t>P-</a:t>
            </a:r>
            <a:r>
              <a:rPr sz="3000">
                <a:latin typeface="Calibri"/>
                <a:cs typeface="Calibri"/>
              </a:rPr>
              <a:t>type</a:t>
            </a:r>
            <a:r>
              <a:rPr sz="3000" spc="-35">
                <a:latin typeface="Calibri"/>
                <a:cs typeface="Calibri"/>
              </a:rPr>
              <a:t> </a:t>
            </a:r>
            <a:r>
              <a:rPr sz="3000" spc="-10">
                <a:latin typeface="Calibri"/>
                <a:cs typeface="Calibri"/>
              </a:rPr>
              <a:t>Silicon</a:t>
            </a:r>
            <a:endParaRPr sz="3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905"/>
              </a:spcBef>
              <a:defRPr/>
            </a:pPr>
            <a:r>
              <a:rPr sz="3000">
                <a:latin typeface="Calibri"/>
                <a:cs typeface="Calibri"/>
              </a:rPr>
              <a:t>Silicon</a:t>
            </a:r>
            <a:r>
              <a:rPr sz="3000" spc="-85">
                <a:latin typeface="Calibri"/>
                <a:cs typeface="Calibri"/>
              </a:rPr>
              <a:t> </a:t>
            </a:r>
            <a:r>
              <a:rPr sz="3000" spc="-10">
                <a:latin typeface="Calibri"/>
                <a:cs typeface="Calibri"/>
              </a:rPr>
              <a:t>Oxide</a:t>
            </a:r>
            <a:endParaRPr sz="3000">
              <a:latin typeface="Calibri"/>
              <a:cs typeface="Calibri"/>
            </a:endParaRPr>
          </a:p>
          <a:p>
            <a:pPr marL="12700" marR="5080">
              <a:lnSpc>
                <a:spcPct val="184500"/>
              </a:lnSpc>
              <a:spcBef>
                <a:spcPts val="10"/>
              </a:spcBef>
              <a:defRPr/>
            </a:pPr>
            <a:r>
              <a:rPr sz="3000">
                <a:latin typeface="Calibri"/>
                <a:cs typeface="Calibri"/>
              </a:rPr>
              <a:t>Photo</a:t>
            </a:r>
            <a:r>
              <a:rPr sz="3000" spc="-120">
                <a:latin typeface="Calibri"/>
                <a:cs typeface="Calibri"/>
              </a:rPr>
              <a:t> </a:t>
            </a:r>
            <a:r>
              <a:rPr sz="3000" spc="-10">
                <a:latin typeface="Calibri"/>
                <a:cs typeface="Calibri"/>
              </a:rPr>
              <a:t>Resist N-</a:t>
            </a:r>
            <a:r>
              <a:rPr sz="3000">
                <a:latin typeface="Calibri"/>
                <a:cs typeface="Calibri"/>
              </a:rPr>
              <a:t>type</a:t>
            </a:r>
            <a:r>
              <a:rPr sz="3000" spc="-35">
                <a:latin typeface="Calibri"/>
                <a:cs typeface="Calibri"/>
              </a:rPr>
              <a:t> </a:t>
            </a:r>
            <a:r>
              <a:rPr sz="3000" spc="-10">
                <a:latin typeface="Calibri"/>
                <a:cs typeface="Calibri"/>
              </a:rPr>
              <a:t>Silicon </a:t>
            </a:r>
            <a:r>
              <a:rPr sz="3000">
                <a:latin typeface="Calibri"/>
                <a:cs typeface="Calibri"/>
              </a:rPr>
              <a:t>Chrome</a:t>
            </a:r>
            <a:r>
              <a:rPr sz="3000" spc="-145">
                <a:latin typeface="Calibri"/>
                <a:cs typeface="Calibri"/>
              </a:rPr>
              <a:t> </a:t>
            </a:r>
            <a:r>
              <a:rPr sz="3000" spc="-20">
                <a:latin typeface="Calibri"/>
                <a:cs typeface="Calibri"/>
              </a:rPr>
              <a:t>Mask </a:t>
            </a:r>
            <a:r>
              <a:rPr sz="3000" spc="-10">
                <a:latin typeface="Calibri"/>
                <a:cs typeface="Calibri"/>
              </a:rPr>
              <a:t>Aluminum</a:t>
            </a:r>
            <a:endParaRPr sz="3000">
              <a:latin typeface="Calibri"/>
              <a:cs typeface="Calibri"/>
            </a:endParaRPr>
          </a:p>
        </p:txBody>
      </p:sp>
      <p:pic>
        <p:nvPicPr>
          <p:cNvPr id="20" name="object 9"/>
          <p:cNvPicPr/>
          <p:nvPr/>
        </p:nvPicPr>
        <p:blipFill>
          <a:blip r:embed="rId3"/>
          <a:stretch/>
        </p:blipFill>
        <p:spPr bwMode="auto">
          <a:xfrm>
            <a:off x="7954031" y="1113917"/>
            <a:ext cx="3200400" cy="1927123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 bwMode="auto">
          <a:xfrm>
            <a:off x="7954833" y="3214608"/>
            <a:ext cx="308907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defRPr/>
            </a:pPr>
            <a:r>
              <a:rPr lang="en-US" spc="-10">
                <a:latin typeface="Calibri"/>
                <a:cs typeface="Calibri"/>
              </a:rPr>
              <a:t>Use this for depicting etching</a:t>
            </a:r>
            <a:endParaRPr lang="en-US" sz="1800">
              <a:latin typeface="Calibri"/>
              <a:cs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08129658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10197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Mask &amp; Expose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271890944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1923605862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1389965763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95952524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1364209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85889656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43996098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23119406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4447053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126279863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79716823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58081020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79606238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564691835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806005497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1516498976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936919845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500163706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138496243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74795529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303360967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377618108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B179964D-203E-0F9D-F01F-18E849DD9C95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1973358850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51782586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901792419" name="object 3"/>
          <p:cNvSpPr/>
          <p:nvPr/>
        </p:nvSpPr>
        <p:spPr bwMode="auto">
          <a:xfrm flipH="0" flipV="0">
            <a:off x="609599" y="2876549"/>
            <a:ext cx="2630849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145178520" name="object 3"/>
          <p:cNvSpPr/>
          <p:nvPr/>
        </p:nvSpPr>
        <p:spPr bwMode="auto">
          <a:xfrm flipH="0" flipV="0">
            <a:off x="8951550" y="2876549"/>
            <a:ext cx="2630848" cy="95907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209541452" name="object 3"/>
          <p:cNvSpPr/>
          <p:nvPr/>
        </p:nvSpPr>
        <p:spPr bwMode="auto">
          <a:xfrm flipH="0" flipV="0">
            <a:off x="3240449" y="3356088"/>
            <a:ext cx="571110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11939196" name="object 3"/>
          <p:cNvSpPr/>
          <p:nvPr/>
        </p:nvSpPr>
        <p:spPr bwMode="auto">
          <a:xfrm flipH="0" flipV="0">
            <a:off x="3240449" y="2876549"/>
            <a:ext cx="571110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23222275" name="object 3"/>
          <p:cNvSpPr/>
          <p:nvPr/>
        </p:nvSpPr>
        <p:spPr bwMode="auto">
          <a:xfrm flipH="0" flipV="0">
            <a:off x="609599" y="2397012"/>
            <a:ext cx="2897549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746044519" name="object 3"/>
          <p:cNvSpPr/>
          <p:nvPr/>
        </p:nvSpPr>
        <p:spPr bwMode="auto">
          <a:xfrm flipH="0" flipV="0">
            <a:off x="8684850" y="2397012"/>
            <a:ext cx="28975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865167588" name="object 3"/>
          <p:cNvSpPr/>
          <p:nvPr/>
        </p:nvSpPr>
        <p:spPr bwMode="auto">
          <a:xfrm flipH="0" flipV="0">
            <a:off x="609598" y="1917473"/>
            <a:ext cx="3945298" cy="47953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831960867" name="object 3"/>
          <p:cNvSpPr/>
          <p:nvPr/>
        </p:nvSpPr>
        <p:spPr bwMode="auto">
          <a:xfrm flipH="0" flipV="0">
            <a:off x="7637099" y="1917473"/>
            <a:ext cx="3945297" cy="47953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72840169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913684536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01365487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13005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Strip Exposed Photo Resist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1332671933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1875720576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459237172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48767335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08547370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12636756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85387163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043890847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97101989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64378066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97433899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62644896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82043508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502010524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965613677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999294536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394869127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580494561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78184545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5270441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434321823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1541979397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C7CF1718-C573-441F-CF76-78E62927658B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719242596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358381883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713053751" name="object 3"/>
          <p:cNvSpPr/>
          <p:nvPr/>
        </p:nvSpPr>
        <p:spPr bwMode="auto">
          <a:xfrm flipH="0" flipV="0">
            <a:off x="609599" y="2876549"/>
            <a:ext cx="2630849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202197020" name="object 3"/>
          <p:cNvSpPr/>
          <p:nvPr/>
        </p:nvSpPr>
        <p:spPr bwMode="auto">
          <a:xfrm flipH="0" flipV="0">
            <a:off x="8951550" y="2876549"/>
            <a:ext cx="2630848" cy="95907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007629044" name="object 3"/>
          <p:cNvSpPr/>
          <p:nvPr/>
        </p:nvSpPr>
        <p:spPr bwMode="auto">
          <a:xfrm flipH="0" flipV="0">
            <a:off x="3240449" y="3356088"/>
            <a:ext cx="571110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523713490" name="object 3"/>
          <p:cNvSpPr/>
          <p:nvPr/>
        </p:nvSpPr>
        <p:spPr bwMode="auto">
          <a:xfrm flipH="0" flipV="0">
            <a:off x="3240449" y="2876549"/>
            <a:ext cx="131445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400336528" name="object 3"/>
          <p:cNvSpPr/>
          <p:nvPr/>
        </p:nvSpPr>
        <p:spPr bwMode="auto">
          <a:xfrm flipH="0" flipV="0">
            <a:off x="609599" y="2397012"/>
            <a:ext cx="2897549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449045925" name="object 3"/>
          <p:cNvSpPr/>
          <p:nvPr/>
        </p:nvSpPr>
        <p:spPr bwMode="auto">
          <a:xfrm flipH="0" flipV="0">
            <a:off x="8684850" y="2397012"/>
            <a:ext cx="28975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664957624" name="object 3"/>
          <p:cNvSpPr/>
          <p:nvPr/>
        </p:nvSpPr>
        <p:spPr bwMode="auto">
          <a:xfrm flipH="0" flipV="0">
            <a:off x="7637100" y="2876549"/>
            <a:ext cx="131445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813902113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289620990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91667875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13653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Etch Oxide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1647559653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368709704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79810352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21503769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85989776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84760443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68093626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17787295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79545828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95799747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43490238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4101514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74577100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24842881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643654501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1843063797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659964523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56583073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37565734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83438698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208998894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1187350506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E409EE7E-D7FA-9BFE-B7E0-717CEB89682B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367935134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910292155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874106849" name="object 3"/>
          <p:cNvSpPr/>
          <p:nvPr/>
        </p:nvSpPr>
        <p:spPr bwMode="auto">
          <a:xfrm flipH="0" flipV="0">
            <a:off x="609599" y="2876549"/>
            <a:ext cx="2630849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262488299" name="object 3"/>
          <p:cNvSpPr/>
          <p:nvPr/>
        </p:nvSpPr>
        <p:spPr bwMode="auto">
          <a:xfrm flipH="0" flipV="0">
            <a:off x="8951550" y="2876549"/>
            <a:ext cx="2630848" cy="95907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754904913" name="object 3"/>
          <p:cNvSpPr/>
          <p:nvPr/>
        </p:nvSpPr>
        <p:spPr bwMode="auto">
          <a:xfrm flipH="0" flipV="0">
            <a:off x="7637100" y="3356088"/>
            <a:ext cx="131445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313847634" name="object 3"/>
          <p:cNvSpPr/>
          <p:nvPr/>
        </p:nvSpPr>
        <p:spPr bwMode="auto">
          <a:xfrm flipH="0" flipV="0">
            <a:off x="3240449" y="2876549"/>
            <a:ext cx="131445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009877884" name="object 3"/>
          <p:cNvSpPr/>
          <p:nvPr/>
        </p:nvSpPr>
        <p:spPr bwMode="auto">
          <a:xfrm flipH="0" flipV="0">
            <a:off x="609599" y="2397012"/>
            <a:ext cx="2897549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59461572" name="object 3"/>
          <p:cNvSpPr/>
          <p:nvPr/>
        </p:nvSpPr>
        <p:spPr bwMode="auto">
          <a:xfrm flipH="0" flipV="0">
            <a:off x="8684850" y="2397012"/>
            <a:ext cx="28975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289693035" name="object 3"/>
          <p:cNvSpPr/>
          <p:nvPr/>
        </p:nvSpPr>
        <p:spPr bwMode="auto">
          <a:xfrm flipH="0" flipV="0">
            <a:off x="7637100" y="2876549"/>
            <a:ext cx="131445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385339625" name="object 3"/>
          <p:cNvSpPr/>
          <p:nvPr/>
        </p:nvSpPr>
        <p:spPr bwMode="auto">
          <a:xfrm flipH="0" flipV="0">
            <a:off x="3240449" y="3356088"/>
            <a:ext cx="131445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419606961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378080863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964873470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15093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Strip Remaining Photo Resist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38938974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1589071163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1760457420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74362410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27311473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33301968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73578468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12363348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73872011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55395925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98647135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1186585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20266068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16798018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017725823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1604907739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1003586381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40677701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01165461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92180662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875853427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1023188112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60395A31-0244-B608-20B5-6F366F7EEC97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1276766613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329997761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7838887" name="object 3"/>
          <p:cNvSpPr/>
          <p:nvPr/>
        </p:nvSpPr>
        <p:spPr bwMode="auto">
          <a:xfrm flipH="0" flipV="0">
            <a:off x="609599" y="2876549"/>
            <a:ext cx="2630849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562604527" name="object 3"/>
          <p:cNvSpPr/>
          <p:nvPr/>
        </p:nvSpPr>
        <p:spPr bwMode="auto">
          <a:xfrm flipH="0" flipV="0">
            <a:off x="8951550" y="2876549"/>
            <a:ext cx="2630848" cy="95907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231767833" name="object 3"/>
          <p:cNvSpPr/>
          <p:nvPr/>
        </p:nvSpPr>
        <p:spPr bwMode="auto">
          <a:xfrm flipH="0" flipV="0">
            <a:off x="7637100" y="3356088"/>
            <a:ext cx="131445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064766391" name="object 3"/>
          <p:cNvSpPr/>
          <p:nvPr/>
        </p:nvSpPr>
        <p:spPr bwMode="auto">
          <a:xfrm flipH="0" flipV="0">
            <a:off x="3240449" y="3356088"/>
            <a:ext cx="131445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739825519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842679713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78829036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159212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Grow Thin Oxide Layer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1233636630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1898245979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1313065580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38994102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26298383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26905850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03739176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899967383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29169452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98223080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13065612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39074616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20282059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97247339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752187667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1293225271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1791063180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31787908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2356936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96791248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263069053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1619202689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199DC422-E8B4-0ECA-E098-B8DAD8E63727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276859782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2029412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124325355" name="object 3"/>
          <p:cNvSpPr/>
          <p:nvPr/>
        </p:nvSpPr>
        <p:spPr bwMode="auto">
          <a:xfrm flipH="0" flipV="0">
            <a:off x="609599" y="2876549"/>
            <a:ext cx="2630849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956068864" name="object 3"/>
          <p:cNvSpPr/>
          <p:nvPr/>
        </p:nvSpPr>
        <p:spPr bwMode="auto">
          <a:xfrm flipH="0" flipV="0">
            <a:off x="8951550" y="2876549"/>
            <a:ext cx="2630848" cy="95907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557224870" name="object 3"/>
          <p:cNvSpPr/>
          <p:nvPr/>
        </p:nvSpPr>
        <p:spPr bwMode="auto">
          <a:xfrm flipH="0" flipV="0">
            <a:off x="7637100" y="3356088"/>
            <a:ext cx="131445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27823002" name="object 3"/>
          <p:cNvSpPr/>
          <p:nvPr/>
        </p:nvSpPr>
        <p:spPr bwMode="auto">
          <a:xfrm flipH="0" flipV="0">
            <a:off x="3240449" y="3356088"/>
            <a:ext cx="131445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970467858" name="object 3"/>
          <p:cNvSpPr/>
          <p:nvPr/>
        </p:nvSpPr>
        <p:spPr bwMode="auto">
          <a:xfrm flipH="0" flipV="0">
            <a:off x="4554899" y="3595857"/>
            <a:ext cx="3082199" cy="23976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38451D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997082630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197177622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07434195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16497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Photo Resist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1112429101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20750589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779922033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576086868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2620541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26852427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71707946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89065319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83645369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69102796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19894345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78253673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41450537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267097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90346457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1050336805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647765778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78174881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99229392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11921285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096680437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747289173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60DB440C-7DF4-3CE4-FE0B-4469FC7790F1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81096580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18527940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013033208" name="object 3"/>
          <p:cNvSpPr/>
          <p:nvPr/>
        </p:nvSpPr>
        <p:spPr bwMode="auto">
          <a:xfrm flipH="0" flipV="0">
            <a:off x="609599" y="2876549"/>
            <a:ext cx="2630849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03618432" name="object 3"/>
          <p:cNvSpPr/>
          <p:nvPr/>
        </p:nvSpPr>
        <p:spPr bwMode="auto">
          <a:xfrm flipH="0" flipV="0">
            <a:off x="8951550" y="2876549"/>
            <a:ext cx="2630848" cy="95907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782930746" name="object 3"/>
          <p:cNvSpPr/>
          <p:nvPr/>
        </p:nvSpPr>
        <p:spPr bwMode="auto">
          <a:xfrm flipH="0" flipV="0">
            <a:off x="7637100" y="3356088"/>
            <a:ext cx="131445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867179605" name="object 3"/>
          <p:cNvSpPr/>
          <p:nvPr/>
        </p:nvSpPr>
        <p:spPr bwMode="auto">
          <a:xfrm flipH="0" flipV="0">
            <a:off x="3240449" y="3356088"/>
            <a:ext cx="131445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525309982" name="object 3"/>
          <p:cNvSpPr/>
          <p:nvPr/>
        </p:nvSpPr>
        <p:spPr bwMode="auto">
          <a:xfrm flipH="0" flipV="0">
            <a:off x="4554899" y="3595857"/>
            <a:ext cx="3082199" cy="23976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38451D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8685350" name="object 3"/>
          <p:cNvSpPr/>
          <p:nvPr/>
        </p:nvSpPr>
        <p:spPr bwMode="auto">
          <a:xfrm flipH="0" flipV="0">
            <a:off x="609599" y="2397012"/>
            <a:ext cx="28975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02635198" name="object 3"/>
          <p:cNvSpPr/>
          <p:nvPr/>
        </p:nvSpPr>
        <p:spPr bwMode="auto">
          <a:xfrm flipH="0" flipV="0">
            <a:off x="3240448" y="2876549"/>
            <a:ext cx="1683001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538590007" name="object 3"/>
          <p:cNvSpPr/>
          <p:nvPr/>
        </p:nvSpPr>
        <p:spPr bwMode="auto">
          <a:xfrm flipH="0" flipV="0">
            <a:off x="8684850" y="2397012"/>
            <a:ext cx="28975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924245037" name="object 3"/>
          <p:cNvSpPr/>
          <p:nvPr/>
        </p:nvSpPr>
        <p:spPr bwMode="auto">
          <a:xfrm flipH="0" flipV="0">
            <a:off x="7268549" y="2876549"/>
            <a:ext cx="168300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426717288" name="object 3"/>
          <p:cNvSpPr/>
          <p:nvPr/>
        </p:nvSpPr>
        <p:spPr bwMode="auto">
          <a:xfrm flipH="0" flipV="0">
            <a:off x="4554899" y="3116318"/>
            <a:ext cx="308219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59398801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809379772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02664406" name="object 3"/>
          <p:cNvSpPr/>
          <p:nvPr/>
        </p:nvSpPr>
        <p:spPr bwMode="auto">
          <a:xfrm flipH="0" flipV="0">
            <a:off x="4173898" y="1930100"/>
            <a:ext cx="3848098" cy="466910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76667675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17037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Mask &amp; Expose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630073108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2096194186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1976579070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09694727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103863891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96342901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82180620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109412270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7315683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57947240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63719246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95392103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16007203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8860264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544522132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1218130574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559838510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88902413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33420273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81579785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856433235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471934310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3F8FE6B0-81C9-26B2-8C5F-DA8B37AEB78A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376905532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071423849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269251338" name="object 3"/>
          <p:cNvSpPr/>
          <p:nvPr/>
        </p:nvSpPr>
        <p:spPr bwMode="auto">
          <a:xfrm flipH="0" flipV="0">
            <a:off x="609599" y="2876549"/>
            <a:ext cx="2630849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972557785" name="object 3"/>
          <p:cNvSpPr/>
          <p:nvPr/>
        </p:nvSpPr>
        <p:spPr bwMode="auto">
          <a:xfrm flipH="0" flipV="0">
            <a:off x="8951550" y="2876549"/>
            <a:ext cx="2630848" cy="95907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275405418" name="object 3"/>
          <p:cNvSpPr/>
          <p:nvPr/>
        </p:nvSpPr>
        <p:spPr bwMode="auto">
          <a:xfrm flipH="0" flipV="0">
            <a:off x="7637100" y="3356088"/>
            <a:ext cx="131445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728749332" name="object 3"/>
          <p:cNvSpPr/>
          <p:nvPr/>
        </p:nvSpPr>
        <p:spPr bwMode="auto">
          <a:xfrm flipH="0" flipV="0">
            <a:off x="3240449" y="3356088"/>
            <a:ext cx="131445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040503703" name="object 3"/>
          <p:cNvSpPr/>
          <p:nvPr/>
        </p:nvSpPr>
        <p:spPr bwMode="auto">
          <a:xfrm flipH="0" flipV="0">
            <a:off x="4554899" y="3595857"/>
            <a:ext cx="3082199" cy="23976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38451D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30071897" name="object 3"/>
          <p:cNvSpPr/>
          <p:nvPr/>
        </p:nvSpPr>
        <p:spPr bwMode="auto">
          <a:xfrm flipH="0" flipV="0">
            <a:off x="609599" y="2397012"/>
            <a:ext cx="28975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782997058" name="object 3"/>
          <p:cNvSpPr/>
          <p:nvPr/>
        </p:nvSpPr>
        <p:spPr bwMode="auto">
          <a:xfrm flipH="0" flipV="0">
            <a:off x="3240448" y="2876549"/>
            <a:ext cx="1683001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31794558" name="object 3"/>
          <p:cNvSpPr/>
          <p:nvPr/>
        </p:nvSpPr>
        <p:spPr bwMode="auto">
          <a:xfrm flipH="0" flipV="0">
            <a:off x="8684850" y="2397012"/>
            <a:ext cx="28975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700084588" name="object 3"/>
          <p:cNvSpPr/>
          <p:nvPr/>
        </p:nvSpPr>
        <p:spPr bwMode="auto">
          <a:xfrm flipH="0" flipV="0">
            <a:off x="7268549" y="2876549"/>
            <a:ext cx="168300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77000620" name="object 3"/>
          <p:cNvSpPr/>
          <p:nvPr/>
        </p:nvSpPr>
        <p:spPr bwMode="auto">
          <a:xfrm flipH="0" flipV="0">
            <a:off x="4554899" y="3116318"/>
            <a:ext cx="308219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32653110" name="object 3"/>
          <p:cNvSpPr/>
          <p:nvPr/>
        </p:nvSpPr>
        <p:spPr bwMode="auto">
          <a:xfrm flipH="0" flipV="0">
            <a:off x="609599" y="1917475"/>
            <a:ext cx="28975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131956651" name="object 3"/>
          <p:cNvSpPr/>
          <p:nvPr/>
        </p:nvSpPr>
        <p:spPr bwMode="auto">
          <a:xfrm flipH="0" flipV="0">
            <a:off x="8684850" y="1917475"/>
            <a:ext cx="28975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230252118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1865658298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751626463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18009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Remove Exposed Photo Resist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1110112174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1181963676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1066682154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89519455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515509094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10555661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45848279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547119096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29371110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522545994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62693526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92058906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68674431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65567942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2071920601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1790725032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250481893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79265384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00568459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54772815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899910690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1848233316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F2F419CC-601C-ACE5-C8DA-A49C4891C730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1548807203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696064223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45436552" name="object 3"/>
          <p:cNvSpPr/>
          <p:nvPr/>
        </p:nvSpPr>
        <p:spPr bwMode="auto">
          <a:xfrm flipH="0" flipV="0">
            <a:off x="609599" y="2876549"/>
            <a:ext cx="2630849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821848166" name="object 3"/>
          <p:cNvSpPr/>
          <p:nvPr/>
        </p:nvSpPr>
        <p:spPr bwMode="auto">
          <a:xfrm flipH="0" flipV="0">
            <a:off x="8951550" y="2876549"/>
            <a:ext cx="2630848" cy="95907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608379178" name="object 3"/>
          <p:cNvSpPr/>
          <p:nvPr/>
        </p:nvSpPr>
        <p:spPr bwMode="auto">
          <a:xfrm flipH="0" flipV="0">
            <a:off x="7637100" y="3356088"/>
            <a:ext cx="131445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18942064" name="object 3"/>
          <p:cNvSpPr/>
          <p:nvPr/>
        </p:nvSpPr>
        <p:spPr bwMode="auto">
          <a:xfrm flipH="0" flipV="0">
            <a:off x="3240449" y="3356088"/>
            <a:ext cx="131445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492851402" name="object 3"/>
          <p:cNvSpPr/>
          <p:nvPr/>
        </p:nvSpPr>
        <p:spPr bwMode="auto">
          <a:xfrm flipH="0" flipV="0">
            <a:off x="4554899" y="3595857"/>
            <a:ext cx="3082199" cy="23976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38451D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3332772" name="object 3"/>
          <p:cNvSpPr/>
          <p:nvPr/>
        </p:nvSpPr>
        <p:spPr bwMode="auto">
          <a:xfrm flipH="0" flipV="0">
            <a:off x="609599" y="2397012"/>
            <a:ext cx="28975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92943144" name="object 3"/>
          <p:cNvSpPr/>
          <p:nvPr/>
        </p:nvSpPr>
        <p:spPr bwMode="auto">
          <a:xfrm flipH="0" flipV="0">
            <a:off x="4173899" y="2876549"/>
            <a:ext cx="74955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825482154" name="object 3"/>
          <p:cNvSpPr/>
          <p:nvPr/>
        </p:nvSpPr>
        <p:spPr bwMode="auto">
          <a:xfrm flipH="0" flipV="0">
            <a:off x="8684850" y="2397012"/>
            <a:ext cx="28975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012237169" name="object 3"/>
          <p:cNvSpPr/>
          <p:nvPr/>
        </p:nvSpPr>
        <p:spPr bwMode="auto">
          <a:xfrm flipH="1" flipV="0">
            <a:off x="3240449" y="2876549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618421594" name="object 3"/>
          <p:cNvSpPr/>
          <p:nvPr/>
        </p:nvSpPr>
        <p:spPr bwMode="auto">
          <a:xfrm flipH="0" flipV="0">
            <a:off x="4554899" y="3116318"/>
            <a:ext cx="308219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69372939" name="object 3"/>
          <p:cNvSpPr/>
          <p:nvPr/>
        </p:nvSpPr>
        <p:spPr bwMode="auto">
          <a:xfrm flipH="0" flipV="0">
            <a:off x="7272450" y="2876549"/>
            <a:ext cx="74954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135783772" name="object 3"/>
          <p:cNvSpPr/>
          <p:nvPr/>
        </p:nvSpPr>
        <p:spPr bwMode="auto">
          <a:xfrm flipH="1" flipV="0">
            <a:off x="8684851" y="2876549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594952830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755168781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40289845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18909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Etch Oxide For Contacts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1767495654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2139223806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1058167009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27054001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67354978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55586147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73833582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64712292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088058831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59281283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72022987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72030230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211145883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86718243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461327780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1716532362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1611860301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23346142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123698501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39136060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247381802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552563613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F670A454-280A-A9C6-F85A-98A178DF0EE6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1049990980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351976845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6631554" name="object 3"/>
          <p:cNvSpPr/>
          <p:nvPr/>
        </p:nvSpPr>
        <p:spPr bwMode="auto">
          <a:xfrm flipH="0" flipV="0">
            <a:off x="609599" y="2876549"/>
            <a:ext cx="2630849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7000992" name="object 3"/>
          <p:cNvSpPr/>
          <p:nvPr/>
        </p:nvSpPr>
        <p:spPr bwMode="auto">
          <a:xfrm flipH="0" flipV="0">
            <a:off x="8951550" y="2876549"/>
            <a:ext cx="2630848" cy="95907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996101221" name="object 3"/>
          <p:cNvSpPr/>
          <p:nvPr/>
        </p:nvSpPr>
        <p:spPr bwMode="auto">
          <a:xfrm flipH="0" flipV="0">
            <a:off x="4173899" y="3356088"/>
            <a:ext cx="38099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416166548" name="object 3"/>
          <p:cNvSpPr/>
          <p:nvPr/>
        </p:nvSpPr>
        <p:spPr bwMode="auto">
          <a:xfrm flipH="0" flipV="0">
            <a:off x="3240449" y="3356088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475357058" name="object 3"/>
          <p:cNvSpPr/>
          <p:nvPr/>
        </p:nvSpPr>
        <p:spPr bwMode="auto">
          <a:xfrm flipH="0" flipV="0">
            <a:off x="4554899" y="3595857"/>
            <a:ext cx="3082199" cy="23976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38451D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523938637" name="object 3"/>
          <p:cNvSpPr/>
          <p:nvPr/>
        </p:nvSpPr>
        <p:spPr bwMode="auto">
          <a:xfrm flipH="0" flipV="0">
            <a:off x="609599" y="2397012"/>
            <a:ext cx="28975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41805279" name="object 3"/>
          <p:cNvSpPr/>
          <p:nvPr/>
        </p:nvSpPr>
        <p:spPr bwMode="auto">
          <a:xfrm flipH="0" flipV="0">
            <a:off x="4173899" y="2876549"/>
            <a:ext cx="74955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907666490" name="object 3"/>
          <p:cNvSpPr/>
          <p:nvPr/>
        </p:nvSpPr>
        <p:spPr bwMode="auto">
          <a:xfrm flipH="0" flipV="0">
            <a:off x="8684850" y="2397012"/>
            <a:ext cx="28975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835780645" name="object 3"/>
          <p:cNvSpPr/>
          <p:nvPr/>
        </p:nvSpPr>
        <p:spPr bwMode="auto">
          <a:xfrm flipH="1" flipV="0">
            <a:off x="3240449" y="2876549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600930586" name="object 3"/>
          <p:cNvSpPr/>
          <p:nvPr/>
        </p:nvSpPr>
        <p:spPr bwMode="auto">
          <a:xfrm flipH="0" flipV="0">
            <a:off x="4554899" y="3116318"/>
            <a:ext cx="308219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960968041" name="object 3"/>
          <p:cNvSpPr/>
          <p:nvPr/>
        </p:nvSpPr>
        <p:spPr bwMode="auto">
          <a:xfrm flipH="0" flipV="0">
            <a:off x="7272450" y="2876549"/>
            <a:ext cx="74954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9078459" name="object 3"/>
          <p:cNvSpPr/>
          <p:nvPr/>
        </p:nvSpPr>
        <p:spPr bwMode="auto">
          <a:xfrm flipH="1" flipV="0">
            <a:off x="8684851" y="2876549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678947369" name="object 3"/>
          <p:cNvSpPr/>
          <p:nvPr/>
        </p:nvSpPr>
        <p:spPr bwMode="auto">
          <a:xfrm flipH="0" flipV="0">
            <a:off x="7637100" y="3356087"/>
            <a:ext cx="3809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051265019" name="object 3"/>
          <p:cNvSpPr/>
          <p:nvPr/>
        </p:nvSpPr>
        <p:spPr bwMode="auto">
          <a:xfrm flipH="0" flipV="0">
            <a:off x="8684850" y="3356088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068231551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50498800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4043214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20313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Remove Photo Resist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1135732103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498968925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1554124698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02279243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80199011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2086117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72957636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8127079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98706046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79308551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30919538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042640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91527006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885999570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300915576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426094260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237002683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46355777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117256388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31562845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317298127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881689853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068A4E15-5822-4DFE-2540-8941B9212BC7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71688136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630590814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04988441" name="object 3"/>
          <p:cNvSpPr/>
          <p:nvPr/>
        </p:nvSpPr>
        <p:spPr bwMode="auto">
          <a:xfrm flipH="0" flipV="0">
            <a:off x="609599" y="2876549"/>
            <a:ext cx="2630849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73041639" name="object 3"/>
          <p:cNvSpPr/>
          <p:nvPr/>
        </p:nvSpPr>
        <p:spPr bwMode="auto">
          <a:xfrm flipH="0" flipV="0">
            <a:off x="8951550" y="2876549"/>
            <a:ext cx="2630848" cy="95907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937865684" name="object 3"/>
          <p:cNvSpPr/>
          <p:nvPr/>
        </p:nvSpPr>
        <p:spPr bwMode="auto">
          <a:xfrm flipH="0" flipV="0">
            <a:off x="4173899" y="3356088"/>
            <a:ext cx="38099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458829335" name="object 3"/>
          <p:cNvSpPr/>
          <p:nvPr/>
        </p:nvSpPr>
        <p:spPr bwMode="auto">
          <a:xfrm flipH="0" flipV="0">
            <a:off x="3240449" y="3356088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42825914" name="object 3"/>
          <p:cNvSpPr/>
          <p:nvPr/>
        </p:nvSpPr>
        <p:spPr bwMode="auto">
          <a:xfrm flipH="0" flipV="0">
            <a:off x="4554899" y="3595857"/>
            <a:ext cx="3082199" cy="23976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38451D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681098640" name="object 3"/>
          <p:cNvSpPr/>
          <p:nvPr/>
        </p:nvSpPr>
        <p:spPr bwMode="auto">
          <a:xfrm flipH="0" flipV="0">
            <a:off x="7637100" y="3356087"/>
            <a:ext cx="3809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981982791" name="object 3"/>
          <p:cNvSpPr/>
          <p:nvPr/>
        </p:nvSpPr>
        <p:spPr bwMode="auto">
          <a:xfrm flipH="0" flipV="0">
            <a:off x="8684850" y="3356088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957333914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1216842822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 bwMode="auto">
          <a:prstGeom prst="rect">
            <a:avLst/>
          </a:prstGeom>
        </p:spPr>
        <p:txBody>
          <a:bodyPr vert="horz" wrap="square" lIns="0" tIns="46783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  <a:defRPr/>
            </a:pPr>
            <a:r>
              <a:rPr sz="4400" b="0">
                <a:latin typeface="Calibri Light"/>
                <a:cs typeface="Calibri Light"/>
              </a:rPr>
              <a:t>Blank</a:t>
            </a:r>
            <a:r>
              <a:rPr sz="4400" b="0" spc="-65">
                <a:latin typeface="Calibri Light"/>
                <a:cs typeface="Calibri Light"/>
              </a:rPr>
              <a:t> </a:t>
            </a:r>
            <a:r>
              <a:rPr sz="4400" b="0" spc="-50">
                <a:latin typeface="Calibri Light"/>
                <a:cs typeface="Calibri Light"/>
              </a:rPr>
              <a:t>Wafer</a:t>
            </a:r>
            <a:r>
              <a:rPr lang="en-US" sz="4400" b="0" spc="-50">
                <a:latin typeface="Calibri Light"/>
                <a:cs typeface="Calibri Light"/>
              </a:rPr>
              <a:t> – Start here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3" name="object 3"/>
          <p:cNvSpPr/>
          <p:nvPr/>
        </p:nvSpPr>
        <p:spPr bwMode="auto">
          <a:xfrm>
            <a:off x="609600" y="3835628"/>
            <a:ext cx="10972800" cy="266255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4" name="object 4"/>
          <p:cNvGrpSpPr/>
          <p:nvPr/>
        </p:nvGrpSpPr>
        <p:grpSpPr bwMode="auto">
          <a:xfrm>
            <a:off x="9873843" y="79895"/>
            <a:ext cx="2223135" cy="1967230"/>
            <a:chOff x="9873843" y="79895"/>
            <a:chExt cx="2223135" cy="1967230"/>
          </a:xfrm>
        </p:grpSpPr>
        <p:sp>
          <p:nvSpPr>
            <p:cNvPr id="5" name="object 5"/>
            <p:cNvSpPr/>
            <p:nvPr/>
          </p:nvSpPr>
          <p:spPr bwMode="auto">
            <a:xfrm>
              <a:off x="9873843" y="79895"/>
              <a:ext cx="2223135" cy="1967230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" name="object 6"/>
            <p:cNvSpPr/>
            <p:nvPr/>
          </p:nvSpPr>
          <p:spPr bwMode="auto">
            <a:xfrm>
              <a:off x="9999675" y="427837"/>
              <a:ext cx="469900" cy="201930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" name="object 7"/>
            <p:cNvSpPr/>
            <p:nvPr/>
          </p:nvSpPr>
          <p:spPr bwMode="auto">
            <a:xfrm>
              <a:off x="9999675" y="427837"/>
              <a:ext cx="469900" cy="201930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" name="object 8"/>
            <p:cNvSpPr/>
            <p:nvPr/>
          </p:nvSpPr>
          <p:spPr bwMode="auto">
            <a:xfrm>
              <a:off x="9999675" y="681837"/>
              <a:ext cx="149225" cy="201930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" name="object 9"/>
            <p:cNvSpPr/>
            <p:nvPr/>
          </p:nvSpPr>
          <p:spPr bwMode="auto">
            <a:xfrm>
              <a:off x="9999675" y="681837"/>
              <a:ext cx="469900" cy="201930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" name="object 10"/>
            <p:cNvSpPr/>
            <p:nvPr/>
          </p:nvSpPr>
          <p:spPr bwMode="auto">
            <a:xfrm>
              <a:off x="9999675" y="941514"/>
              <a:ext cx="469900" cy="201930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" name="object 11"/>
            <p:cNvSpPr/>
            <p:nvPr/>
          </p:nvSpPr>
          <p:spPr bwMode="auto">
            <a:xfrm>
              <a:off x="9999675" y="941514"/>
              <a:ext cx="469900" cy="201930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2" name="object 12"/>
            <p:cNvSpPr/>
            <p:nvPr/>
          </p:nvSpPr>
          <p:spPr bwMode="auto">
            <a:xfrm>
              <a:off x="9999675" y="1200175"/>
              <a:ext cx="469900" cy="201930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" name="object 13"/>
            <p:cNvSpPr/>
            <p:nvPr/>
          </p:nvSpPr>
          <p:spPr bwMode="auto">
            <a:xfrm>
              <a:off x="9999675" y="1200175"/>
              <a:ext cx="469900" cy="201930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" name="object 14"/>
            <p:cNvSpPr/>
            <p:nvPr/>
          </p:nvSpPr>
          <p:spPr bwMode="auto">
            <a:xfrm>
              <a:off x="9999675" y="1459687"/>
              <a:ext cx="469900" cy="201930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" name="object 15"/>
            <p:cNvSpPr/>
            <p:nvPr/>
          </p:nvSpPr>
          <p:spPr bwMode="auto">
            <a:xfrm>
              <a:off x="9999675" y="1459687"/>
              <a:ext cx="469900" cy="201930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" name="object 16"/>
            <p:cNvSpPr/>
            <p:nvPr/>
          </p:nvSpPr>
          <p:spPr bwMode="auto">
            <a:xfrm>
              <a:off x="9999675" y="1719211"/>
              <a:ext cx="469900" cy="201930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7" name="object 17"/>
          <p:cNvSpPr txBox="1"/>
          <p:nvPr/>
        </p:nvSpPr>
        <p:spPr bwMode="auto">
          <a:xfrm>
            <a:off x="9873843" y="79895"/>
            <a:ext cx="2223135" cy="1967230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4" rIns="0" bIns="0" rtlCol="0">
            <a:spAutoFit/>
          </a:bodyPr>
          <a:lstStyle/>
          <a:p>
            <a:pPr marL="141605">
              <a:lnSpc>
                <a:spcPct val="100000"/>
              </a:lnSpc>
              <a:spcBef>
                <a:spcPts val="204"/>
              </a:spcBef>
              <a:defRPr/>
            </a:pPr>
            <a:r>
              <a:rPr sz="1800" spc="-10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5" marR="471805">
              <a:lnSpc>
                <a:spcPts val="2000"/>
              </a:lnSpc>
              <a:spcBef>
                <a:spcPts val="75"/>
              </a:spcBef>
              <a:defRPr/>
            </a:pPr>
            <a:r>
              <a:rPr sz="1500" spc="-10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5">
                <a:latin typeface="Calibri"/>
                <a:cs typeface="Calibri"/>
              </a:rPr>
              <a:t> </a:t>
            </a:r>
            <a:r>
              <a:rPr sz="1500" spc="-10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5">
                <a:latin typeface="Calibri"/>
                <a:cs typeface="Calibri"/>
              </a:rPr>
              <a:t> </a:t>
            </a:r>
            <a:r>
              <a:rPr sz="1500" spc="-10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5" marR="447040">
              <a:lnSpc>
                <a:spcPts val="2039"/>
              </a:lnSpc>
              <a:spcBef>
                <a:spcPts val="10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60">
                <a:latin typeface="Calibri"/>
                <a:cs typeface="Calibri"/>
              </a:rPr>
              <a:t> </a:t>
            </a:r>
            <a:r>
              <a:rPr sz="1500" spc="-10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0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5" marR="443865">
              <a:lnSpc>
                <a:spcPts val="2039"/>
              </a:lnSpc>
              <a:defRPr/>
            </a:pPr>
            <a:r>
              <a:rPr sz="1500" spc="-10">
                <a:latin typeface="Calibri"/>
                <a:cs typeface="Calibri"/>
              </a:rPr>
              <a:t>Chrome</a:t>
            </a:r>
            <a:r>
              <a:rPr sz="1500" spc="-35">
                <a:latin typeface="Calibri"/>
                <a:cs typeface="Calibri"/>
              </a:rPr>
              <a:t> </a:t>
            </a:r>
            <a:r>
              <a:rPr sz="1500" spc="-20">
                <a:latin typeface="Calibri"/>
                <a:cs typeface="Calibri"/>
              </a:rPr>
              <a:t>Mask </a:t>
            </a:r>
            <a:r>
              <a:rPr sz="1500" spc="-10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18" name="object 18"/>
          <p:cNvGrpSpPr/>
          <p:nvPr/>
        </p:nvGrpSpPr>
        <p:grpSpPr bwMode="auto">
          <a:xfrm>
            <a:off x="10142537" y="675487"/>
            <a:ext cx="334010" cy="215899"/>
            <a:chOff x="10142537" y="675487"/>
            <a:chExt cx="334010" cy="215899"/>
          </a:xfrm>
        </p:grpSpPr>
        <p:sp>
          <p:nvSpPr>
            <p:cNvPr id="19" name="object 19"/>
            <p:cNvSpPr/>
            <p:nvPr/>
          </p:nvSpPr>
          <p:spPr bwMode="auto">
            <a:xfrm>
              <a:off x="10148887" y="683272"/>
              <a:ext cx="167005" cy="201930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0" name="object 20"/>
            <p:cNvSpPr/>
            <p:nvPr/>
          </p:nvSpPr>
          <p:spPr bwMode="auto">
            <a:xfrm>
              <a:off x="10148887" y="683272"/>
              <a:ext cx="321310" cy="201930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1" name="object 21"/>
            <p:cNvSpPr/>
            <p:nvPr/>
          </p:nvSpPr>
          <p:spPr bwMode="auto">
            <a:xfrm>
              <a:off x="10315575" y="681837"/>
              <a:ext cx="154940" cy="201930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2" name="object 22"/>
            <p:cNvSpPr/>
            <p:nvPr/>
          </p:nvSpPr>
          <p:spPr bwMode="auto">
            <a:xfrm>
              <a:off x="10315575" y="681837"/>
              <a:ext cx="154940" cy="201930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23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2110"/>
              </a:lnSpc>
              <a:defRPr/>
            </a:pPr>
            <a:r>
              <a:rPr spc="-20"/>
              <a:t>P-type</a:t>
            </a:r>
            <a:endParaRPr/>
          </a:p>
        </p:txBody>
      </p:sp>
      <p:sp>
        <p:nvSpPr>
          <p:cNvPr id="24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8" rIns="0" bIns="0" rtlCol="0">
            <a:spAutoFit/>
          </a:bodyPr>
          <a:lstStyle/>
          <a:p>
            <a:pPr marL="1102360">
              <a:lnSpc>
                <a:spcPts val="1240"/>
              </a:lnSpc>
              <a:defRPr/>
            </a:pPr>
            <a:fld id="{81D60167-4931-47E6-BA6A-407CBD079E47}" type="slidenum">
              <a:rPr sz="1200" spc="-25">
                <a:solidFill>
                  <a:srgbClr val="8A8A8A"/>
                </a:solidFill>
              </a:rPr>
              <a:t>3</a:t>
            </a:fld>
            <a:endParaRPr sz="120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2592882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19161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Add Aluminum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1743800952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493101435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1395455074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60297232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31006537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9088647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8745749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69188032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24649682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051373184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94463387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78724659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133178019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832889471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459634893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686607941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538549662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50894670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71746490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828119241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351277877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319264309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5342AF53-E0E8-0D4C-C02C-CE7E8E64BD4D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655372011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066011055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792715038" name="object 3"/>
          <p:cNvSpPr/>
          <p:nvPr/>
        </p:nvSpPr>
        <p:spPr bwMode="auto">
          <a:xfrm flipH="0" flipV="0">
            <a:off x="609599" y="2876549"/>
            <a:ext cx="2630849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97200532" name="object 3"/>
          <p:cNvSpPr/>
          <p:nvPr/>
        </p:nvSpPr>
        <p:spPr bwMode="auto">
          <a:xfrm flipH="0" flipV="0">
            <a:off x="8951550" y="2876549"/>
            <a:ext cx="2630848" cy="95907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48524964" name="object 3"/>
          <p:cNvSpPr/>
          <p:nvPr/>
        </p:nvSpPr>
        <p:spPr bwMode="auto">
          <a:xfrm flipH="0" flipV="0">
            <a:off x="4173899" y="3356088"/>
            <a:ext cx="38099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625641432" name="object 3"/>
          <p:cNvSpPr/>
          <p:nvPr/>
        </p:nvSpPr>
        <p:spPr bwMode="auto">
          <a:xfrm flipH="0" flipV="0">
            <a:off x="3240449" y="3356088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943819275" name="object 3"/>
          <p:cNvSpPr/>
          <p:nvPr/>
        </p:nvSpPr>
        <p:spPr bwMode="auto">
          <a:xfrm flipH="0" flipV="0">
            <a:off x="4554899" y="3595857"/>
            <a:ext cx="3082199" cy="23976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38451D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26069967" name="object 3"/>
          <p:cNvSpPr/>
          <p:nvPr/>
        </p:nvSpPr>
        <p:spPr bwMode="auto">
          <a:xfrm flipH="0" flipV="0">
            <a:off x="609599" y="2397012"/>
            <a:ext cx="28975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53063534" name="object 3"/>
          <p:cNvSpPr/>
          <p:nvPr/>
        </p:nvSpPr>
        <p:spPr bwMode="auto">
          <a:xfrm flipH="0" flipV="0">
            <a:off x="4173899" y="2876549"/>
            <a:ext cx="74955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22037439" name="object 3"/>
          <p:cNvSpPr/>
          <p:nvPr/>
        </p:nvSpPr>
        <p:spPr bwMode="auto">
          <a:xfrm flipH="0" flipV="0">
            <a:off x="8684850" y="2397012"/>
            <a:ext cx="28975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761708108" name="object 3"/>
          <p:cNvSpPr/>
          <p:nvPr/>
        </p:nvSpPr>
        <p:spPr bwMode="auto">
          <a:xfrm flipH="1" flipV="0">
            <a:off x="3240449" y="2876549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970132105" name="object 3"/>
          <p:cNvSpPr/>
          <p:nvPr/>
        </p:nvSpPr>
        <p:spPr bwMode="auto">
          <a:xfrm flipH="0" flipV="0">
            <a:off x="4554899" y="3116318"/>
            <a:ext cx="308219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988568140" name="object 3"/>
          <p:cNvSpPr/>
          <p:nvPr/>
        </p:nvSpPr>
        <p:spPr bwMode="auto">
          <a:xfrm flipH="0" flipV="0">
            <a:off x="7272450" y="2876549"/>
            <a:ext cx="74954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659906245" name="object 3"/>
          <p:cNvSpPr/>
          <p:nvPr/>
        </p:nvSpPr>
        <p:spPr bwMode="auto">
          <a:xfrm flipH="1" flipV="0">
            <a:off x="8684851" y="2876549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678755666" name="object 3"/>
          <p:cNvSpPr/>
          <p:nvPr/>
        </p:nvSpPr>
        <p:spPr bwMode="auto">
          <a:xfrm flipH="0" flipV="0">
            <a:off x="7637100" y="3356087"/>
            <a:ext cx="3809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573212444" name="object 3"/>
          <p:cNvSpPr/>
          <p:nvPr/>
        </p:nvSpPr>
        <p:spPr bwMode="auto">
          <a:xfrm flipH="0" flipV="0">
            <a:off x="8684850" y="3356088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55421363" name="object 3"/>
          <p:cNvSpPr/>
          <p:nvPr/>
        </p:nvSpPr>
        <p:spPr bwMode="auto">
          <a:xfrm flipH="0" flipV="0">
            <a:off x="3507148" y="2876549"/>
            <a:ext cx="666750" cy="95907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835024548" name="object 3"/>
          <p:cNvSpPr/>
          <p:nvPr/>
        </p:nvSpPr>
        <p:spPr bwMode="auto">
          <a:xfrm flipH="0" flipV="0">
            <a:off x="8021999" y="2876549"/>
            <a:ext cx="666750" cy="95907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366676117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1987360775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89180212" name="object 3"/>
          <p:cNvSpPr/>
          <p:nvPr/>
        </p:nvSpPr>
        <p:spPr bwMode="auto">
          <a:xfrm flipH="0" flipV="0">
            <a:off x="4548675" y="2636781"/>
            <a:ext cx="3082199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61125069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19593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Photo Resist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790121304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111972678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432500790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202228373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238320479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248741546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25623884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81926484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75274075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26726723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221567312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47638964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57296357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98928252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335767760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1440876619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161190188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47231141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61271016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507844811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815554233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1019683747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E89FB89C-1C15-EA13-6237-1B0EA4895CB9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1734884061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717496865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547756052" name="object 3"/>
          <p:cNvSpPr/>
          <p:nvPr/>
        </p:nvSpPr>
        <p:spPr bwMode="auto">
          <a:xfrm flipH="0" flipV="0">
            <a:off x="609599" y="2876549"/>
            <a:ext cx="2630849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869464549" name="object 3"/>
          <p:cNvSpPr/>
          <p:nvPr/>
        </p:nvSpPr>
        <p:spPr bwMode="auto">
          <a:xfrm flipH="0" flipV="0">
            <a:off x="8951550" y="2876549"/>
            <a:ext cx="2630848" cy="95907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078664365" name="object 3"/>
          <p:cNvSpPr/>
          <p:nvPr/>
        </p:nvSpPr>
        <p:spPr bwMode="auto">
          <a:xfrm flipH="0" flipV="0">
            <a:off x="4173899" y="3356088"/>
            <a:ext cx="38099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920688676" name="object 3"/>
          <p:cNvSpPr/>
          <p:nvPr/>
        </p:nvSpPr>
        <p:spPr bwMode="auto">
          <a:xfrm flipH="0" flipV="0">
            <a:off x="3240449" y="3356088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825466375" name="object 3"/>
          <p:cNvSpPr/>
          <p:nvPr/>
        </p:nvSpPr>
        <p:spPr bwMode="auto">
          <a:xfrm flipH="0" flipV="0">
            <a:off x="4554899" y="3595857"/>
            <a:ext cx="3082199" cy="23976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38451D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996639" name="object 3"/>
          <p:cNvSpPr/>
          <p:nvPr/>
        </p:nvSpPr>
        <p:spPr bwMode="auto">
          <a:xfrm flipH="0" flipV="0">
            <a:off x="609599" y="2397012"/>
            <a:ext cx="28975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968058585" name="object 3"/>
          <p:cNvSpPr/>
          <p:nvPr/>
        </p:nvSpPr>
        <p:spPr bwMode="auto">
          <a:xfrm flipH="0" flipV="0">
            <a:off x="4173899" y="2876549"/>
            <a:ext cx="74955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068500567" name="object 3"/>
          <p:cNvSpPr/>
          <p:nvPr/>
        </p:nvSpPr>
        <p:spPr bwMode="auto">
          <a:xfrm flipH="0" flipV="0">
            <a:off x="8684850" y="2397012"/>
            <a:ext cx="28975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86946905" name="object 3"/>
          <p:cNvSpPr/>
          <p:nvPr/>
        </p:nvSpPr>
        <p:spPr bwMode="auto">
          <a:xfrm flipH="1" flipV="0">
            <a:off x="3240449" y="2876549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828955572" name="object 3"/>
          <p:cNvSpPr/>
          <p:nvPr/>
        </p:nvSpPr>
        <p:spPr bwMode="auto">
          <a:xfrm flipH="0" flipV="0">
            <a:off x="4554899" y="3116318"/>
            <a:ext cx="308219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025714956" name="object 3"/>
          <p:cNvSpPr/>
          <p:nvPr/>
        </p:nvSpPr>
        <p:spPr bwMode="auto">
          <a:xfrm flipH="0" flipV="0">
            <a:off x="7272450" y="2876549"/>
            <a:ext cx="74954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590228803" name="object 3"/>
          <p:cNvSpPr/>
          <p:nvPr/>
        </p:nvSpPr>
        <p:spPr bwMode="auto">
          <a:xfrm flipH="1" flipV="0">
            <a:off x="8684851" y="2876549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87322499" name="object 3"/>
          <p:cNvSpPr/>
          <p:nvPr/>
        </p:nvSpPr>
        <p:spPr bwMode="auto">
          <a:xfrm flipH="0" flipV="0">
            <a:off x="7637100" y="3356087"/>
            <a:ext cx="3809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870439967" name="object 3"/>
          <p:cNvSpPr/>
          <p:nvPr/>
        </p:nvSpPr>
        <p:spPr bwMode="auto">
          <a:xfrm flipH="0" flipV="0">
            <a:off x="8684850" y="3356088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01655549" name="object 3"/>
          <p:cNvSpPr/>
          <p:nvPr/>
        </p:nvSpPr>
        <p:spPr bwMode="auto">
          <a:xfrm flipH="0" flipV="0">
            <a:off x="3507148" y="2876549"/>
            <a:ext cx="666750" cy="95907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050732206" name="object 3"/>
          <p:cNvSpPr/>
          <p:nvPr/>
        </p:nvSpPr>
        <p:spPr bwMode="auto">
          <a:xfrm flipH="0" flipV="0">
            <a:off x="8021999" y="2876549"/>
            <a:ext cx="666750" cy="95907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75569809" name="object 3"/>
          <p:cNvSpPr/>
          <p:nvPr/>
        </p:nvSpPr>
        <p:spPr bwMode="auto">
          <a:xfrm flipH="0" flipV="0">
            <a:off x="609599" y="1917475"/>
            <a:ext cx="3183299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04655015" name="object 3"/>
          <p:cNvSpPr/>
          <p:nvPr/>
        </p:nvSpPr>
        <p:spPr bwMode="auto">
          <a:xfrm flipH="0" flipV="0">
            <a:off x="3507148" y="2397012"/>
            <a:ext cx="1695450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990638668" name="object 3"/>
          <p:cNvSpPr/>
          <p:nvPr/>
        </p:nvSpPr>
        <p:spPr bwMode="auto">
          <a:xfrm flipH="0" flipV="0">
            <a:off x="6993300" y="2397012"/>
            <a:ext cx="1695449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894289628" name="object 3"/>
          <p:cNvSpPr/>
          <p:nvPr/>
        </p:nvSpPr>
        <p:spPr bwMode="auto">
          <a:xfrm flipH="0" flipV="0">
            <a:off x="8411265" y="1917475"/>
            <a:ext cx="3183299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78294399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11723431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63449894" name="object 3"/>
          <p:cNvSpPr/>
          <p:nvPr/>
        </p:nvSpPr>
        <p:spPr bwMode="auto">
          <a:xfrm flipH="0" flipV="0">
            <a:off x="4923449" y="1437937"/>
            <a:ext cx="2348997" cy="47953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61239817" name="object 3"/>
          <p:cNvSpPr/>
          <p:nvPr/>
        </p:nvSpPr>
        <p:spPr bwMode="auto">
          <a:xfrm flipH="0" flipV="0">
            <a:off x="4548675" y="2636781"/>
            <a:ext cx="3082199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072290210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20133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Mask &amp; Expose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710092996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1960102617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2044836229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50802408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28727437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5660420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6801781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5770196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11578519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4481468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141553460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077174518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91616638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8437278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869592584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697913901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1380253818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08095651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41827654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73339921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802478884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785508898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1486C2A7-9D5F-B345-96F0-FF5C4D5537C9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289704498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654711671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508435844" name="object 3"/>
          <p:cNvSpPr/>
          <p:nvPr/>
        </p:nvSpPr>
        <p:spPr bwMode="auto">
          <a:xfrm flipH="0" flipV="0">
            <a:off x="609599" y="2876549"/>
            <a:ext cx="2630849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51627932" name="object 3"/>
          <p:cNvSpPr/>
          <p:nvPr/>
        </p:nvSpPr>
        <p:spPr bwMode="auto">
          <a:xfrm flipH="0" flipV="0">
            <a:off x="8951550" y="2876549"/>
            <a:ext cx="2630848" cy="95907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74812502" name="object 3"/>
          <p:cNvSpPr/>
          <p:nvPr/>
        </p:nvSpPr>
        <p:spPr bwMode="auto">
          <a:xfrm flipH="0" flipV="0">
            <a:off x="4173899" y="3356088"/>
            <a:ext cx="38099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676099241" name="object 3"/>
          <p:cNvSpPr/>
          <p:nvPr/>
        </p:nvSpPr>
        <p:spPr bwMode="auto">
          <a:xfrm flipH="0" flipV="0">
            <a:off x="3240449" y="3356088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781228308" name="object 3"/>
          <p:cNvSpPr/>
          <p:nvPr/>
        </p:nvSpPr>
        <p:spPr bwMode="auto">
          <a:xfrm flipH="0" flipV="0">
            <a:off x="4554899" y="3595857"/>
            <a:ext cx="3082199" cy="23976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38451D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574875006" name="object 3"/>
          <p:cNvSpPr/>
          <p:nvPr/>
        </p:nvSpPr>
        <p:spPr bwMode="auto">
          <a:xfrm flipH="0" flipV="0">
            <a:off x="609599" y="2397012"/>
            <a:ext cx="28975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817894982" name="object 3"/>
          <p:cNvSpPr/>
          <p:nvPr/>
        </p:nvSpPr>
        <p:spPr bwMode="auto">
          <a:xfrm flipH="0" flipV="0">
            <a:off x="4173899" y="2876549"/>
            <a:ext cx="74955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656241600" name="object 3"/>
          <p:cNvSpPr/>
          <p:nvPr/>
        </p:nvSpPr>
        <p:spPr bwMode="auto">
          <a:xfrm flipH="0" flipV="0">
            <a:off x="8684850" y="2397012"/>
            <a:ext cx="28975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612874353" name="object 3"/>
          <p:cNvSpPr/>
          <p:nvPr/>
        </p:nvSpPr>
        <p:spPr bwMode="auto">
          <a:xfrm flipH="1" flipV="0">
            <a:off x="3240449" y="2876549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506380911" name="object 3"/>
          <p:cNvSpPr/>
          <p:nvPr/>
        </p:nvSpPr>
        <p:spPr bwMode="auto">
          <a:xfrm flipH="0" flipV="0">
            <a:off x="4554899" y="3116318"/>
            <a:ext cx="308219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668893912" name="object 3"/>
          <p:cNvSpPr/>
          <p:nvPr/>
        </p:nvSpPr>
        <p:spPr bwMode="auto">
          <a:xfrm flipH="0" flipV="0">
            <a:off x="7272450" y="2876549"/>
            <a:ext cx="74954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654561004" name="object 3"/>
          <p:cNvSpPr/>
          <p:nvPr/>
        </p:nvSpPr>
        <p:spPr bwMode="auto">
          <a:xfrm flipH="1" flipV="0">
            <a:off x="8684851" y="2876549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809870495" name="object 3"/>
          <p:cNvSpPr/>
          <p:nvPr/>
        </p:nvSpPr>
        <p:spPr bwMode="auto">
          <a:xfrm flipH="0" flipV="0">
            <a:off x="7637100" y="3356087"/>
            <a:ext cx="3809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801018735" name="object 3"/>
          <p:cNvSpPr/>
          <p:nvPr/>
        </p:nvSpPr>
        <p:spPr bwMode="auto">
          <a:xfrm flipH="0" flipV="0">
            <a:off x="8684850" y="3356088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752868255" name="object 3"/>
          <p:cNvSpPr/>
          <p:nvPr/>
        </p:nvSpPr>
        <p:spPr bwMode="auto">
          <a:xfrm flipH="0" flipV="0">
            <a:off x="3507148" y="2876549"/>
            <a:ext cx="666750" cy="95907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20127327" name="object 3"/>
          <p:cNvSpPr/>
          <p:nvPr/>
        </p:nvSpPr>
        <p:spPr bwMode="auto">
          <a:xfrm flipH="0" flipV="0">
            <a:off x="8021999" y="2876549"/>
            <a:ext cx="666750" cy="95907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557250844" name="object 3"/>
          <p:cNvSpPr/>
          <p:nvPr/>
        </p:nvSpPr>
        <p:spPr bwMode="auto">
          <a:xfrm flipH="0" flipV="0">
            <a:off x="609599" y="1917475"/>
            <a:ext cx="3183299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980067548" name="object 3"/>
          <p:cNvSpPr/>
          <p:nvPr/>
        </p:nvSpPr>
        <p:spPr bwMode="auto">
          <a:xfrm flipH="0" flipV="0">
            <a:off x="3507148" y="2397012"/>
            <a:ext cx="1695450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280251184" name="object 3"/>
          <p:cNvSpPr/>
          <p:nvPr/>
        </p:nvSpPr>
        <p:spPr bwMode="auto">
          <a:xfrm flipH="0" flipV="0">
            <a:off x="6993300" y="2397012"/>
            <a:ext cx="1695449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218984372" name="object 3"/>
          <p:cNvSpPr/>
          <p:nvPr/>
        </p:nvSpPr>
        <p:spPr bwMode="auto">
          <a:xfrm flipH="0" flipV="0">
            <a:off x="8411265" y="1917475"/>
            <a:ext cx="3183299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36501046" name="object 3"/>
          <p:cNvSpPr/>
          <p:nvPr/>
        </p:nvSpPr>
        <p:spPr bwMode="auto">
          <a:xfrm flipH="0" flipV="0">
            <a:off x="1523999" y="1437938"/>
            <a:ext cx="2649899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64065095" name="object 3"/>
          <p:cNvSpPr/>
          <p:nvPr/>
        </p:nvSpPr>
        <p:spPr bwMode="auto">
          <a:xfrm flipH="0" flipV="0">
            <a:off x="8060475" y="1437938"/>
            <a:ext cx="2649899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870911644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975518932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635995769" name="object 3"/>
          <p:cNvSpPr/>
          <p:nvPr/>
        </p:nvSpPr>
        <p:spPr bwMode="auto">
          <a:xfrm flipH="0" flipV="0">
            <a:off x="4923450" y="2636781"/>
            <a:ext cx="234899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932118049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21177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Remove Exposed Photo Resist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2068225809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1997300999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2105855685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63834728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03291343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97775881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49850433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195448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33252495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524166736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1966691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50966711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26236056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64822079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486276098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239320330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590170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24565950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45449750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228845796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533391733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1561560285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70C3F4F6-49EE-8DD2-42C6-77188BB13239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16139721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865947867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26235191" name="object 3"/>
          <p:cNvSpPr/>
          <p:nvPr/>
        </p:nvSpPr>
        <p:spPr bwMode="auto">
          <a:xfrm flipH="0" flipV="0">
            <a:off x="609599" y="2876549"/>
            <a:ext cx="2630849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48811275" name="object 3"/>
          <p:cNvSpPr/>
          <p:nvPr/>
        </p:nvSpPr>
        <p:spPr bwMode="auto">
          <a:xfrm flipH="0" flipV="0">
            <a:off x="8951550" y="2876549"/>
            <a:ext cx="2630848" cy="95907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994409109" name="object 3"/>
          <p:cNvSpPr/>
          <p:nvPr/>
        </p:nvSpPr>
        <p:spPr bwMode="auto">
          <a:xfrm flipH="0" flipV="0">
            <a:off x="4173899" y="3356088"/>
            <a:ext cx="38099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73828136" name="object 3"/>
          <p:cNvSpPr/>
          <p:nvPr/>
        </p:nvSpPr>
        <p:spPr bwMode="auto">
          <a:xfrm flipH="0" flipV="0">
            <a:off x="3240449" y="3356088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707290636" name="object 3"/>
          <p:cNvSpPr/>
          <p:nvPr/>
        </p:nvSpPr>
        <p:spPr bwMode="auto">
          <a:xfrm flipH="0" flipV="0">
            <a:off x="4554899" y="3595857"/>
            <a:ext cx="3082199" cy="23976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38451D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46072162" name="object 3"/>
          <p:cNvSpPr/>
          <p:nvPr/>
        </p:nvSpPr>
        <p:spPr bwMode="auto">
          <a:xfrm flipH="0" flipV="0">
            <a:off x="609599" y="2397012"/>
            <a:ext cx="28975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094577600" name="object 3"/>
          <p:cNvSpPr/>
          <p:nvPr/>
        </p:nvSpPr>
        <p:spPr bwMode="auto">
          <a:xfrm flipH="0" flipV="0">
            <a:off x="4173899" y="2876549"/>
            <a:ext cx="749550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024151947" name="object 3"/>
          <p:cNvSpPr/>
          <p:nvPr/>
        </p:nvSpPr>
        <p:spPr bwMode="auto">
          <a:xfrm flipH="0" flipV="0">
            <a:off x="8684850" y="2397012"/>
            <a:ext cx="28975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913213040" name="object 3"/>
          <p:cNvSpPr/>
          <p:nvPr/>
        </p:nvSpPr>
        <p:spPr bwMode="auto">
          <a:xfrm flipH="1" flipV="0">
            <a:off x="3240449" y="2876549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536627782" name="object 3"/>
          <p:cNvSpPr/>
          <p:nvPr/>
        </p:nvSpPr>
        <p:spPr bwMode="auto">
          <a:xfrm flipH="0" flipV="0">
            <a:off x="4554899" y="3116318"/>
            <a:ext cx="308219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594992532" name="object 3"/>
          <p:cNvSpPr/>
          <p:nvPr/>
        </p:nvSpPr>
        <p:spPr bwMode="auto">
          <a:xfrm flipH="0" flipV="0">
            <a:off x="7272450" y="2876549"/>
            <a:ext cx="74954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85149699" name="object 3"/>
          <p:cNvSpPr/>
          <p:nvPr/>
        </p:nvSpPr>
        <p:spPr bwMode="auto">
          <a:xfrm flipH="1" flipV="0">
            <a:off x="8684851" y="2876549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871903359" name="object 3"/>
          <p:cNvSpPr/>
          <p:nvPr/>
        </p:nvSpPr>
        <p:spPr bwMode="auto">
          <a:xfrm flipH="0" flipV="0">
            <a:off x="7637100" y="3356087"/>
            <a:ext cx="3809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968234835" name="object 3"/>
          <p:cNvSpPr/>
          <p:nvPr/>
        </p:nvSpPr>
        <p:spPr bwMode="auto">
          <a:xfrm flipH="0" flipV="0">
            <a:off x="8684850" y="3356088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344267100" name="object 3"/>
          <p:cNvSpPr/>
          <p:nvPr/>
        </p:nvSpPr>
        <p:spPr bwMode="auto">
          <a:xfrm flipH="0" flipV="0">
            <a:off x="3507148" y="2876549"/>
            <a:ext cx="666750" cy="95907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546196531" name="object 3"/>
          <p:cNvSpPr/>
          <p:nvPr/>
        </p:nvSpPr>
        <p:spPr bwMode="auto">
          <a:xfrm flipH="0" flipV="0">
            <a:off x="8021999" y="2876549"/>
            <a:ext cx="666750" cy="95907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25130838" name="object 3"/>
          <p:cNvSpPr/>
          <p:nvPr/>
        </p:nvSpPr>
        <p:spPr bwMode="auto">
          <a:xfrm flipH="0" flipV="0">
            <a:off x="1523999" y="1917475"/>
            <a:ext cx="2268899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542441084" name="object 3"/>
          <p:cNvSpPr/>
          <p:nvPr/>
        </p:nvSpPr>
        <p:spPr bwMode="auto">
          <a:xfrm flipH="0" flipV="0">
            <a:off x="3507148" y="2397012"/>
            <a:ext cx="666750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26037026" name="object 3"/>
          <p:cNvSpPr/>
          <p:nvPr/>
        </p:nvSpPr>
        <p:spPr bwMode="auto">
          <a:xfrm flipH="0" flipV="0">
            <a:off x="8060475" y="2397012"/>
            <a:ext cx="628275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70559997" name="object 3"/>
          <p:cNvSpPr/>
          <p:nvPr/>
        </p:nvSpPr>
        <p:spPr bwMode="auto">
          <a:xfrm flipH="0" flipV="0">
            <a:off x="8411265" y="1917475"/>
            <a:ext cx="2299109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516575576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1598734925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8632004" name="object 3"/>
          <p:cNvSpPr/>
          <p:nvPr/>
        </p:nvSpPr>
        <p:spPr bwMode="auto">
          <a:xfrm flipH="0" flipV="0">
            <a:off x="4764826" y="2636781"/>
            <a:ext cx="264989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71021345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247051" cy="1443552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Etch With Aluminum Etchant</a:t>
            </a:r>
            <a:br>
              <a:rPr sz="4400" b="0">
                <a:latin typeface="Calibri Light"/>
                <a:cs typeface="Calibri Light"/>
              </a:rPr>
            </a:br>
            <a:r>
              <a:rPr sz="2000" b="0">
                <a:latin typeface="Calibri Light"/>
                <a:cs typeface="Calibri Light"/>
              </a:rPr>
              <a:t>(you can buy it </a:t>
            </a:r>
            <a:r>
              <a:rPr sz="2000" b="0" u="sng">
                <a:latin typeface="Calibri Light"/>
                <a:cs typeface="Calibri Light"/>
                <a:hlinkClick r:id="rId3" tooltip="https://us.vwr.com/store/product/36722613/aluminum-etch-type-a-semiconductor-grade"/>
              </a:rPr>
              <a:t>here</a:t>
            </a:r>
            <a:r>
              <a:rPr sz="2000" b="0">
                <a:latin typeface="Calibri Light"/>
                <a:cs typeface="Calibri Light"/>
              </a:rPr>
              <a:t>)</a:t>
            </a:r>
            <a:endParaRPr sz="2000">
              <a:latin typeface="Calibri Light"/>
              <a:cs typeface="Calibri Light"/>
            </a:endParaRPr>
          </a:p>
        </p:txBody>
      </p:sp>
      <p:sp>
        <p:nvSpPr>
          <p:cNvPr id="1184853545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443194078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1443782571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69585076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72752823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99616464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84162930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49912132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79577131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2327064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68044829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21297995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29652390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571048176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928866095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1072142592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1489958046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838053844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55126153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13673603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293596934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2005291497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1CA0D121-D7B0-CA90-584A-E85D535689C5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302974070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507251480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774401678" name="object 3"/>
          <p:cNvSpPr/>
          <p:nvPr/>
        </p:nvSpPr>
        <p:spPr bwMode="auto">
          <a:xfrm flipH="0" flipV="0">
            <a:off x="609599" y="2876549"/>
            <a:ext cx="2630849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36044564" name="object 3"/>
          <p:cNvSpPr/>
          <p:nvPr/>
        </p:nvSpPr>
        <p:spPr bwMode="auto">
          <a:xfrm flipH="0" flipV="0">
            <a:off x="8951550" y="2876549"/>
            <a:ext cx="2630848" cy="95907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06849165" name="object 3"/>
          <p:cNvSpPr/>
          <p:nvPr/>
        </p:nvSpPr>
        <p:spPr bwMode="auto">
          <a:xfrm flipH="0" flipV="0">
            <a:off x="4173899" y="3356088"/>
            <a:ext cx="38099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05660130" name="object 3"/>
          <p:cNvSpPr/>
          <p:nvPr/>
        </p:nvSpPr>
        <p:spPr bwMode="auto">
          <a:xfrm flipH="0" flipV="0">
            <a:off x="3240449" y="3356088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98205420" name="object 3"/>
          <p:cNvSpPr/>
          <p:nvPr/>
        </p:nvSpPr>
        <p:spPr bwMode="auto">
          <a:xfrm flipH="0" flipV="0">
            <a:off x="4554899" y="3595857"/>
            <a:ext cx="3082199" cy="23976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38451D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90974334" name="object 3"/>
          <p:cNvSpPr/>
          <p:nvPr/>
        </p:nvSpPr>
        <p:spPr bwMode="auto">
          <a:xfrm flipH="0" flipV="0">
            <a:off x="1523999" y="2397012"/>
            <a:ext cx="19831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517181962" name="object 3"/>
          <p:cNvSpPr/>
          <p:nvPr/>
        </p:nvSpPr>
        <p:spPr bwMode="auto">
          <a:xfrm flipH="0" flipV="0">
            <a:off x="8684850" y="2397012"/>
            <a:ext cx="2025524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785310002" name="object 3"/>
          <p:cNvSpPr/>
          <p:nvPr/>
        </p:nvSpPr>
        <p:spPr bwMode="auto">
          <a:xfrm flipH="1" flipV="0">
            <a:off x="3240449" y="2876549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823962365" name="object 3"/>
          <p:cNvSpPr/>
          <p:nvPr/>
        </p:nvSpPr>
        <p:spPr bwMode="auto">
          <a:xfrm flipH="0" flipV="0">
            <a:off x="4764826" y="3116318"/>
            <a:ext cx="26498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47549580" name="object 3"/>
          <p:cNvSpPr/>
          <p:nvPr/>
        </p:nvSpPr>
        <p:spPr bwMode="auto">
          <a:xfrm flipH="1" flipV="0">
            <a:off x="8684851" y="2876549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23650947" name="object 3"/>
          <p:cNvSpPr/>
          <p:nvPr/>
        </p:nvSpPr>
        <p:spPr bwMode="auto">
          <a:xfrm flipH="0" flipV="0">
            <a:off x="7637100" y="3356087"/>
            <a:ext cx="3809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977957856" name="object 3"/>
          <p:cNvSpPr/>
          <p:nvPr/>
        </p:nvSpPr>
        <p:spPr bwMode="auto">
          <a:xfrm flipH="0" flipV="0">
            <a:off x="8684850" y="3356088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021705104" name="object 3"/>
          <p:cNvSpPr/>
          <p:nvPr/>
        </p:nvSpPr>
        <p:spPr bwMode="auto">
          <a:xfrm flipH="0" flipV="0">
            <a:off x="3507148" y="2876549"/>
            <a:ext cx="666750" cy="95907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28226033" name="object 3"/>
          <p:cNvSpPr/>
          <p:nvPr/>
        </p:nvSpPr>
        <p:spPr bwMode="auto">
          <a:xfrm flipH="0" flipV="0">
            <a:off x="8021999" y="2876549"/>
            <a:ext cx="666750" cy="95907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81840271" name="object 3"/>
          <p:cNvSpPr/>
          <p:nvPr/>
        </p:nvSpPr>
        <p:spPr bwMode="auto">
          <a:xfrm flipH="0" flipV="0">
            <a:off x="1523999" y="1917475"/>
            <a:ext cx="2268899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70762414" name="object 3"/>
          <p:cNvSpPr/>
          <p:nvPr/>
        </p:nvSpPr>
        <p:spPr bwMode="auto">
          <a:xfrm flipH="0" flipV="0">
            <a:off x="3507148" y="2397012"/>
            <a:ext cx="666750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963517481" name="object 3"/>
          <p:cNvSpPr/>
          <p:nvPr/>
        </p:nvSpPr>
        <p:spPr bwMode="auto">
          <a:xfrm flipH="0" flipV="0">
            <a:off x="8060475" y="2397012"/>
            <a:ext cx="628275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932659449" name="object 3"/>
          <p:cNvSpPr/>
          <p:nvPr/>
        </p:nvSpPr>
        <p:spPr bwMode="auto">
          <a:xfrm flipH="0" flipV="0">
            <a:off x="8411265" y="1917475"/>
            <a:ext cx="2299109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467982107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399767142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60782390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22545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Remove Photo Resist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1908172849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1205394246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449315792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40984879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61740579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19277917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8554705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27611924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15513636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27588604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20916357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93661351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44625748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35627847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537354022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60887538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834915111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75878574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0687713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77698286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574085582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773095964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54FA935B-E5E1-7404-3547-FE277B79EA51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1362711885" name="object 3"/>
          <p:cNvSpPr/>
          <p:nvPr/>
        </p:nvSpPr>
        <p:spPr bwMode="auto">
          <a:xfrm flipH="0" flipV="0">
            <a:off x="2954698" y="3835627"/>
            <a:ext cx="1968751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46155506" name="object 3"/>
          <p:cNvSpPr/>
          <p:nvPr/>
        </p:nvSpPr>
        <p:spPr bwMode="auto">
          <a:xfrm flipH="0" flipV="0">
            <a:off x="7268549" y="3835627"/>
            <a:ext cx="196875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550075531" name="object 3"/>
          <p:cNvSpPr/>
          <p:nvPr/>
        </p:nvSpPr>
        <p:spPr bwMode="auto">
          <a:xfrm flipH="0" flipV="0">
            <a:off x="609599" y="2876549"/>
            <a:ext cx="2630849" cy="95907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050885653" name="object 3"/>
          <p:cNvSpPr/>
          <p:nvPr/>
        </p:nvSpPr>
        <p:spPr bwMode="auto">
          <a:xfrm flipH="0" flipV="0">
            <a:off x="8951550" y="2876549"/>
            <a:ext cx="2630848" cy="959075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501428269" name="object 3"/>
          <p:cNvSpPr/>
          <p:nvPr/>
        </p:nvSpPr>
        <p:spPr bwMode="auto">
          <a:xfrm flipH="0" flipV="0">
            <a:off x="4173899" y="3356088"/>
            <a:ext cx="380999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623547589" name="object 3"/>
          <p:cNvSpPr/>
          <p:nvPr/>
        </p:nvSpPr>
        <p:spPr bwMode="auto">
          <a:xfrm flipH="0" flipV="0">
            <a:off x="3240449" y="3356088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6097225" name="object 3"/>
          <p:cNvSpPr/>
          <p:nvPr/>
        </p:nvSpPr>
        <p:spPr bwMode="auto">
          <a:xfrm flipH="0" flipV="0">
            <a:off x="4554899" y="3595857"/>
            <a:ext cx="3082199" cy="23976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38451D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57166685" name="object 3"/>
          <p:cNvSpPr/>
          <p:nvPr/>
        </p:nvSpPr>
        <p:spPr bwMode="auto">
          <a:xfrm flipH="0" flipV="0">
            <a:off x="1523999" y="2397012"/>
            <a:ext cx="1983148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861496943" name="object 3"/>
          <p:cNvSpPr/>
          <p:nvPr/>
        </p:nvSpPr>
        <p:spPr bwMode="auto">
          <a:xfrm flipH="0" flipV="0">
            <a:off x="8684850" y="2397012"/>
            <a:ext cx="2025524" cy="479536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358933762" name="object 3"/>
          <p:cNvSpPr/>
          <p:nvPr/>
        </p:nvSpPr>
        <p:spPr bwMode="auto">
          <a:xfrm flipH="1" flipV="0">
            <a:off x="3240449" y="2876549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930749753" name="object 3"/>
          <p:cNvSpPr/>
          <p:nvPr/>
        </p:nvSpPr>
        <p:spPr bwMode="auto">
          <a:xfrm flipH="0" flipV="0">
            <a:off x="4764826" y="3116318"/>
            <a:ext cx="26498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242518884" name="object 3"/>
          <p:cNvSpPr/>
          <p:nvPr/>
        </p:nvSpPr>
        <p:spPr bwMode="auto">
          <a:xfrm flipH="1" flipV="0">
            <a:off x="8684851" y="2876549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379439684" name="object 3"/>
          <p:cNvSpPr/>
          <p:nvPr/>
        </p:nvSpPr>
        <p:spPr bwMode="auto">
          <a:xfrm flipH="0" flipV="0">
            <a:off x="7637100" y="3356087"/>
            <a:ext cx="3809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73979433" name="object 3"/>
          <p:cNvSpPr/>
          <p:nvPr/>
        </p:nvSpPr>
        <p:spPr bwMode="auto">
          <a:xfrm flipH="0" flipV="0">
            <a:off x="8684850" y="3356088"/>
            <a:ext cx="266698" cy="479537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947480196" name="object 3"/>
          <p:cNvSpPr/>
          <p:nvPr/>
        </p:nvSpPr>
        <p:spPr bwMode="auto">
          <a:xfrm flipH="0" flipV="0">
            <a:off x="3507148" y="2876549"/>
            <a:ext cx="666750" cy="95907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018902986" name="object 3"/>
          <p:cNvSpPr/>
          <p:nvPr/>
        </p:nvSpPr>
        <p:spPr bwMode="auto">
          <a:xfrm flipH="0" flipV="0">
            <a:off x="8021999" y="2876549"/>
            <a:ext cx="666750" cy="95907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tx1">
              <a:lumMod val="90000"/>
              <a:lumOff val="5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685579737" name="object 23"/>
          <p:cNvSpPr txBox="1">
            <a:spLocks noGrp="1"/>
          </p:cNvSpPr>
          <p:nvPr/>
        </p:nvSpPr>
        <p:spPr bwMode="auto">
          <a:xfrm flipH="0" flipV="0">
            <a:off x="3479468" y="3915077"/>
            <a:ext cx="86695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  <p:sp>
        <p:nvSpPr>
          <p:cNvPr id="1075306632" name="object 23"/>
          <p:cNvSpPr txBox="1">
            <a:spLocks noGrp="1"/>
          </p:cNvSpPr>
          <p:nvPr/>
        </p:nvSpPr>
        <p:spPr bwMode="auto">
          <a:xfrm flipH="0" flipV="0">
            <a:off x="7819444" y="3915077"/>
            <a:ext cx="867319" cy="268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0">
              <a:defRPr sz="1800" b="0" i="0">
                <a:solidFill>
                  <a:schemeClr val="tx1"/>
                </a:solidFill>
                <a:latin typeface="Cooper Black"/>
                <a:ea typeface="Cooper Black"/>
                <a:cs typeface="Cooper Black"/>
              </a:defRPr>
            </a:lvl1pPr>
            <a:lvl2pPr marL="457200">
              <a:defRPr>
                <a:latin typeface="+mn-lt"/>
                <a:ea typeface="+mn-ea"/>
                <a:cs typeface="+mn-cs"/>
              </a:defRPr>
            </a:lvl2pPr>
            <a:lvl3pPr marL="914400">
              <a:defRPr>
                <a:latin typeface="+mn-lt"/>
                <a:ea typeface="+mn-ea"/>
                <a:cs typeface="+mn-cs"/>
              </a:defRPr>
            </a:lvl3pPr>
            <a:lvl4pPr marL="1371600">
              <a:defRPr>
                <a:latin typeface="+mn-lt"/>
                <a:ea typeface="+mn-ea"/>
                <a:cs typeface="+mn-cs"/>
              </a:defRPr>
            </a:lvl4pPr>
            <a:lvl5pPr marL="1828800">
              <a:defRPr>
                <a:latin typeface="+mn-lt"/>
                <a:ea typeface="+mn-ea"/>
                <a:cs typeface="+mn-cs"/>
              </a:defRPr>
            </a:lvl5pPr>
            <a:lvl6pPr marL="2286000">
              <a:defRPr>
                <a:latin typeface="+mn-lt"/>
                <a:ea typeface="+mn-ea"/>
                <a:cs typeface="+mn-cs"/>
              </a:defRPr>
            </a:lvl6pPr>
            <a:lvl7pPr marL="2743200">
              <a:defRPr>
                <a:latin typeface="+mn-lt"/>
                <a:ea typeface="+mn-ea"/>
                <a:cs typeface="+mn-cs"/>
              </a:defRPr>
            </a:lvl7pPr>
            <a:lvl8pPr marL="3200400">
              <a:defRPr>
                <a:latin typeface="+mn-lt"/>
                <a:ea typeface="+mn-ea"/>
                <a:cs typeface="+mn-cs"/>
              </a:defRPr>
            </a:lvl8pPr>
            <a:lvl9pPr marL="3657600">
              <a:defRPr>
                <a:latin typeface="+mn-lt"/>
                <a:ea typeface="+mn-ea"/>
                <a:cs typeface="+mn-cs"/>
              </a:defRPr>
            </a:lvl9pPr>
          </a:lstStyle>
          <a:p>
            <a:pPr marL="12699">
              <a:lnSpc>
                <a:spcPts val="2109"/>
              </a:lnSpc>
              <a:defRPr/>
            </a:pPr>
            <a:r>
              <a:rPr spc="-19"/>
              <a:t>N-type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1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auto">
          <a:xfrm>
            <a:off x="916938" y="155322"/>
            <a:ext cx="10284461" cy="738664"/>
          </a:xfrm>
        </p:spPr>
        <p:txBody>
          <a:bodyPr/>
          <a:lstStyle/>
          <a:p>
            <a:pPr>
              <a:defRPr/>
            </a:pPr>
            <a:r>
              <a:rPr lang="en-US"/>
              <a:t>List of steps – not in order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577340"/>
            <a:ext cx="10972800" cy="3877985"/>
          </a:xfrm>
        </p:spPr>
        <p:txBody>
          <a:bodyPr/>
          <a:lstStyle/>
          <a:p>
            <a:pPr>
              <a:defRPr/>
            </a:pPr>
            <a:r>
              <a:rPr lang="en-US"/>
              <a:t>This a list of representative production steps for making a transistor. These are not in order, but I can say that each step will be used at least once with most being used multiple times throughout the design process. </a:t>
            </a:r>
            <a:endParaRPr/>
          </a:p>
          <a:p>
            <a:pPr marL="285750" indent="-285750">
              <a:buFont typeface="Arial"/>
              <a:buChar char="•"/>
              <a:defRPr/>
            </a:pPr>
            <a:r>
              <a:rPr lang="en-US"/>
              <a:t>Ion Implantation or Diffusion</a:t>
            </a:r>
            <a:endParaRPr/>
          </a:p>
          <a:p>
            <a:pPr marL="285750" indent="-285750">
              <a:buFont typeface="Arial"/>
              <a:buChar char="•"/>
              <a:defRPr/>
            </a:pPr>
            <a:r>
              <a:rPr lang="en-US"/>
              <a:t>Add Aluminum </a:t>
            </a:r>
            <a:endParaRPr/>
          </a:p>
          <a:p>
            <a:pPr marL="285750" indent="-285750">
              <a:buFont typeface="Arial"/>
              <a:buChar char="•"/>
              <a:defRPr/>
            </a:pPr>
            <a:r>
              <a:rPr lang="en-US"/>
              <a:t>Photoresist</a:t>
            </a:r>
            <a:endParaRPr/>
          </a:p>
          <a:p>
            <a:pPr marL="285750" indent="-285750">
              <a:buFont typeface="Arial"/>
              <a:buChar char="•"/>
              <a:defRPr/>
            </a:pPr>
            <a:r>
              <a:rPr lang="en-US"/>
              <a:t>Grow Oxide</a:t>
            </a:r>
            <a:endParaRPr/>
          </a:p>
          <a:p>
            <a:pPr marL="285750" indent="-285750">
              <a:buFont typeface="Arial"/>
              <a:buChar char="•"/>
              <a:defRPr/>
            </a:pPr>
            <a:r>
              <a:rPr lang="en-US"/>
              <a:t>Grow a shorter layer of Oxide</a:t>
            </a:r>
            <a:endParaRPr/>
          </a:p>
          <a:p>
            <a:pPr marL="285750" indent="-285750">
              <a:buFont typeface="Arial"/>
              <a:buChar char="•"/>
              <a:defRPr/>
            </a:pPr>
            <a:r>
              <a:rPr lang="en-US"/>
              <a:t>Grow a thin layer of Oxide</a:t>
            </a:r>
            <a:endParaRPr/>
          </a:p>
          <a:p>
            <a:pPr marL="285750" indent="-285750">
              <a:buFont typeface="Arial"/>
              <a:buChar char="•"/>
              <a:defRPr/>
            </a:pPr>
            <a:r>
              <a:rPr lang="en-US"/>
              <a:t>Grow Thick Oxide</a:t>
            </a:r>
            <a:endParaRPr/>
          </a:p>
          <a:p>
            <a:pPr marL="285750" indent="-285750">
              <a:buFont typeface="Arial"/>
              <a:buChar char="•"/>
              <a:defRPr/>
            </a:pPr>
            <a:r>
              <a:rPr lang="en-US"/>
              <a:t>Oxide Etch</a:t>
            </a:r>
            <a:endParaRPr/>
          </a:p>
          <a:p>
            <a:pPr marL="285750" indent="-285750">
              <a:buFont typeface="Arial"/>
              <a:buChar char="•"/>
              <a:defRPr/>
            </a:pPr>
            <a:r>
              <a:rPr lang="en-US"/>
              <a:t>Etch Oxide for contacts</a:t>
            </a:r>
            <a:endParaRPr/>
          </a:p>
          <a:p>
            <a:pPr marL="285750" indent="-285750">
              <a:buFont typeface="Arial"/>
              <a:buChar char="•"/>
              <a:defRPr/>
            </a:pPr>
            <a:r>
              <a:rPr lang="en-US"/>
              <a:t>Mask and Expose</a:t>
            </a:r>
            <a:endParaRPr/>
          </a:p>
          <a:p>
            <a:pPr marL="285750" indent="-285750">
              <a:buFont typeface="Arial"/>
              <a:buChar char="•"/>
              <a:defRPr/>
            </a:pPr>
            <a:r>
              <a:rPr lang="en-US"/>
              <a:t>Strip Photoresist</a:t>
            </a:r>
            <a:endParaRPr/>
          </a:p>
          <a:p>
            <a:pPr marL="285750" indent="-285750">
              <a:buFont typeface="Arial"/>
              <a:buChar char="•"/>
              <a:defRPr/>
            </a:pPr>
            <a:r>
              <a:rPr lang="en-US"/>
              <a:t>Strip Photoresist then all Oxide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82302938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695401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Grow Oxide Layer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2147131943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634626648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817930322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035553953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28362849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50649937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46868404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002050714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24953516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31915507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68816510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18155558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3426811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27697352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628755633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427673162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1654379411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83991696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61878330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78909999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2027386542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1923823641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D58E85AA-7E45-17E0-8BAD-D6514D4F7BD0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2069692821" name="object 3"/>
          <p:cNvSpPr/>
          <p:nvPr/>
        </p:nvSpPr>
        <p:spPr bwMode="auto">
          <a:xfrm flipH="0" flipV="0">
            <a:off x="609599" y="3408394"/>
            <a:ext cx="10972800" cy="427233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54652444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696193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Apply Photo Resist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759392645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1589673986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1562875758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91801175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849129653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75952569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80600008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63681492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00657009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60801928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68011401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09800243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282002294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107389953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300005302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820410216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1583382313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566375315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42576103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54961517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561047735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113441408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55CACA93-F7AA-AA3C-756B-8D27348AC4A5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239809563" name="object 3"/>
          <p:cNvSpPr/>
          <p:nvPr/>
        </p:nvSpPr>
        <p:spPr bwMode="auto">
          <a:xfrm flipH="0" flipV="0">
            <a:off x="609599" y="3408394"/>
            <a:ext cx="10972800" cy="427233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298816415" name="object 3"/>
          <p:cNvSpPr/>
          <p:nvPr/>
        </p:nvSpPr>
        <p:spPr bwMode="auto">
          <a:xfrm flipH="0" flipV="0">
            <a:off x="609599" y="2981161"/>
            <a:ext cx="1097280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3413824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696877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Mask &amp; Expose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2009624660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1961464329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1558048639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48109751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06078560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045364131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69657056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66734257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7471646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3604113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13646275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29853893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80321820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66336461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251407106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1798253594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2039397521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54193490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76269112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11247624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268048446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1608339823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CA4A7092-0C14-0558-4EF0-E3C1D46ADE4A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649356853" name="object 3"/>
          <p:cNvSpPr/>
          <p:nvPr/>
        </p:nvSpPr>
        <p:spPr bwMode="auto">
          <a:xfrm flipH="0" flipV="0">
            <a:off x="609599" y="3408394"/>
            <a:ext cx="10972800" cy="427233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273353819" name="object 3"/>
          <p:cNvSpPr/>
          <p:nvPr/>
        </p:nvSpPr>
        <p:spPr bwMode="auto">
          <a:xfrm flipH="0" flipV="0">
            <a:off x="609599" y="2981161"/>
            <a:ext cx="10972800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613652368" name="object 3"/>
          <p:cNvSpPr/>
          <p:nvPr/>
        </p:nvSpPr>
        <p:spPr bwMode="auto">
          <a:xfrm flipH="0" flipV="0">
            <a:off x="609599" y="2553928"/>
            <a:ext cx="2345099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59495710" name="object 3"/>
          <p:cNvSpPr/>
          <p:nvPr/>
        </p:nvSpPr>
        <p:spPr bwMode="auto">
          <a:xfrm flipH="0" flipV="0">
            <a:off x="4923450" y="2553928"/>
            <a:ext cx="2345098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780233084" name="object 3"/>
          <p:cNvSpPr/>
          <p:nvPr/>
        </p:nvSpPr>
        <p:spPr bwMode="auto">
          <a:xfrm flipH="0" flipV="0">
            <a:off x="9237299" y="2553928"/>
            <a:ext cx="2345098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bg1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50131616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697417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Strip Off Exposed Photo Resist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1981983987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2000984642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1905320530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247746392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450481352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023737866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122007787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17038612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6138836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12208326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13079373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27082893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31212569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15986060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502221018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35921468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811850684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34239200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867322018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25702044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828683007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1699563591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C8922244-999F-24A4-E37C-05448F097454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1687740241" name="object 3"/>
          <p:cNvSpPr/>
          <p:nvPr/>
        </p:nvSpPr>
        <p:spPr bwMode="auto">
          <a:xfrm flipH="0" flipV="0">
            <a:off x="609599" y="3408394"/>
            <a:ext cx="10972800" cy="427233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226695762" name="object 3"/>
          <p:cNvSpPr/>
          <p:nvPr/>
        </p:nvSpPr>
        <p:spPr bwMode="auto">
          <a:xfrm flipH="0" flipV="0">
            <a:off x="609599" y="2981161"/>
            <a:ext cx="2345099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3945215" name="object 3"/>
          <p:cNvSpPr/>
          <p:nvPr/>
        </p:nvSpPr>
        <p:spPr bwMode="auto">
          <a:xfrm flipH="0" flipV="0">
            <a:off x="9237299" y="2981161"/>
            <a:ext cx="2345098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056098833" name="object 3"/>
          <p:cNvSpPr/>
          <p:nvPr/>
        </p:nvSpPr>
        <p:spPr bwMode="auto">
          <a:xfrm flipH="0" flipV="0">
            <a:off x="4923450" y="2981161"/>
            <a:ext cx="2345098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099309936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697777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Etch Oxide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690174814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1494121497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2130543712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88663424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803200335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02887606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89955270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87796503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39963597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309579077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04359302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1861254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463180919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020659445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819724944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902956466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500651381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75412880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756639193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109580220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843793930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1863841471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1C1F6C10-26D9-C2CD-ACC5-F3DB9FEAB854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1577580032" name="object 3"/>
          <p:cNvSpPr/>
          <p:nvPr/>
        </p:nvSpPr>
        <p:spPr bwMode="auto">
          <a:xfrm flipH="0" flipV="0">
            <a:off x="609599" y="2981161"/>
            <a:ext cx="2345099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988638118" name="object 3"/>
          <p:cNvSpPr/>
          <p:nvPr/>
        </p:nvSpPr>
        <p:spPr bwMode="auto">
          <a:xfrm flipH="0" flipV="0">
            <a:off x="9237299" y="2981161"/>
            <a:ext cx="2345098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504043097" name="object 3"/>
          <p:cNvSpPr/>
          <p:nvPr/>
        </p:nvSpPr>
        <p:spPr bwMode="auto">
          <a:xfrm flipH="0" flipV="0">
            <a:off x="4923450" y="2981161"/>
            <a:ext cx="2345098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29228438" name="object 3"/>
          <p:cNvSpPr/>
          <p:nvPr/>
        </p:nvSpPr>
        <p:spPr bwMode="auto">
          <a:xfrm flipH="0" flipV="0">
            <a:off x="609599" y="3408394"/>
            <a:ext cx="2345098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605275543" name="object 3"/>
          <p:cNvSpPr/>
          <p:nvPr/>
        </p:nvSpPr>
        <p:spPr bwMode="auto">
          <a:xfrm flipH="0" flipV="0">
            <a:off x="4923450" y="3408394"/>
            <a:ext cx="2345098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166078198" name="object 3"/>
          <p:cNvSpPr/>
          <p:nvPr/>
        </p:nvSpPr>
        <p:spPr bwMode="auto">
          <a:xfrm flipH="0" flipV="0">
            <a:off x="9237299" y="3408394"/>
            <a:ext cx="2345098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xmlns:mc="http://schemas.openxmlformats.org/markup-compatibility/2006" showMasterPhAnim="0" showMasterSp="0" show="1">
  <p:cSld name="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7051390" name="object 2"/>
          <p:cNvSpPr txBox="1">
            <a:spLocks noGrp="1"/>
          </p:cNvSpPr>
          <p:nvPr>
            <p:ph type="title"/>
          </p:nvPr>
        </p:nvSpPr>
        <p:spPr bwMode="auto">
          <a:xfrm>
            <a:off x="916938" y="155322"/>
            <a:ext cx="7000453" cy="1138753"/>
          </a:xfrm>
          <a:prstGeom prst="rect">
            <a:avLst/>
          </a:prstGeom>
        </p:spPr>
        <p:txBody>
          <a:bodyPr vert="horz" wrap="square" lIns="0" tIns="467833" rIns="0" bIns="0" rtlCol="0">
            <a:spAutoFit/>
          </a:bodyPr>
          <a:lstStyle/>
          <a:p>
            <a:pPr marL="12699">
              <a:lnSpc>
                <a:spcPct val="100000"/>
              </a:lnSpc>
              <a:spcBef>
                <a:spcPts val="104"/>
              </a:spcBef>
              <a:defRPr/>
            </a:pPr>
            <a:r>
              <a:rPr sz="4400" b="0">
                <a:latin typeface="Calibri Light"/>
                <a:cs typeface="Calibri Light"/>
              </a:rPr>
              <a:t>Strip Photo Resist</a:t>
            </a:r>
            <a:endParaRPr sz="4400">
              <a:latin typeface="Calibri Light"/>
              <a:cs typeface="Calibri Light"/>
            </a:endParaRPr>
          </a:p>
        </p:txBody>
      </p:sp>
      <p:sp>
        <p:nvSpPr>
          <p:cNvPr id="1480594277" name="object 3"/>
          <p:cNvSpPr/>
          <p:nvPr/>
        </p:nvSpPr>
        <p:spPr bwMode="auto">
          <a:xfrm>
            <a:off x="609599" y="3835627"/>
            <a:ext cx="10972800" cy="2662554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rgbClr val="C00000"/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grpSp>
        <p:nvGrpSpPr>
          <p:cNvPr id="2083612683" name="object 4"/>
          <p:cNvGrpSpPr/>
          <p:nvPr/>
        </p:nvGrpSpPr>
        <p:grpSpPr bwMode="auto">
          <a:xfrm>
            <a:off x="9873842" y="79894"/>
            <a:ext cx="2223135" cy="1967229"/>
            <a:chOff x="9873842" y="79894"/>
            <a:chExt cx="2223135" cy="1967229"/>
          </a:xfrm>
        </p:grpSpPr>
        <p:sp>
          <p:nvSpPr>
            <p:cNvPr id="886878465" name="object 5"/>
            <p:cNvSpPr/>
            <p:nvPr/>
          </p:nvSpPr>
          <p:spPr bwMode="auto">
            <a:xfrm>
              <a:off x="9873842" y="79894"/>
              <a:ext cx="2223135" cy="1967229"/>
            </a:xfrm>
            <a:custGeom>
              <a:avLst/>
              <a:gdLst/>
              <a:ahLst/>
              <a:cxnLst/>
              <a:rect l="l" t="t" r="r" b="b"/>
              <a:pathLst>
                <a:path w="2223134" h="1967230" fill="norm" stroke="1" extrusionOk="0">
                  <a:moveTo>
                    <a:pt x="2223084" y="0"/>
                  </a:moveTo>
                  <a:lnTo>
                    <a:pt x="0" y="0"/>
                  </a:lnTo>
                  <a:lnTo>
                    <a:pt x="0" y="1967014"/>
                  </a:lnTo>
                  <a:lnTo>
                    <a:pt x="2223084" y="1967014"/>
                  </a:lnTo>
                  <a:lnTo>
                    <a:pt x="2223084" y="0"/>
                  </a:lnTo>
                  <a:close/>
                </a:path>
              </a:pathLst>
            </a:custGeom>
            <a:solidFill>
              <a:srgbClr val="F2F2F2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658486866" name="object 6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C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105892428" name="object 7"/>
            <p:cNvSpPr/>
            <p:nvPr/>
          </p:nvSpPr>
          <p:spPr bwMode="auto">
            <a:xfrm>
              <a:off x="9999675" y="427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29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850135999" name="object 8"/>
            <p:cNvSpPr/>
            <p:nvPr/>
          </p:nvSpPr>
          <p:spPr bwMode="auto">
            <a:xfrm>
              <a:off x="9999675" y="681836"/>
              <a:ext cx="149224" cy="201928"/>
            </a:xfrm>
            <a:custGeom>
              <a:avLst/>
              <a:gdLst/>
              <a:ahLst/>
              <a:cxnLst/>
              <a:rect l="l" t="t" r="r" b="b"/>
              <a:pathLst>
                <a:path w="149225" h="201930" fill="norm" stroke="1" extrusionOk="0">
                  <a:moveTo>
                    <a:pt x="0" y="201333"/>
                  </a:moveTo>
                  <a:lnTo>
                    <a:pt x="149212" y="201333"/>
                  </a:lnTo>
                  <a:lnTo>
                    <a:pt x="149212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548235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58931680" name="object 9"/>
            <p:cNvSpPr/>
            <p:nvPr/>
          </p:nvSpPr>
          <p:spPr bwMode="auto">
            <a:xfrm>
              <a:off x="9999675" y="68183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43058312" name="object 10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2E75B6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031795785" name="object 11"/>
            <p:cNvSpPr/>
            <p:nvPr/>
          </p:nvSpPr>
          <p:spPr bwMode="auto">
            <a:xfrm>
              <a:off x="9999675" y="941513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82908545" name="object 12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7030A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295272" name="object 13"/>
            <p:cNvSpPr/>
            <p:nvPr/>
          </p:nvSpPr>
          <p:spPr bwMode="auto">
            <a:xfrm>
              <a:off x="9999675" y="1200174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2120148674" name="object 14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A7A8A7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220123531" name="object 15"/>
            <p:cNvSpPr/>
            <p:nvPr/>
          </p:nvSpPr>
          <p:spPr bwMode="auto">
            <a:xfrm>
              <a:off x="9999675" y="1459686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0" y="0"/>
                  </a:moveTo>
                  <a:lnTo>
                    <a:pt x="469785" y="0"/>
                  </a:lnTo>
                  <a:lnTo>
                    <a:pt x="469785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760151465" name="object 16"/>
            <p:cNvSpPr/>
            <p:nvPr/>
          </p:nvSpPr>
          <p:spPr bwMode="auto">
            <a:xfrm>
              <a:off x="9999675" y="1719210"/>
              <a:ext cx="469899" cy="201928"/>
            </a:xfrm>
            <a:custGeom>
              <a:avLst/>
              <a:gdLst/>
              <a:ahLst/>
              <a:cxnLst/>
              <a:rect l="l" t="t" r="r" b="b"/>
              <a:pathLst>
                <a:path w="469900" h="201930" fill="norm" stroke="1" extrusionOk="0">
                  <a:moveTo>
                    <a:pt x="469785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469785" y="201333"/>
                  </a:lnTo>
                  <a:lnTo>
                    <a:pt x="469785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26169876" name="object 17"/>
          <p:cNvSpPr txBox="1"/>
          <p:nvPr/>
        </p:nvSpPr>
        <p:spPr bwMode="auto">
          <a:xfrm>
            <a:off x="9873842" y="79894"/>
            <a:ext cx="2223135" cy="1967229"/>
          </a:xfrm>
          <a:prstGeom prst="rect">
            <a:avLst/>
          </a:prstGeom>
          <a:ln w="12700">
            <a:solidFill>
              <a:srgbClr val="797979"/>
            </a:solidFill>
          </a:ln>
        </p:spPr>
        <p:txBody>
          <a:bodyPr vert="horz" wrap="square" lIns="0" tIns="26033" rIns="0" bIns="0" rtlCol="0">
            <a:spAutoFit/>
          </a:bodyPr>
          <a:lstStyle/>
          <a:p>
            <a:pPr marL="141604">
              <a:lnSpc>
                <a:spcPct val="100000"/>
              </a:lnSpc>
              <a:spcBef>
                <a:spcPts val="203"/>
              </a:spcBef>
              <a:defRPr/>
            </a:pPr>
            <a:r>
              <a:rPr sz="1800" spc="-9">
                <a:latin typeface="Calibri"/>
                <a:cs typeface="Calibri"/>
              </a:rPr>
              <a:t>Legend</a:t>
            </a:r>
            <a:endParaRPr sz="1800">
              <a:latin typeface="Calibri"/>
              <a:cs typeface="Calibri"/>
            </a:endParaRPr>
          </a:p>
          <a:p>
            <a:pPr marL="700404" marR="471804">
              <a:lnSpc>
                <a:spcPts val="1999"/>
              </a:lnSpc>
              <a:spcBef>
                <a:spcPts val="74"/>
              </a:spcBef>
              <a:defRPr/>
            </a:pPr>
            <a:r>
              <a:rPr sz="1500" spc="-9">
                <a:latin typeface="Calibri"/>
                <a:cs typeface="Calibri"/>
              </a:rPr>
              <a:t>P-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1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Silicon </a:t>
            </a:r>
            <a:r>
              <a:rPr sz="1500">
                <a:latin typeface="Calibri"/>
                <a:cs typeface="Calibri"/>
              </a:rPr>
              <a:t>Silicon</a:t>
            </a:r>
            <a:r>
              <a:rPr sz="1500" spc="-74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Oxide</a:t>
            </a:r>
            <a:endParaRPr sz="1500">
              <a:latin typeface="Calibri"/>
              <a:cs typeface="Calibri"/>
            </a:endParaRPr>
          </a:p>
          <a:p>
            <a:pPr marL="700404" marR="447039">
              <a:lnSpc>
                <a:spcPts val="2038"/>
              </a:lnSpc>
              <a:spcBef>
                <a:spcPts val="9"/>
              </a:spcBef>
              <a:defRPr/>
            </a:pPr>
            <a:r>
              <a:rPr sz="1500">
                <a:latin typeface="Calibri"/>
                <a:cs typeface="Calibri"/>
              </a:rPr>
              <a:t>Photo</a:t>
            </a:r>
            <a:r>
              <a:rPr sz="1500" spc="-59">
                <a:latin typeface="Calibri"/>
                <a:cs typeface="Calibri"/>
              </a:rPr>
              <a:t> </a:t>
            </a:r>
            <a:r>
              <a:rPr sz="1500" spc="-9">
                <a:latin typeface="Calibri"/>
                <a:cs typeface="Calibri"/>
              </a:rPr>
              <a:t>Resist N-</a:t>
            </a:r>
            <a:r>
              <a:rPr sz="1500">
                <a:latin typeface="Calibri"/>
                <a:cs typeface="Calibri"/>
              </a:rPr>
              <a:t>type</a:t>
            </a:r>
            <a:r>
              <a:rPr sz="1500" spc="-9">
                <a:latin typeface="Calibri"/>
                <a:cs typeface="Calibri"/>
              </a:rPr>
              <a:t> Silicon</a:t>
            </a:r>
            <a:endParaRPr sz="1500">
              <a:latin typeface="Calibri"/>
              <a:cs typeface="Calibri"/>
            </a:endParaRPr>
          </a:p>
          <a:p>
            <a:pPr marL="700404" marR="443864">
              <a:lnSpc>
                <a:spcPts val="2038"/>
              </a:lnSpc>
              <a:defRPr/>
            </a:pPr>
            <a:r>
              <a:rPr sz="1500" spc="-9">
                <a:latin typeface="Calibri"/>
                <a:cs typeface="Calibri"/>
              </a:rPr>
              <a:t>Chrome</a:t>
            </a:r>
            <a:r>
              <a:rPr sz="1500" spc="-34">
                <a:latin typeface="Calibri"/>
                <a:cs typeface="Calibri"/>
              </a:rPr>
              <a:t> </a:t>
            </a:r>
            <a:r>
              <a:rPr sz="1500" spc="-19">
                <a:latin typeface="Calibri"/>
                <a:cs typeface="Calibri"/>
              </a:rPr>
              <a:t>Mask </a:t>
            </a:r>
            <a:r>
              <a:rPr sz="1500" spc="-9">
                <a:latin typeface="Calibri"/>
                <a:cs typeface="Calibri"/>
              </a:rPr>
              <a:t>Aluminum</a:t>
            </a:r>
            <a:endParaRPr sz="1500">
              <a:latin typeface="Calibri"/>
              <a:cs typeface="Calibri"/>
            </a:endParaRPr>
          </a:p>
        </p:txBody>
      </p:sp>
      <p:grpSp>
        <p:nvGrpSpPr>
          <p:cNvPr id="1814158483" name="object 18"/>
          <p:cNvGrpSpPr/>
          <p:nvPr/>
        </p:nvGrpSpPr>
        <p:grpSpPr bwMode="auto">
          <a:xfrm>
            <a:off x="10142536" y="675486"/>
            <a:ext cx="334009" cy="215899"/>
            <a:chOff x="10142536" y="675486"/>
            <a:chExt cx="334009" cy="215899"/>
          </a:xfrm>
        </p:grpSpPr>
        <p:sp>
          <p:nvSpPr>
            <p:cNvPr id="2036487571" name="object 19"/>
            <p:cNvSpPr/>
            <p:nvPr/>
          </p:nvSpPr>
          <p:spPr bwMode="auto">
            <a:xfrm>
              <a:off x="10148886" y="683271"/>
              <a:ext cx="167004" cy="201928"/>
            </a:xfrm>
            <a:custGeom>
              <a:avLst/>
              <a:gdLst/>
              <a:ahLst/>
              <a:cxnLst/>
              <a:rect l="l" t="t" r="r" b="b"/>
              <a:pathLst>
                <a:path w="167004" h="201930" fill="norm" stroke="1" extrusionOk="0">
                  <a:moveTo>
                    <a:pt x="0" y="201333"/>
                  </a:moveTo>
                  <a:lnTo>
                    <a:pt x="166687" y="201333"/>
                  </a:lnTo>
                  <a:lnTo>
                    <a:pt x="166687" y="0"/>
                  </a:lnTo>
                  <a:lnTo>
                    <a:pt x="0" y="0"/>
                  </a:lnTo>
                  <a:lnTo>
                    <a:pt x="0" y="201333"/>
                  </a:lnTo>
                  <a:close/>
                </a:path>
              </a:pathLst>
            </a:custGeom>
            <a:solidFill>
              <a:srgbClr val="A9D18E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935116865" name="object 20"/>
            <p:cNvSpPr/>
            <p:nvPr/>
          </p:nvSpPr>
          <p:spPr bwMode="auto">
            <a:xfrm>
              <a:off x="10148886" y="683271"/>
              <a:ext cx="321309" cy="201928"/>
            </a:xfrm>
            <a:custGeom>
              <a:avLst/>
              <a:gdLst/>
              <a:ahLst/>
              <a:cxnLst/>
              <a:rect l="l" t="t" r="r" b="b"/>
              <a:pathLst>
                <a:path w="321309" h="201930" fill="norm" stroke="1" extrusionOk="0">
                  <a:moveTo>
                    <a:pt x="0" y="0"/>
                  </a:moveTo>
                  <a:lnTo>
                    <a:pt x="321030" y="0"/>
                  </a:lnTo>
                  <a:lnTo>
                    <a:pt x="321030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700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934643588" name="object 21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154343" y="0"/>
                  </a:moveTo>
                  <a:lnTo>
                    <a:pt x="0" y="0"/>
                  </a:lnTo>
                  <a:lnTo>
                    <a:pt x="0" y="201333"/>
                  </a:lnTo>
                  <a:lnTo>
                    <a:pt x="154343" y="201333"/>
                  </a:lnTo>
                  <a:lnTo>
                    <a:pt x="154343" y="0"/>
                  </a:lnTo>
                  <a:close/>
                </a:path>
              </a:pathLst>
            </a:custGeom>
            <a:solidFill>
              <a:srgbClr val="385723"/>
            </a:solidFill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  <p:sp>
          <p:nvSpPr>
            <p:cNvPr id="161556519" name="object 22"/>
            <p:cNvSpPr/>
            <p:nvPr/>
          </p:nvSpPr>
          <p:spPr bwMode="auto">
            <a:xfrm>
              <a:off x="10315575" y="681836"/>
              <a:ext cx="154939" cy="201928"/>
            </a:xfrm>
            <a:custGeom>
              <a:avLst/>
              <a:gdLst/>
              <a:ahLst/>
              <a:cxnLst/>
              <a:rect l="l" t="t" r="r" b="b"/>
              <a:pathLst>
                <a:path w="154940" h="201930" fill="norm" stroke="1" extrusionOk="0">
                  <a:moveTo>
                    <a:pt x="0" y="0"/>
                  </a:moveTo>
                  <a:lnTo>
                    <a:pt x="154343" y="0"/>
                  </a:lnTo>
                  <a:lnTo>
                    <a:pt x="154343" y="201333"/>
                  </a:lnTo>
                  <a:lnTo>
                    <a:pt x="0" y="201333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>
                <a:defRPr/>
              </a:pPr>
              <a:endParaRPr/>
            </a:p>
          </p:txBody>
        </p:sp>
      </p:grpSp>
      <p:sp>
        <p:nvSpPr>
          <p:cNvPr id="1389641788" name="object 23"/>
          <p:cNvSpPr txBox="1">
            <a:spLocks noGrp="1"/>
          </p:cNvSpPr>
          <p:nvPr>
            <p:ph type="ftr" sz="quarter" idx="5"/>
          </p:nvPr>
        </p:nvSpPr>
        <p:spPr bwMode="auto"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699">
              <a:lnSpc>
                <a:spcPts val="2109"/>
              </a:lnSpc>
              <a:defRPr/>
            </a:pPr>
            <a:r>
              <a:rPr spc="-19"/>
              <a:t>P-type</a:t>
            </a:r>
            <a:endParaRPr/>
          </a:p>
        </p:txBody>
      </p:sp>
      <p:sp>
        <p:nvSpPr>
          <p:cNvPr id="1396018073" name="object 24"/>
          <p:cNvSpPr txBox="1">
            <a:spLocks noGrp="1"/>
          </p:cNvSpPr>
          <p:nvPr>
            <p:ph type="sldNum" sz="quarter" idx="7"/>
          </p:nvPr>
        </p:nvSpPr>
        <p:spPr bwMode="auto">
          <a:prstGeom prst="rect">
            <a:avLst/>
          </a:prstGeom>
        </p:spPr>
        <p:txBody>
          <a:bodyPr vert="horz" wrap="square" lIns="0" tIns="1581637" rIns="0" bIns="0" rtlCol="0">
            <a:spAutoFit/>
          </a:bodyPr>
          <a:lstStyle/>
          <a:p>
            <a:pPr marL="1102359">
              <a:lnSpc>
                <a:spcPts val="1238"/>
              </a:lnSpc>
              <a:defRPr/>
            </a:pPr>
            <a:fld id="{E86D8D1F-A9EA-A3C8-803B-8FEBDF36BFC9}" type="slidenum">
              <a:rPr sz="1200" spc="-23">
                <a:solidFill>
                  <a:srgbClr val="8A8A8A"/>
                </a:solidFill>
              </a:rPr>
              <a:t/>
            </a:fld>
            <a:endParaRPr sz="1200"/>
          </a:p>
        </p:txBody>
      </p:sp>
      <p:sp>
        <p:nvSpPr>
          <p:cNvPr id="1300440474" name="object 3"/>
          <p:cNvSpPr/>
          <p:nvPr/>
        </p:nvSpPr>
        <p:spPr bwMode="auto">
          <a:xfrm flipH="0" flipV="0">
            <a:off x="609599" y="3408394"/>
            <a:ext cx="2345098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295957962" name="object 3"/>
          <p:cNvSpPr/>
          <p:nvPr/>
        </p:nvSpPr>
        <p:spPr bwMode="auto">
          <a:xfrm flipH="0" flipV="0">
            <a:off x="4923450" y="3408394"/>
            <a:ext cx="2345098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  <p:sp>
        <p:nvSpPr>
          <p:cNvPr id="1059402585" name="object 3"/>
          <p:cNvSpPr/>
          <p:nvPr/>
        </p:nvSpPr>
        <p:spPr bwMode="auto">
          <a:xfrm flipH="0" flipV="0">
            <a:off x="9237299" y="3408394"/>
            <a:ext cx="2345098" cy="427232"/>
          </a:xfrm>
          <a:custGeom>
            <a:avLst/>
            <a:gdLst/>
            <a:ahLst/>
            <a:cxnLst/>
            <a:rect l="l" t="t" r="r" b="b"/>
            <a:pathLst>
              <a:path w="10972800" h="2662554" fill="norm" stroke="1" extrusionOk="0">
                <a:moveTo>
                  <a:pt x="10972800" y="0"/>
                </a:moveTo>
                <a:lnTo>
                  <a:pt x="0" y="0"/>
                </a:lnTo>
                <a:lnTo>
                  <a:pt x="0" y="2662275"/>
                </a:lnTo>
                <a:lnTo>
                  <a:pt x="10972800" y="2662275"/>
                </a:lnTo>
                <a:lnTo>
                  <a:pt x="10972800" y="0"/>
                </a:lnTo>
                <a:close/>
              </a:path>
            </a:pathLst>
          </a:custGeom>
          <a:solidFill>
            <a:schemeClr val="accent3">
              <a:lumMod val="50000"/>
            </a:schemeClr>
          </a:solidFill>
        </p:spPr>
        <p:txBody>
          <a:bodyPr wrap="square" lIns="0" tIns="0" rIns="0" bIns="0" rtlCol="0"/>
          <a:lstStyle/>
          <a:p>
            <a:pPr>
              <a:defRPr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xmlns:p14="http://schemas.microsoft.com/office/powerpoint/2010/main" Requires="p159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_rels/theme2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ppt/theme/theme2.xml><?xml version="1.0" encoding="utf-8"?>
<a:theme xmlns:a="http://schemas.openxmlformats.org/drawingml/2006/main" xmlns:r="http://schemas.openxmlformats.org/officeDocument/2006/relationships" xmlns:p="http://schemas.openxmlformats.org/presentation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Office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ONLYOFFICE/8.1.1.27</Application>
  <DocSecurity>0</DocSecurity>
  <PresentationFormat>Widescreen</PresentationFormat>
  <Paragraphs>0</Paragraphs>
  <Slides>36</Slides>
  <Notes>36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7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Blank Wafer</dc:title>
  <dc:subject/>
  <dc:creator/>
  <cp:keywords/>
  <dc:description/>
  <dc:identifier/>
  <dc:language/>
  <cp:lastModifiedBy/>
  <cp:revision>9</cp:revision>
  <dcterms:created xsi:type="dcterms:W3CDTF">2024-02-25T18:39:55Z</dcterms:created>
  <dcterms:modified xsi:type="dcterms:W3CDTF">2024-10-13T03:33:40Z</dcterms:modified>
  <cp:category/>
  <cp:contentStatus/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2020-02-19T00:00:00Z</vt:filetime>
  </property>
  <property fmtid="{D5CDD505-2E9C-101B-9397-08002B2CF9AE}" pid="3" name="Creator">
    <vt:lpwstr>Acrobat PDFMaker 11 for PowerPoint</vt:lpwstr>
  </property>
  <property fmtid="{D5CDD505-2E9C-101B-9397-08002B2CF9AE}" pid="4" name="LastSaved">
    <vt:filetime>2024-02-25T00:00:00Z</vt:filetime>
  </property>
  <property fmtid="{D5CDD505-2E9C-101B-9397-08002B2CF9AE}" pid="5" name="Producer">
    <vt:lpwstr>Adobe PDF Library 11.0</vt:lpwstr>
  </property>
</Properties>
</file>