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06" r:id="rId2"/>
    <p:sldId id="256" r:id="rId3"/>
    <p:sldId id="257" r:id="rId4"/>
    <p:sldId id="258" r:id="rId5"/>
    <p:sldId id="259" r:id="rId6"/>
    <p:sldId id="286" r:id="rId7"/>
    <p:sldId id="288" r:id="rId8"/>
    <p:sldId id="262" r:id="rId9"/>
    <p:sldId id="263" r:id="rId10"/>
    <p:sldId id="289" r:id="rId11"/>
    <p:sldId id="290" r:id="rId12"/>
    <p:sldId id="291" r:id="rId13"/>
    <p:sldId id="311" r:id="rId14"/>
    <p:sldId id="310" r:id="rId15"/>
    <p:sldId id="305" r:id="rId16"/>
    <p:sldId id="293" r:id="rId17"/>
    <p:sldId id="269" r:id="rId18"/>
    <p:sldId id="270" r:id="rId19"/>
    <p:sldId id="295" r:id="rId20"/>
    <p:sldId id="271" r:id="rId21"/>
    <p:sldId id="297" r:id="rId22"/>
    <p:sldId id="299" r:id="rId23"/>
    <p:sldId id="300" r:id="rId24"/>
    <p:sldId id="273" r:id="rId25"/>
    <p:sldId id="274" r:id="rId26"/>
    <p:sldId id="312" r:id="rId27"/>
    <p:sldId id="301" r:id="rId28"/>
    <p:sldId id="302" r:id="rId29"/>
    <p:sldId id="303" r:id="rId30"/>
    <p:sldId id="277" r:id="rId31"/>
    <p:sldId id="278" r:id="rId32"/>
    <p:sldId id="279" r:id="rId33"/>
    <p:sldId id="280" r:id="rId34"/>
    <p:sldId id="281" r:id="rId35"/>
    <p:sldId id="282" r:id="rId36"/>
  </p:sldIdLst>
  <p:sldSz cx="9144000" cy="6858000" type="screen4x3"/>
  <p:notesSz cx="92710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72009" autoAdjust="0"/>
  </p:normalViewPr>
  <p:slideViewPr>
    <p:cSldViewPr>
      <p:cViewPr varScale="1">
        <p:scale>
          <a:sx n="75" d="100"/>
          <a:sy n="75" d="100"/>
        </p:scale>
        <p:origin x="26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581" y="-58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8D53542-19D2-4D21-83D9-4DAF750C37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t" anchorCtr="0" compatLnSpc="1">
            <a:prstTxWarp prst="textNoShape">
              <a:avLst/>
            </a:prstTxWarp>
          </a:bodyPr>
          <a:lstStyle>
            <a:lvl1pPr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EFD4FDE-1379-49B5-9630-305ACB37586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t" anchorCtr="0" compatLnSpc="1">
            <a:prstTxWarp prst="textNoShape">
              <a:avLst/>
            </a:prstTxWarp>
          </a:bodyPr>
          <a:lstStyle>
            <a:lvl1pPr algn="r"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E3C6818-F214-4FC6-BA61-6830ED60B5C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b" anchorCtr="0" compatLnSpc="1">
            <a:prstTxWarp prst="textNoShape">
              <a:avLst/>
            </a:prstTxWarp>
          </a:bodyPr>
          <a:lstStyle>
            <a:lvl1pPr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95BF0AB-899A-4ED1-B6B2-835004E41DD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smtClean="0"/>
            </a:lvl1pPr>
          </a:lstStyle>
          <a:p>
            <a:pPr>
              <a:defRPr/>
            </a:pPr>
            <a:fld id="{BD972FDC-4373-4D11-8D11-118D3436DF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009DD7F-E7B3-4956-BA4D-364EC3C5084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t" anchorCtr="0" compatLnSpc="1">
            <a:prstTxWarp prst="textNoShape">
              <a:avLst/>
            </a:prstTxWarp>
          </a:bodyPr>
          <a:lstStyle>
            <a:lvl1pPr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96B4F05-4F7B-424F-A16F-EBAA1F0E49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t" anchorCtr="0" compatLnSpc="1">
            <a:prstTxWarp prst="textNoShape">
              <a:avLst/>
            </a:prstTxWarp>
          </a:bodyPr>
          <a:lstStyle>
            <a:lvl1pPr algn="r"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DC767DF-D63A-434D-84B2-6547EA611BA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9250" y="522288"/>
            <a:ext cx="3494088" cy="2620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ABF6EA3-AB40-43A3-997B-EEF9B0E16B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663" y="3317875"/>
            <a:ext cx="67976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8484009-2F51-4A3A-A7BE-12387D1249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b" anchorCtr="0" compatLnSpc="1">
            <a:prstTxWarp prst="textNoShape">
              <a:avLst/>
            </a:prstTxWarp>
          </a:bodyPr>
          <a:lstStyle>
            <a:lvl1pPr defTabSz="928987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E8C27127-A7E9-4E8F-836F-CFA7227CD3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9" tIns="46407" rIns="92809" bIns="46407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smtClean="0"/>
            </a:lvl1pPr>
          </a:lstStyle>
          <a:p>
            <a:pPr>
              <a:defRPr/>
            </a:pPr>
            <a:fld id="{62FF9EBF-D2B5-4C0C-B2C4-FB6463D89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C4C0B27-00EA-42A3-B388-0BB503D513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A4290DA-5871-4886-9D45-A4D4F133FC92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E0E980F-9BCC-4009-ABBE-9815DF366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92E64DD-1FF4-432B-BA4E-470D76C3F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A596532-A57C-4C72-B0EE-91127DB13B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1BC2BAE-DB76-4993-8073-64C01894E199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804A958-959A-41BE-B9A8-C6A42D57BD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D66A917B-C948-4299-950A-A06BA0B74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F3FC3C6-C29C-4937-AC73-E1027DEB62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4523AD-CC4B-482F-B09D-9F532EA43E58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0A12F53-837E-42FD-BF34-9E7B74D29D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C604BCD4-A2D5-4236-A3CC-07C3545D2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88A9665D-6231-4D97-A9B3-0B2C44A043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2AB633A-FF20-4C77-BE40-311F92C7F50C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C2015A3-E528-47F8-B91D-B1ACA56735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1AFEFA3-A143-4AC3-867B-807403765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034DDEB2-B426-4EAF-8E93-22595872E5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E51415-27B1-4C41-89A0-F5C7A55ADB18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3417A539-29EE-4C06-9A7F-16B54E3A19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6E8DDB00-E5B1-4FDC-B514-2C134E5A8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FC9A4DF1-B07B-4A84-9DD8-30BC7E1824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FC8C358-657A-4568-A962-CB41CCDEBC78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2CEE8F9-E37E-40A5-8E32-053D229A24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B050216-F3FF-4E6F-821B-16567DA9E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210F105-4BD3-4D09-BBF5-AB1083B1C2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878AF1F-2F09-4CDE-9898-6EEDAC440922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B57F567-1C1F-411F-8EFF-04A64D33BC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9CE149A7-2D37-4BE0-A1E3-BBE70EDC7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CF05DDB-881E-4F48-BA0C-EDC9C9ED7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739D7EC-BB6C-4FF8-B772-185AEE82649B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8093CCE-B3FE-404B-A9EE-C5D93D3CFF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8FD5D16-536E-4015-B800-4050E954CC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C2D0F07-5875-48D6-8188-93FC9987A4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8DD321D-C288-4889-984F-12B1EF8E19EE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6FED1BC-61F3-44A0-8FD7-6A91AD6F0D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EA275CE2-0FFF-49EC-A0BA-B5120B29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4CCAF0E6-5BD4-4864-B647-3D2B0A1F50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8364521-929A-4A6B-B9F3-D81861CB181C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94608416-100B-4E98-96F7-94EC55E3F2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A7848A2A-2C1F-43C2-93DE-8DFAAAA4ED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F5FD2FFF-B667-4E08-AB10-BD6AD89F2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74F01B-6121-4000-B47B-1A73250F4D45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5C40D0E0-0C06-4297-95C5-F85F1E2BFB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22EC40F3-C718-4013-AEE6-1F17DAEE4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0EFA8D0-2B44-40EE-A3F2-236564093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86EA1B8-96A9-492A-B6EE-DF40978AE3C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54E4AE8-CBA7-4528-85B4-78E7315377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747057C-7947-454A-9596-34D2C04C7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2A2E0001-16B3-4B1D-B551-A6E824EE8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9AA8B1-E7F5-4AFB-948F-A52128A1E7A2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6537D07-6F68-4BE9-BE68-F676657188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ACDF4911-7766-4290-AC13-94148C64AA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Sutherland_Ch1 Example 1.2 for FO4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30DD999F-4574-476B-AB72-7571B7E56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D4CB96-DF1F-4E65-9E97-07C3F37071E3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4566F315-5BE0-4F40-A86F-1988B3F989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DEF96ECD-9A32-4538-9211-5F578B539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C931F79-3142-45AD-BC83-E1049DB3BA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B9FF3A-54F4-45E2-9FBB-7D2309BFC954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6BA7A92-ED41-422A-9C2E-E13353A156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24292F6-600F-44AF-BA61-07C645229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6D1EE02B-34DD-408F-88CF-DF4277A1EB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EF444C-5A3C-4ED8-9190-2DFA58E4778F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49E94E9C-C3CF-4301-8393-8F903AED6C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1FFCB6B9-6180-4047-A603-DD23578BD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34326365-F04E-4854-8C16-8D38030130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94B1B8B-00B9-42A4-A1BE-89244E7744FB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C9EB2F27-290D-42F5-9F74-24B6606712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3A0199EA-F6DC-4912-AB79-7F9CCCFF4A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A7B34F2C-BBE5-4539-B570-C332A3B7DB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6F052FD-5683-43F9-896A-1876281D246B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5EC8E681-39C9-4846-A8FD-ED3A4186A4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4A414DF7-B007-4623-9E52-8DD3E36742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2292CA34-70DB-43FE-8B57-708C43AB83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6D5EDBF-85BE-48E6-A38A-1DEA8D3E1CC1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859DC6A6-CDA1-4FE4-9511-3BEC015636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BA36D9D8-9B29-45F1-9FF7-B2D290FFD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DA94513C-8851-43FE-A336-944683793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A53A05-645F-4CCB-B7D7-5B696EE4C08A}" type="slidenum">
              <a:rPr lang="en-US" altLang="en-US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340525A-DB4E-40D8-A497-9AB2B6E874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43D26994-DF9E-4499-BB4E-A255A1648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8690EE64-8337-4CF4-8C73-5E90FFBCE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53673F-A794-4143-937F-551234C83054}" type="slidenum">
              <a:rPr lang="en-US" altLang="en-US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F91064B3-788C-4194-A534-1F8CF94753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CB2E3143-4033-47D6-A466-BCD5328C29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8554628D-C5E3-4B82-B7F6-AD3151BFF8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9857208-19AB-4F77-A8C3-FDFE5BB76FC1}" type="slidenum">
              <a:rPr lang="en-US" altLang="en-US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BCC5E41B-C28F-4D7A-9068-AF556767AD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F956DD2D-1E05-4439-9471-FC8FC32FC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6C9A834F-ED6C-439E-92DD-886AC13818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396643B-35FF-4DDD-BFBE-3E2CFD082513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6CB689E6-1BC0-4EEE-9D7D-3177CA2811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90EB8327-923F-4679-89D8-ADB5AA7F2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4921367A-2EFC-4538-9CA8-DE3C10451C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539580-F14C-4B14-87A3-4A364A9CCB6B}" type="slidenum">
              <a:rPr lang="en-US" altLang="en-US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E91C00F-ECE0-49F0-A238-5470ADBD31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3ABD8746-6C02-45A8-8B4C-2AD1E931AF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5979CEAB-CDE6-4636-8427-0CCDB33C4C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26AF5B0-01F5-4337-8C0F-0899FC14873E}" type="slidenum">
              <a:rPr lang="en-US" altLang="en-US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E62E8912-E7C1-461B-86D2-691320B363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B9FDBB32-33CC-45E2-A630-C6600B22F1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BA938E4C-78D2-46A2-9A0D-204A19AD4B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930E6C7-AD3B-43B7-ACF3-2F73431404AB}" type="slidenum">
              <a:rPr lang="en-US" altLang="en-US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96B1ADA-C4D2-4BE2-B07A-69BED2A4A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82F2BEE2-2CC0-4132-8EAF-9047214E3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2E9BDC81-CCC7-4590-BE36-579C83F656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BD25AB-4652-46AD-80AE-79D0B05C8346}" type="slidenum">
              <a:rPr lang="en-US" altLang="en-US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6598E4FD-6B78-468E-B525-5C66BF50EA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270C0A1A-B0E5-41D2-A8D5-956F152DF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C71F43AD-17F9-4C4F-AF32-CD21FAA11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1ED48A-370F-4CDB-8689-EFFF8B9C953D}" type="slidenum">
              <a:rPr lang="en-US" altLang="en-US"/>
              <a:pPr>
                <a:spcBef>
                  <a:spcPct val="0"/>
                </a:spcBef>
              </a:pPr>
              <a:t>35</a:t>
            </a:fld>
            <a:endParaRPr lang="en-US" altLang="en-US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84F5A31-2B2C-4AD7-8D22-EC42AB9028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5BC3A047-913C-485E-A192-6632BFB12F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BB5278B9-C9C4-4899-9D8B-562E6A6117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895824C-8370-4D3A-A59C-026D3C3D45B5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0B5DB3EE-BFFE-4942-A959-FC13030E7E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210D9B6F-59E0-4E8B-999C-008FBFC555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19D6352B-6926-40B0-AAD8-9249EBE464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2328B62-091D-4D49-ACB9-B669D28E8206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8449481-8406-4C59-90EF-E2489E662A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4005CBC-DFE6-4EFF-88D7-9AEFE1EFC4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16CCE2D-E86B-43D4-A58A-50F069376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E4E579F-F66B-4D8E-B461-84BB44AC4B18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03CF3856-060E-4289-9ABB-495ED8AA6E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084287E-25A1-4D68-8C66-6125694C1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EC98208-867B-4ACC-A29C-7BD41176B0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B507869-5F54-4E82-97F6-26EACBB99885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BF2CDA8-0371-4EC9-82B6-46AD69BF62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0B2E3A3-869C-43CD-8DEB-100294AEE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1AE696BB-3F9D-4251-A5B6-472BC1DDA1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C2EBFF8-D6BC-4B56-A181-C0C18EBA1D6B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00058EF-4874-43C3-BF77-B0963138BD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1A5EF75-60B9-4B25-9D7A-431A4678E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290A4676-C22B-457D-8856-C68077B453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E86680-24CA-4EB7-8B44-439280461DF8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2FC01BA-F33C-41AD-A056-6DDCCF8168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89076832-2C0F-483B-A3E3-3812DC55B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D8891ED-31E0-4EF9-8DF7-031D2F58B2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F94940-D9CD-41D2-B7AA-66F344472D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D0714-D318-459B-ADE1-657DE20CED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30958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EAE72E-DC7A-42B4-84FB-930399286DD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9A5DFC8-0C0D-4EFD-A2EF-05567A895A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55277-BECF-4CA2-A0BD-2989AC3898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758557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7562FE-7695-4AD9-975E-2EEAED1D8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51BC62-6A8A-4A8C-88F8-FD7606D24F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FF524-7B94-4CA3-B5B7-AE6CE46D2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631555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862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6A5A3C-8ACB-4024-9E40-7C61CF64CF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D3083-97B4-4E6A-A1EF-B32ABB36FD5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AAB39-8231-47EC-BAEA-E90B594C3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09874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F4B307-526C-4B9A-8D55-BCE474DDF31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F23C9B2-D053-4E0A-9194-05A99C07CF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E4FA4-953D-49D6-B4F1-B3E6842FE4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53545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6F8699-55A4-43BC-8FAD-B06ED815BE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88CEDD-36C8-4F36-9AF6-B1AEDDAE85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121D-1CF6-4C31-B0C3-59A8AEECF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83301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1EC202-771B-4DB0-80D3-E1176F12A2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F2A33E-CC0B-498E-961D-4C48FB9878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C16DA-248E-417F-B1B4-99083AAA51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84938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F877156-8979-4712-AC3F-A7604446EE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7820777-F179-4F48-9C04-DA49744A86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3C513-D984-45AC-A7A0-0461D8B17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617790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5C6189-9266-4194-B760-110FFDA1D26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366B63-BC9A-4303-AFCE-3AD248B8B8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AC4C3-4C48-48B0-A19C-AE83BB15E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2808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E28DBD0D-A1D8-4BF7-AAD4-8F95B609D8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BF53435-9A8F-4B5B-8EBA-CA6E6D18CF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73AFF-815A-445B-8FAF-7A34506AB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45279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166DF0-0E5A-484E-8DE4-BCCDEE533DB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184C1E-DE74-4669-98FD-379714C1FA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2DA4A-5661-4BE6-A8C5-A08E33599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544274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5FE8CC-32FD-46B3-A1C5-01D21679FC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5D61E2-E11C-43F6-B376-10220959699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38C0-B7C2-4C9E-8FD7-F33757936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0218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095A459-120F-47D1-B8C4-5D25A9CAA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8EE0309-23F3-4777-B2E9-219D0A0D6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318454B-8414-40DA-8A98-6554167480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0000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34A430-4D94-4EEA-9B6C-2E7C83E055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 smtClean="0">
                <a:solidFill>
                  <a:srgbClr val="0000F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CDE870-BCF3-483F-A7AC-776E14D53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E8C78BA0-FF7A-475C-9A2E-83B3147448C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31164A03-E5AE-400D-903B-00AC98532E3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9">
            <a:extLst>
              <a:ext uri="{FF2B5EF4-FFF2-40B4-BE49-F238E27FC236}">
                <a16:creationId xmlns:a16="http://schemas.microsoft.com/office/drawing/2014/main" id="{80575124-536A-4FC5-8BA3-F399E9AE090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Line 10">
            <a:extLst>
              <a:ext uri="{FF2B5EF4-FFF2-40B4-BE49-F238E27FC236}">
                <a16:creationId xmlns:a16="http://schemas.microsoft.com/office/drawing/2014/main" id="{97D41DC4-552A-476F-B486-D61AD41C24B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Rectangle 11" descr="Small checker board">
            <a:extLst>
              <a:ext uri="{FF2B5EF4-FFF2-40B4-BE49-F238E27FC236}">
                <a16:creationId xmlns:a16="http://schemas.microsoft.com/office/drawing/2014/main" id="{BEA9530A-F08A-43F0-BC64-41FE7982672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6096000"/>
            <a:ext cx="7772400" cy="1524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5" name="Rectangle 12" descr="Small checker board">
            <a:extLst>
              <a:ext uri="{FF2B5EF4-FFF2-40B4-BE49-F238E27FC236}">
                <a16:creationId xmlns:a16="http://schemas.microsoft.com/office/drawing/2014/main" id="{352DA220-8392-4E12-9E0F-9D5B37D97E0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1295400"/>
            <a:ext cx="7772400" cy="1524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6" name="Text Box 13">
            <a:extLst>
              <a:ext uri="{FF2B5EF4-FFF2-40B4-BE49-F238E27FC236}">
                <a16:creationId xmlns:a16="http://schemas.microsoft.com/office/drawing/2014/main" id="{A2CE948E-5B72-4E97-BFC2-F0022E3848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09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0000FF"/>
                </a:solidFill>
                <a:latin typeface="Arial" panose="020B0604020202020204" pitchFamily="34" charset="0"/>
              </a:rPr>
              <a:t>CMOS VLSI Design</a:t>
            </a:r>
          </a:p>
        </p:txBody>
      </p:sp>
      <p:sp>
        <p:nvSpPr>
          <p:cNvPr id="1037" name="Text Box 14">
            <a:extLst>
              <a:ext uri="{FF2B5EF4-FFF2-40B4-BE49-F238E27FC236}">
                <a16:creationId xmlns:a16="http://schemas.microsoft.com/office/drawing/2014/main" id="{A2879C7D-0D6E-4892-9CD7-D6B036A146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48400"/>
            <a:ext cx="228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0000FF"/>
                </a:solidFill>
                <a:latin typeface="Arial" panose="020B0604020202020204" pitchFamily="34" charset="0"/>
              </a:rPr>
              <a:t>CMOS VLSI Design </a:t>
            </a:r>
            <a:r>
              <a:rPr lang="en-US" altLang="en-US" sz="1400" b="1" baseline="30000">
                <a:solidFill>
                  <a:srgbClr val="0000FF"/>
                </a:solidFill>
                <a:latin typeface="Arial" panose="020B0604020202020204" pitchFamily="34" charset="0"/>
              </a:rPr>
              <a:t>4th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zo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98563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5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5.wmf"/><Relationship Id="rId26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3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notesSlide" Target="../notesSlides/notesSlide31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48.wmf"/><Relationship Id="rId32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0.wmf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1.wmf"/><Relationship Id="rId8" Type="http://schemas.openxmlformats.org/officeDocument/2006/relationships/image" Target="../media/image40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8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2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185FB37-27E6-4400-953D-3914A8C554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 </a:t>
            </a:r>
            <a:br>
              <a:rPr lang="en-US" altLang="en-US" sz="3600"/>
            </a:br>
            <a:r>
              <a:rPr lang="en-US" altLang="en-US" sz="3600"/>
              <a:t>VLSI Design</a:t>
            </a:r>
            <a:br>
              <a:rPr lang="en-US" altLang="en-US"/>
            </a:br>
            <a:r>
              <a:rPr lang="en-US" altLang="en-US" sz="2800"/>
              <a:t>ECE 09.414</a:t>
            </a:r>
            <a:br>
              <a:rPr lang="en-US" altLang="en-US" sz="2800"/>
            </a:br>
            <a:br>
              <a:rPr lang="en-US" altLang="en-US" sz="2800"/>
            </a:br>
            <a:r>
              <a:rPr lang="en-US" altLang="en-US" sz="4000">
                <a:solidFill>
                  <a:srgbClr val="0000FF"/>
                </a:solidFill>
              </a:rPr>
              <a:t>CMOS VLSI Design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945F360-8C31-45FA-8E7C-FDE460C57D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19200" y="41910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Adam Fifth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Henry M. Rowan College of Engineering</a:t>
            </a:r>
            <a:br>
              <a:rPr lang="en-US" altLang="en-US" sz="1800" dirty="0"/>
            </a:br>
            <a:r>
              <a:rPr lang="en-US" altLang="en-US" sz="1800" dirty="0"/>
              <a:t>Department of ECE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800" dirty="0"/>
              <a:t>Rowan University </a:t>
            </a:r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FABDF49F-C498-4269-843E-1471511BF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810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308B87A2-FBCA-46A8-9716-C9DA7A2E3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810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">
            <a:extLst>
              <a:ext uri="{FF2B5EF4-FFF2-40B4-BE49-F238E27FC236}">
                <a16:creationId xmlns:a16="http://schemas.microsoft.com/office/drawing/2014/main" id="{13A37E0F-1783-425A-BE3F-6C32BA99D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6553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6">
            <a:extLst>
              <a:ext uri="{FF2B5EF4-FFF2-40B4-BE49-F238E27FC236}">
                <a16:creationId xmlns:a16="http://schemas.microsoft.com/office/drawing/2014/main" id="{592E1A1E-6457-4EA3-A54D-CFDD44420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6800" y="3810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Slide Number Placeholder 7">
            <a:extLst>
              <a:ext uri="{FF2B5EF4-FFF2-40B4-BE49-F238E27FC236}">
                <a16:creationId xmlns:a16="http://schemas.microsoft.com/office/drawing/2014/main" id="{61A7576B-7481-4DF1-AEBD-8AE3140A9E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F784E3-8871-40F2-B401-734E1C87E049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96D6C4-6B0D-4EF2-B6B1-CF083C768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3">
            <a:extLst>
              <a:ext uri="{FF2B5EF4-FFF2-40B4-BE49-F238E27FC236}">
                <a16:creationId xmlns:a16="http://schemas.microsoft.com/office/drawing/2014/main" id="{29A6C106-58F4-47F3-9028-C0E8BD2F2B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21507" name="Slide Number Placeholder 4">
            <a:extLst>
              <a:ext uri="{FF2B5EF4-FFF2-40B4-BE49-F238E27FC236}">
                <a16:creationId xmlns:a16="http://schemas.microsoft.com/office/drawing/2014/main" id="{640CB649-F8C9-408C-B172-E6804BD89B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DF824C-05D5-42E2-BA7D-7F7E94FB7A1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F2398458-D6C2-405C-B4F6-7A6BD11EBA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Catalog of Gates</a:t>
            </a:r>
          </a:p>
        </p:txBody>
      </p:sp>
      <p:graphicFrame>
        <p:nvGraphicFramePr>
          <p:cNvPr id="376835" name="Group 3">
            <a:extLst>
              <a:ext uri="{FF2B5EF4-FFF2-40B4-BE49-F238E27FC236}">
                <a16:creationId xmlns:a16="http://schemas.microsoft.com/office/drawing/2014/main" id="{37E8D431-59A5-4ADD-95F5-385CF4B52B27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438400"/>
          <a:ext cx="7391400" cy="3378201"/>
        </p:xfrm>
        <a:graphic>
          <a:graphicData uri="http://schemas.openxmlformats.org/drawingml/2006/table">
            <a:tbl>
              <a:tblPr/>
              <a:tblGrid>
                <a:gridCol w="192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70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Gate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inputs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Inverter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Tristate / mux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XOR, XNOR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562" name="Rectangle 56">
            <a:extLst>
              <a:ext uri="{FF2B5EF4-FFF2-40B4-BE49-F238E27FC236}">
                <a16:creationId xmlns:a16="http://schemas.microsoft.com/office/drawing/2014/main" id="{160FADD0-99DD-41BB-9CCF-44CDC2C33A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Parasitic delay of common gates</a:t>
            </a:r>
          </a:p>
          <a:p>
            <a:pPr lvl="1" eaLnBrk="1" hangingPunct="1"/>
            <a:r>
              <a:rPr lang="en-US" altLang="en-US"/>
              <a:t>In multiples of p</a:t>
            </a:r>
            <a:r>
              <a:rPr lang="en-US" altLang="en-US" baseline="-25000"/>
              <a:t>inv</a:t>
            </a:r>
            <a:r>
              <a:rPr lang="en-US" altLang="en-US"/>
              <a:t> (</a:t>
            </a:r>
            <a:r>
              <a:rPr lang="en-US" altLang="en-US">
                <a:sym typeface="Symbol" panose="05050102010706020507" pitchFamily="18" charset="2"/>
              </a:rPr>
              <a:t></a:t>
            </a:r>
            <a:r>
              <a:rPr lang="en-US" altLang="en-US"/>
              <a:t>1)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9CB7D245-6703-46AE-80BA-999FE42D4D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17816D04-7E3C-412D-B9B1-DDA9E4821B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D7FF35-A21D-4DAD-AA62-B053044458CD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F31F598A-A6D9-47CA-AA8E-F05E0ADF0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Ring Oscillator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7F1165F6-D7EC-4F98-B004-F26796423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Estimate the frequency of an N-stage ring oscillator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Logical Effort: 	g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Electrical Effort: 	h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Parasitic Delay: 	p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Stage Delay:	d = 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Frequency:	f</a:t>
            </a:r>
            <a:r>
              <a:rPr lang="en-US" altLang="en-US" baseline="-25000"/>
              <a:t>osc</a:t>
            </a:r>
            <a:r>
              <a:rPr lang="en-US" altLang="en-US"/>
              <a:t> = 1/(2*N*d) = 1/4N</a:t>
            </a:r>
          </a:p>
        </p:txBody>
      </p:sp>
      <p:graphicFrame>
        <p:nvGraphicFramePr>
          <p:cNvPr id="23558" name="Object 4">
            <a:extLst>
              <a:ext uri="{FF2B5EF4-FFF2-40B4-BE49-F238E27FC236}">
                <a16:creationId xmlns:a16="http://schemas.microsoft.com/office/drawing/2014/main" id="{5801ED3F-0C00-42CC-AAE4-B1B886D209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209800"/>
          <a:ext cx="52578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436876" imgH="377952" progId="Visio.Drawing.6">
                  <p:embed/>
                </p:oleObj>
              </mc:Choice>
              <mc:Fallback>
                <p:oleObj name="VISIO" r:id="rId3" imgW="2436876" imgH="377952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09800"/>
                        <a:ext cx="525780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Text Box 5">
            <a:extLst>
              <a:ext uri="{FF2B5EF4-FFF2-40B4-BE49-F238E27FC236}">
                <a16:creationId xmlns:a16="http://schemas.microsoft.com/office/drawing/2014/main" id="{A32D6D2D-261B-4F79-9D63-3D83D92E4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733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31 stage ring oscillator in 0.6 </a:t>
            </a:r>
            <a:r>
              <a:rPr lang="en-US" altLang="en-US" sz="1800">
                <a:latin typeface="Symbol" panose="05050102010706020507" pitchFamily="18" charset="2"/>
              </a:rPr>
              <a:t>m</a:t>
            </a:r>
            <a:r>
              <a:rPr lang="en-US" altLang="en-US" sz="1800"/>
              <a:t>m process has frequency of ~ 200 MHz</a:t>
            </a:r>
          </a:p>
        </p:txBody>
      </p:sp>
      <p:sp>
        <p:nvSpPr>
          <p:cNvPr id="377862" name="Rectangle 6">
            <a:extLst>
              <a:ext uri="{FF2B5EF4-FFF2-40B4-BE49-F238E27FC236}">
                <a16:creationId xmlns:a16="http://schemas.microsoft.com/office/drawing/2014/main" id="{80CF3DC0-807F-4CAB-B164-224B4F1A0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6576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7863" name="Rectangle 7">
            <a:extLst>
              <a:ext uri="{FF2B5EF4-FFF2-40B4-BE49-F238E27FC236}">
                <a16:creationId xmlns:a16="http://schemas.microsoft.com/office/drawing/2014/main" id="{E8ABC2F9-EF1B-4504-8BE4-226207424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486400"/>
            <a:ext cx="25146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7864" name="Rectangle 8">
            <a:extLst>
              <a:ext uri="{FF2B5EF4-FFF2-40B4-BE49-F238E27FC236}">
                <a16:creationId xmlns:a16="http://schemas.microsoft.com/office/drawing/2014/main" id="{A8F420FB-2A14-437E-AA3D-CBF42F053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733800"/>
            <a:ext cx="26670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7865" name="Rectangle 9">
            <a:extLst>
              <a:ext uri="{FF2B5EF4-FFF2-40B4-BE49-F238E27FC236}">
                <a16:creationId xmlns:a16="http://schemas.microsoft.com/office/drawing/2014/main" id="{CCB7E034-2768-4FFC-A0DB-C3A659260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910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7866" name="Rectangle 10">
            <a:extLst>
              <a:ext uri="{FF2B5EF4-FFF2-40B4-BE49-F238E27FC236}">
                <a16:creationId xmlns:a16="http://schemas.microsoft.com/office/drawing/2014/main" id="{4D9FE6B2-D4C4-45BC-AE02-E7BF8A059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5720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7867" name="Rectangle 11">
            <a:extLst>
              <a:ext uri="{FF2B5EF4-FFF2-40B4-BE49-F238E27FC236}">
                <a16:creationId xmlns:a16="http://schemas.microsoft.com/office/drawing/2014/main" id="{748746EF-FD66-4286-B0A7-F5AAB2CD5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77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77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778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77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2" grpId="0" animBg="1"/>
      <p:bldP spid="377863" grpId="0" animBg="1"/>
      <p:bldP spid="377864" grpId="0" animBg="1"/>
      <p:bldP spid="377865" grpId="0" animBg="1"/>
      <p:bldP spid="377866" grpId="0" animBg="1"/>
      <p:bldP spid="3778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F6908453-4977-49A2-8BEA-FB562CFBB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E43AF854-27C6-402C-AE63-669EB90886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1A6D02-F13F-4C17-955C-D623B8583540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60DA7C36-DE98-457D-B6F5-F2EAAC5B27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FO4 Inverter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69EDFE65-B7AD-4A09-9C1B-0BA130E684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Estimate the delay of a fanout-of-4 (FO4) inverter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Logical Effort: 	g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Electrical Effort: 	h = 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Parasitic Delay: 	p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Stage Delay:	d = 5</a:t>
            </a:r>
          </a:p>
        </p:txBody>
      </p:sp>
      <p:graphicFrame>
        <p:nvGraphicFramePr>
          <p:cNvPr id="25606" name="Object 4">
            <a:extLst>
              <a:ext uri="{FF2B5EF4-FFF2-40B4-BE49-F238E27FC236}">
                <a16:creationId xmlns:a16="http://schemas.microsoft.com/office/drawing/2014/main" id="{C0E911C7-9D6C-4C52-BB26-5D01536CA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905000"/>
          <a:ext cx="3429000" cy="185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225296" imgH="659892" progId="Visio.Drawing.6">
                  <p:embed/>
                </p:oleObj>
              </mc:Choice>
              <mc:Fallback>
                <p:oleObj name="VISIO" r:id="rId3" imgW="1225296" imgH="659892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05000"/>
                        <a:ext cx="3429000" cy="185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 Box 5">
            <a:extLst>
              <a:ext uri="{FF2B5EF4-FFF2-40B4-BE49-F238E27FC236}">
                <a16:creationId xmlns:a16="http://schemas.microsoft.com/office/drawing/2014/main" id="{0C31AF98-D688-46A9-8D9E-E69CCC812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191000"/>
            <a:ext cx="30480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The FO4 delay is about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  300 ps in 0.6 </a:t>
            </a:r>
            <a:r>
              <a:rPr lang="en-US" altLang="en-US" sz="1800">
                <a:latin typeface="Symbol" panose="05050102010706020507" pitchFamily="18" charset="2"/>
              </a:rPr>
              <a:t>m</a:t>
            </a:r>
            <a:r>
              <a:rPr lang="en-US" altLang="en-US" sz="1800"/>
              <a:t>m process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  15 ps in a 65 nm process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 </a:t>
            </a:r>
          </a:p>
        </p:txBody>
      </p:sp>
      <p:sp>
        <p:nvSpPr>
          <p:cNvPr id="378886" name="Rectangle 6">
            <a:extLst>
              <a:ext uri="{FF2B5EF4-FFF2-40B4-BE49-F238E27FC236}">
                <a16:creationId xmlns:a16="http://schemas.microsoft.com/office/drawing/2014/main" id="{16592988-C352-44F5-859B-EB19593F6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657600"/>
            <a:ext cx="76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887" name="Rectangle 7">
            <a:extLst>
              <a:ext uri="{FF2B5EF4-FFF2-40B4-BE49-F238E27FC236}">
                <a16:creationId xmlns:a16="http://schemas.microsoft.com/office/drawing/2014/main" id="{C5AD3FF2-1153-45C2-99C6-FAF64BD72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038600"/>
            <a:ext cx="3048000" cy="1752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888" name="Rectangle 8">
            <a:extLst>
              <a:ext uri="{FF2B5EF4-FFF2-40B4-BE49-F238E27FC236}">
                <a16:creationId xmlns:a16="http://schemas.microsoft.com/office/drawing/2014/main" id="{2D474F00-EE68-4127-BCE6-676B1CFEB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889" name="Rectangle 9">
            <a:extLst>
              <a:ext uri="{FF2B5EF4-FFF2-40B4-BE49-F238E27FC236}">
                <a16:creationId xmlns:a16="http://schemas.microsoft.com/office/drawing/2014/main" id="{69702EDB-8392-4871-B73B-4647142FC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572000"/>
            <a:ext cx="76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890" name="Rectangle 10">
            <a:extLst>
              <a:ext uri="{FF2B5EF4-FFF2-40B4-BE49-F238E27FC236}">
                <a16:creationId xmlns:a16="http://schemas.microsoft.com/office/drawing/2014/main" id="{7B45AA59-4776-4AC4-8B41-D777FFBB7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76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78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78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78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78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78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6" grpId="0" animBg="1"/>
      <p:bldP spid="378887" grpId="0" animBg="1"/>
      <p:bldP spid="378888" grpId="0" animBg="1"/>
      <p:bldP spid="378889" grpId="0" animBg="1"/>
      <p:bldP spid="3788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F1B83FF-A7BD-4DA0-8112-B38375F5BB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27651" name="Slide Number Placeholder 4">
            <a:extLst>
              <a:ext uri="{FF2B5EF4-FFF2-40B4-BE49-F238E27FC236}">
                <a16:creationId xmlns:a16="http://schemas.microsoft.com/office/drawing/2014/main" id="{5C8B01D4-22B0-498E-AE4D-FAF07DC01EF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357222-8464-461C-9F37-DECFF8E7BE3A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58F89993-5FA2-4B75-9E19-2D7391ABA5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839200" cy="685800"/>
          </a:xfrm>
        </p:spPr>
        <p:txBody>
          <a:bodyPr/>
          <a:lstStyle/>
          <a:p>
            <a:pPr eaLnBrk="1" hangingPunct="1"/>
            <a:r>
              <a:rPr lang="en-US" altLang="en-US"/>
              <a:t>Multistage Logic Networks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781B5C9F-E123-467B-A0D1-7C42BA6FD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Logical effort generalizes to multistage networks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 i="1"/>
              <a:t>Define Path Logical Effort</a:t>
            </a:r>
          </a:p>
          <a:p>
            <a:pPr eaLnBrk="1" hangingPunct="1"/>
            <a:endParaRPr lang="en-US" altLang="en-US" i="1"/>
          </a:p>
          <a:p>
            <a:pPr eaLnBrk="1" hangingPunct="1"/>
            <a:r>
              <a:rPr lang="en-US" altLang="en-US" i="1"/>
              <a:t>Define Path Electrical Effort</a:t>
            </a:r>
          </a:p>
          <a:p>
            <a:pPr eaLnBrk="1" hangingPunct="1"/>
            <a:endParaRPr lang="en-US" altLang="en-US" i="1"/>
          </a:p>
          <a:p>
            <a:pPr eaLnBrk="1" hangingPunct="1"/>
            <a:r>
              <a:rPr lang="en-US" altLang="en-US" i="1"/>
              <a:t>Define Path Effort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i="1"/>
          </a:p>
          <a:p>
            <a:pPr eaLnBrk="1" hangingPunct="1"/>
            <a:r>
              <a:rPr lang="en-US" altLang="en-US"/>
              <a:t>Can we write F = GH?</a:t>
            </a:r>
          </a:p>
        </p:txBody>
      </p:sp>
      <p:graphicFrame>
        <p:nvGraphicFramePr>
          <p:cNvPr id="27654" name="Object 5">
            <a:extLst>
              <a:ext uri="{FF2B5EF4-FFF2-40B4-BE49-F238E27FC236}">
                <a16:creationId xmlns:a16="http://schemas.microsoft.com/office/drawing/2014/main" id="{F66BD901-D904-4208-AAC2-3E53D36199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0" y="2425700"/>
          <a:ext cx="1536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033" imgH="545863" progId="Equation.DSMT4">
                  <p:embed/>
                </p:oleObj>
              </mc:Choice>
              <mc:Fallback>
                <p:oleObj name="Equation" r:id="rId3" imgW="1536033" imgH="54586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425700"/>
                        <a:ext cx="1536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6">
            <a:extLst>
              <a:ext uri="{FF2B5EF4-FFF2-40B4-BE49-F238E27FC236}">
                <a16:creationId xmlns:a16="http://schemas.microsoft.com/office/drawing/2014/main" id="{2E755799-3EDE-4033-B0E7-A516C6EB65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035300"/>
          <a:ext cx="1828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28800" imgH="1079500" progId="Equation.DSMT4">
                  <p:embed/>
                </p:oleObj>
              </mc:Choice>
              <mc:Fallback>
                <p:oleObj name="Equation" r:id="rId5" imgW="1828800" imgH="1079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35300"/>
                        <a:ext cx="1828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>
            <a:extLst>
              <a:ext uri="{FF2B5EF4-FFF2-40B4-BE49-F238E27FC236}">
                <a16:creationId xmlns:a16="http://schemas.microsoft.com/office/drawing/2014/main" id="{4A82E7A9-0E0E-40D7-8C39-4786C8A97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1300" y="4178300"/>
          <a:ext cx="298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84500" imgH="546100" progId="Equation.DSMT4">
                  <p:embed/>
                </p:oleObj>
              </mc:Choice>
              <mc:Fallback>
                <p:oleObj name="Equation" r:id="rId7" imgW="2984500" imgH="546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78300"/>
                        <a:ext cx="2984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0720017-2518-488E-A26B-7765FA68EC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29699" name="Slide Number Placeholder 4">
            <a:extLst>
              <a:ext uri="{FF2B5EF4-FFF2-40B4-BE49-F238E27FC236}">
                <a16:creationId xmlns:a16="http://schemas.microsoft.com/office/drawing/2014/main" id="{249B8BA7-CF2C-4DB9-A075-46BB7560CE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855231-BC56-4DA0-BA6B-1F9804FC07DA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511E0737-AAB8-40E5-8616-4DBB1E3DB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839200" cy="685800"/>
          </a:xfrm>
        </p:spPr>
        <p:txBody>
          <a:bodyPr/>
          <a:lstStyle/>
          <a:p>
            <a:pPr eaLnBrk="1" hangingPunct="1"/>
            <a:r>
              <a:rPr lang="en-US" altLang="en-US"/>
              <a:t>Multistage Logic Networks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93B3C396-0EB9-41E1-9A48-33F726C1A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Example 1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/>
          </a:p>
          <a:p>
            <a:pPr eaLnBrk="1" hangingPunct="1"/>
            <a:r>
              <a:rPr lang="en-US" altLang="en-US"/>
              <a:t>F = 1(x/10) . 5/3(y/x) . 4/3(z/y) . 1(20/z) = 40/9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/>
          </a:p>
          <a:p>
            <a:pPr eaLnBrk="1" hangingPunct="1"/>
            <a:r>
              <a:rPr lang="en-US" altLang="en-US"/>
              <a:t>GH = 1 . 5/3 . 4/3 . 1 . 20/10 = 40/9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/>
          </a:p>
          <a:p>
            <a:pPr eaLnBrk="1" hangingPunct="1"/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Yes, F = GH</a:t>
            </a:r>
          </a:p>
        </p:txBody>
      </p:sp>
      <p:graphicFrame>
        <p:nvGraphicFramePr>
          <p:cNvPr id="29702" name="Object 9">
            <a:extLst>
              <a:ext uri="{FF2B5EF4-FFF2-40B4-BE49-F238E27FC236}">
                <a16:creationId xmlns:a16="http://schemas.microsoft.com/office/drawing/2014/main" id="{2E1CC32F-69F3-45D5-82B7-F048DCC213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459288"/>
          <a:ext cx="6400800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086100" imgH="647700" progId="Visio.Drawing.6">
                  <p:embed/>
                </p:oleObj>
              </mc:Choice>
              <mc:Fallback>
                <p:oleObj name="VISIO" r:id="rId3" imgW="3086100" imgH="64770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59288"/>
                        <a:ext cx="6400800" cy="1331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C21C4D1B-2B32-4FF2-A7CC-C82F64738B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1747" name="Slide Number Placeholder 4">
            <a:extLst>
              <a:ext uri="{FF2B5EF4-FFF2-40B4-BE49-F238E27FC236}">
                <a16:creationId xmlns:a16="http://schemas.microsoft.com/office/drawing/2014/main" id="{49832CDA-C81F-410C-A5E2-0CDD379614E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389B0F-EB77-47C9-9671-5ED2B46B408A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8325D1F9-B8CB-45C9-8E40-D3CB1E48E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Paths that Branch</a:t>
            </a:r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C09F9131-5596-49A5-8C70-F2636F056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4572000"/>
          </a:xfrm>
        </p:spPr>
        <p:txBody>
          <a:bodyPr/>
          <a:lstStyle/>
          <a:p>
            <a:pPr defTabSz="1257300" eaLnBrk="1" hangingPunct="1">
              <a:tabLst>
                <a:tab pos="1085850" algn="l"/>
              </a:tabLst>
            </a:pPr>
            <a:r>
              <a:rPr lang="en-US" altLang="en-US" i="1"/>
              <a:t>Example 2</a:t>
            </a:r>
            <a:r>
              <a:rPr lang="en-US" altLang="en-US"/>
              <a:t>, paths that branch:</a:t>
            </a:r>
            <a:r>
              <a:rPr lang="en-US" altLang="en-US" i="1"/>
              <a:t> </a:t>
            </a:r>
            <a:endParaRPr lang="en-US" altLang="en-US"/>
          </a:p>
          <a:p>
            <a:pPr defTabSz="1257300" eaLnBrk="1" hangingPunct="1">
              <a:tabLst>
                <a:tab pos="1085850" algn="l"/>
              </a:tabLst>
            </a:pPr>
            <a:endParaRPr lang="en-US" altLang="en-US" sz="1400"/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G 	= 1</a:t>
            </a:r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H 	= 90 / 5 = 18</a:t>
            </a:r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GH 	= 18</a:t>
            </a:r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h</a:t>
            </a:r>
            <a:r>
              <a:rPr lang="en-US" altLang="en-US" baseline="-25000"/>
              <a:t>1</a:t>
            </a:r>
            <a:r>
              <a:rPr lang="en-US" altLang="en-US"/>
              <a:t> 	= (15 +15) / 5 = 6</a:t>
            </a:r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h</a:t>
            </a:r>
            <a:r>
              <a:rPr lang="en-US" altLang="en-US" baseline="-25000"/>
              <a:t>2</a:t>
            </a:r>
            <a:r>
              <a:rPr lang="en-US" altLang="en-US"/>
              <a:t> 	= 90 / 15 = 6</a:t>
            </a:r>
          </a:p>
          <a:p>
            <a:pPr defTabSz="1257300" eaLnBrk="1" hangingPunct="1">
              <a:buFont typeface="Wingdings" panose="05000000000000000000" pitchFamily="2" charset="2"/>
              <a:buNone/>
              <a:tabLst>
                <a:tab pos="1085850" algn="l"/>
              </a:tabLst>
            </a:pPr>
            <a:r>
              <a:rPr lang="en-US" altLang="en-US"/>
              <a:t>	F 	= g</a:t>
            </a:r>
            <a:r>
              <a:rPr lang="en-US" altLang="en-US" baseline="-25000"/>
              <a:t>1</a:t>
            </a:r>
            <a:r>
              <a:rPr lang="en-US" altLang="en-US"/>
              <a:t>g</a:t>
            </a:r>
            <a:r>
              <a:rPr lang="en-US" altLang="en-US" baseline="-25000"/>
              <a:t>2</a:t>
            </a:r>
            <a:r>
              <a:rPr lang="en-US" altLang="en-US"/>
              <a:t>h</a:t>
            </a:r>
            <a:r>
              <a:rPr lang="en-US" altLang="en-US" baseline="-25000"/>
              <a:t>1</a:t>
            </a:r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 = 36 </a:t>
            </a:r>
            <a:r>
              <a:rPr lang="en-US" altLang="en-US">
                <a:sym typeface="Symbol" panose="05050102010706020507" pitchFamily="18" charset="2"/>
              </a:rPr>
              <a:t>= 2GH   </a:t>
            </a:r>
            <a:r>
              <a:rPr lang="en-US" altLang="en-US"/>
              <a:t> </a:t>
            </a:r>
          </a:p>
          <a:p>
            <a:pPr defTabSz="1257300" eaLnBrk="1" hangingPunct="1">
              <a:tabLst>
                <a:tab pos="1085850" algn="l"/>
              </a:tabLst>
            </a:pPr>
            <a:endParaRPr lang="en-US" altLang="en-US"/>
          </a:p>
          <a:p>
            <a:pPr defTabSz="1257300" eaLnBrk="1" hangingPunct="1">
              <a:tabLst>
                <a:tab pos="1085850" algn="l"/>
              </a:tabLst>
            </a:pPr>
            <a:r>
              <a:rPr lang="en-US" altLang="en-US"/>
              <a:t>F ≠ GH</a:t>
            </a:r>
          </a:p>
        </p:txBody>
      </p:sp>
      <p:sp>
        <p:nvSpPr>
          <p:cNvPr id="394248" name="Rectangle 8">
            <a:extLst>
              <a:ext uri="{FF2B5EF4-FFF2-40B4-BE49-F238E27FC236}">
                <a16:creationId xmlns:a16="http://schemas.microsoft.com/office/drawing/2014/main" id="{B89D5F95-9BC6-4BF9-B2C0-3A09E777D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09800"/>
            <a:ext cx="289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4249" name="Rectangle 9">
            <a:extLst>
              <a:ext uri="{FF2B5EF4-FFF2-40B4-BE49-F238E27FC236}">
                <a16:creationId xmlns:a16="http://schemas.microsoft.com/office/drawing/2014/main" id="{DBC8AF1B-6AB5-46FE-9C98-D1ED17D29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667000"/>
            <a:ext cx="289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4250" name="Rectangle 10">
            <a:extLst>
              <a:ext uri="{FF2B5EF4-FFF2-40B4-BE49-F238E27FC236}">
                <a16:creationId xmlns:a16="http://schemas.microsoft.com/office/drawing/2014/main" id="{BE267BE6-6711-4E2C-B3B6-DC3083A92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124200"/>
            <a:ext cx="289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4251" name="Rectangle 11">
            <a:extLst>
              <a:ext uri="{FF2B5EF4-FFF2-40B4-BE49-F238E27FC236}">
                <a16:creationId xmlns:a16="http://schemas.microsoft.com/office/drawing/2014/main" id="{F757B578-E78A-4666-B3E5-0715D0E0F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05200"/>
            <a:ext cx="289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4252" name="Rectangle 12">
            <a:extLst>
              <a:ext uri="{FF2B5EF4-FFF2-40B4-BE49-F238E27FC236}">
                <a16:creationId xmlns:a16="http://schemas.microsoft.com/office/drawing/2014/main" id="{CCE1B6A0-776F-4A36-919E-2D62B4616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962400"/>
            <a:ext cx="289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31755" name="Object 4">
            <a:extLst>
              <a:ext uri="{FF2B5EF4-FFF2-40B4-BE49-F238E27FC236}">
                <a16:creationId xmlns:a16="http://schemas.microsoft.com/office/drawing/2014/main" id="{72D963D2-AD70-410A-A039-4FC8333FBA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1981200"/>
          <a:ext cx="36576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382268" imgH="891540" progId="Visio.Drawing.6">
                  <p:embed/>
                </p:oleObj>
              </mc:Choice>
              <mc:Fallback>
                <p:oleObj name="VISIO" r:id="rId3" imgW="1382268" imgH="89154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981200"/>
                        <a:ext cx="36576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53F4A342-EBF4-40A0-A27B-4E7DEC517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419600"/>
            <a:ext cx="2819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268848-4F81-4F07-ADDF-0E8EB87CE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2819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94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94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94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94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94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8" grpId="0" animBg="1"/>
      <p:bldP spid="394249" grpId="0" animBg="1"/>
      <p:bldP spid="394250" grpId="0" animBg="1"/>
      <p:bldP spid="394251" grpId="0" animBg="1"/>
      <p:bldP spid="394252" grpId="0" animBg="1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B0AB95DB-DBAF-44AF-823B-A15CF1EF37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3795" name="Slide Number Placeholder 4">
            <a:extLst>
              <a:ext uri="{FF2B5EF4-FFF2-40B4-BE49-F238E27FC236}">
                <a16:creationId xmlns:a16="http://schemas.microsoft.com/office/drawing/2014/main" id="{6AA6D7E9-A999-4FD5-AC1B-7EC7A13A0D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EE88F2-0B07-4CBC-878B-02302D0B16A3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6A51D5F2-E8D3-4D6A-BB07-74CD6524EF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Branching Effort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69796237-1A98-4346-AFCD-612780FE8D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Introduce </a:t>
            </a:r>
            <a:r>
              <a:rPr lang="en-US" altLang="en-US" i="1"/>
              <a:t>branching effort</a:t>
            </a:r>
          </a:p>
          <a:p>
            <a:pPr lvl="1" eaLnBrk="1" hangingPunct="1"/>
            <a:r>
              <a:rPr lang="en-US" altLang="en-US"/>
              <a:t>Accounts for branching between stages in path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Now we compute the path effort</a:t>
            </a:r>
          </a:p>
          <a:p>
            <a:pPr lvl="1" eaLnBrk="1" hangingPunct="1"/>
            <a:r>
              <a:rPr lang="en-US" altLang="en-US"/>
              <a:t>F = GBH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33798" name="Object 4">
            <a:extLst>
              <a:ext uri="{FF2B5EF4-FFF2-40B4-BE49-F238E27FC236}">
                <a16:creationId xmlns:a16="http://schemas.microsoft.com/office/drawing/2014/main" id="{7B9636CF-10D9-4796-BDB8-38E6FB6094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2100" y="2514600"/>
          <a:ext cx="2933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33700" imgH="1079500" progId="Equation.DSMT4">
                  <p:embed/>
                </p:oleObj>
              </mc:Choice>
              <mc:Fallback>
                <p:oleObj name="Equation" r:id="rId3" imgW="2933700" imgH="1079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2514600"/>
                        <a:ext cx="2933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5">
            <a:extLst>
              <a:ext uri="{FF2B5EF4-FFF2-40B4-BE49-F238E27FC236}">
                <a16:creationId xmlns:a16="http://schemas.microsoft.com/office/drawing/2014/main" id="{A7D9CF90-4AF1-4BFB-B99A-5DB991EC0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733800"/>
          <a:ext cx="1447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172" imgH="545863" progId="Equation.DSMT4">
                  <p:embed/>
                </p:oleObj>
              </mc:Choice>
              <mc:Fallback>
                <p:oleObj name="Equation" r:id="rId5" imgW="1447172" imgH="54586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33800"/>
                        <a:ext cx="1447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6">
            <a:extLst>
              <a:ext uri="{FF2B5EF4-FFF2-40B4-BE49-F238E27FC236}">
                <a16:creationId xmlns:a16="http://schemas.microsoft.com/office/drawing/2014/main" id="{A2596F9E-B646-4F03-9F80-3F0DF6769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3962400"/>
          <a:ext cx="1778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7229" imgH="545863" progId="Equation.DSMT4">
                  <p:embed/>
                </p:oleObj>
              </mc:Choice>
              <mc:Fallback>
                <p:oleObj name="Equation" r:id="rId7" imgW="1777229" imgH="54586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62400"/>
                        <a:ext cx="1778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Text Box 7">
            <a:extLst>
              <a:ext uri="{FF2B5EF4-FFF2-40B4-BE49-F238E27FC236}">
                <a16:creationId xmlns:a16="http://schemas.microsoft.com/office/drawing/2014/main" id="{535FEB00-C619-4A04-AF12-7BA06830E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5814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Note: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C7FC33D-72C3-4967-B55D-96CCCB8BCB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DB86A604-2E06-46A8-8352-4EFD437E15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36C352-7E74-49BC-88C0-28AF5D0C1BC2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8832EEBA-B282-4C45-8C30-ACE668F8D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Multistage Delays</a:t>
            </a:r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C6AF4F8E-D6E6-4F79-8D3A-9E5411EE3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Path Effort Delay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Path Parasitic Delay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Path Delay</a:t>
            </a:r>
          </a:p>
        </p:txBody>
      </p:sp>
      <p:graphicFrame>
        <p:nvGraphicFramePr>
          <p:cNvPr id="35846" name="Object 4">
            <a:extLst>
              <a:ext uri="{FF2B5EF4-FFF2-40B4-BE49-F238E27FC236}">
                <a16:creationId xmlns:a16="http://schemas.microsoft.com/office/drawing/2014/main" id="{15A3F0F1-2B72-479A-91E5-F259786076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1524000"/>
          <a:ext cx="1638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7589" imgH="545863" progId="Equation.DSMT4">
                  <p:embed/>
                </p:oleObj>
              </mc:Choice>
              <mc:Fallback>
                <p:oleObj name="Equation" r:id="rId3" imgW="1637589" imgH="54586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638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5">
            <a:extLst>
              <a:ext uri="{FF2B5EF4-FFF2-40B4-BE49-F238E27FC236}">
                <a16:creationId xmlns:a16="http://schemas.microsoft.com/office/drawing/2014/main" id="{27A6F804-02C3-4517-AF66-6BCFB6CA21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2362200"/>
          <a:ext cx="1447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172" imgH="545863" progId="Equation.DSMT4">
                  <p:embed/>
                </p:oleObj>
              </mc:Choice>
              <mc:Fallback>
                <p:oleObj name="Equation" r:id="rId5" imgW="1447172" imgH="54586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362200"/>
                        <a:ext cx="1447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6">
            <a:extLst>
              <a:ext uri="{FF2B5EF4-FFF2-40B4-BE49-F238E27FC236}">
                <a16:creationId xmlns:a16="http://schemas.microsoft.com/office/drawing/2014/main" id="{78788431-1003-4371-A78D-A99258E520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3200400"/>
          <a:ext cx="2933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33700" imgH="546100" progId="Equation.DSMT4">
                  <p:embed/>
                </p:oleObj>
              </mc:Choice>
              <mc:Fallback>
                <p:oleObj name="Equation" r:id="rId7" imgW="2933700" imgH="546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00400"/>
                        <a:ext cx="2933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4C878B28-955F-4205-82A7-EC336F12A6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7891" name="Slide Number Placeholder 4">
            <a:extLst>
              <a:ext uri="{FF2B5EF4-FFF2-40B4-BE49-F238E27FC236}">
                <a16:creationId xmlns:a16="http://schemas.microsoft.com/office/drawing/2014/main" id="{C2ED20E1-2B3C-498C-BD4E-D1685A3F0E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E62388-9F4A-4A7B-8D64-625AB1A16EFA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26AC9A7F-7081-4670-A9FA-32D2CE03D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Designing Fast Circuits</a:t>
            </a:r>
          </a:p>
        </p:txBody>
      </p:sp>
      <p:sp>
        <p:nvSpPr>
          <p:cNvPr id="357379" name="Rectangle 3">
            <a:extLst>
              <a:ext uri="{FF2B5EF4-FFF2-40B4-BE49-F238E27FC236}">
                <a16:creationId xmlns:a16="http://schemas.microsoft.com/office/drawing/2014/main" id="{C91D9ACC-B676-4AF7-85B7-E070B0DA80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FF0000"/>
                </a:solidFill>
              </a:rPr>
              <a:t>Delay is smallest when each stage bears same effort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Thus minimum delay of N stage path is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This is a </a:t>
            </a:r>
            <a:r>
              <a:rPr lang="en-US" altLang="en-US">
                <a:solidFill>
                  <a:srgbClr val="FF0000"/>
                </a:solidFill>
              </a:rPr>
              <a:t>key</a:t>
            </a:r>
            <a:r>
              <a:rPr lang="en-US" altLang="en-US"/>
              <a:t> result of logical effort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Find fastest possible delay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Doesn’t require calculating gate sizes</a:t>
            </a:r>
          </a:p>
        </p:txBody>
      </p:sp>
      <p:graphicFrame>
        <p:nvGraphicFramePr>
          <p:cNvPr id="37894" name="Object 4">
            <a:extLst>
              <a:ext uri="{FF2B5EF4-FFF2-40B4-BE49-F238E27FC236}">
                <a16:creationId xmlns:a16="http://schemas.microsoft.com/office/drawing/2014/main" id="{6A69EFFE-D2EA-4A4D-A049-A5FEA6765A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600200"/>
          <a:ext cx="2933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33700" imgH="546100" progId="Equation.DSMT4">
                  <p:embed/>
                </p:oleObj>
              </mc:Choice>
              <mc:Fallback>
                <p:oleObj name="Equation" r:id="rId3" imgW="2933700" imgH="546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00200"/>
                        <a:ext cx="2933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5">
            <a:extLst>
              <a:ext uri="{FF2B5EF4-FFF2-40B4-BE49-F238E27FC236}">
                <a16:creationId xmlns:a16="http://schemas.microsoft.com/office/drawing/2014/main" id="{A9082638-EBBC-4C2C-8B70-10F5C8D98C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95600"/>
          <a:ext cx="2120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900" imgH="558800" progId="Equation.DSMT4">
                  <p:embed/>
                </p:oleObj>
              </mc:Choice>
              <mc:Fallback>
                <p:oleObj name="Equation" r:id="rId5" imgW="2120900" imgH="558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2120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6">
            <a:extLst>
              <a:ext uri="{FF2B5EF4-FFF2-40B4-BE49-F238E27FC236}">
                <a16:creationId xmlns:a16="http://schemas.microsoft.com/office/drawing/2014/main" id="{37E7BD6A-D537-4B7B-AF37-1040509361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038600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82800" imgH="469900" progId="Equation.DSMT4">
                  <p:embed/>
                </p:oleObj>
              </mc:Choice>
              <mc:Fallback>
                <p:oleObj name="Equation" r:id="rId7" imgW="20828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Rectangle 7">
            <a:extLst>
              <a:ext uri="{FF2B5EF4-FFF2-40B4-BE49-F238E27FC236}">
                <a16:creationId xmlns:a16="http://schemas.microsoft.com/office/drawing/2014/main" id="{D0110E47-FBA2-4D07-85DD-1F154FC60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962400"/>
            <a:ext cx="2286000" cy="685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57384" name="Rectangle 8">
            <a:extLst>
              <a:ext uri="{FF2B5EF4-FFF2-40B4-BE49-F238E27FC236}">
                <a16:creationId xmlns:a16="http://schemas.microsoft.com/office/drawing/2014/main" id="{4045FFEF-3EEF-4A07-AB86-AB73F1B8B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038600"/>
            <a:ext cx="21336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8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692392C-B579-4B60-AC55-458CB1110C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39939" name="Slide Number Placeholder 4">
            <a:extLst>
              <a:ext uri="{FF2B5EF4-FFF2-40B4-BE49-F238E27FC236}">
                <a16:creationId xmlns:a16="http://schemas.microsoft.com/office/drawing/2014/main" id="{F7D8184A-8992-4533-B402-51B1334DFCE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F147CE-B705-4254-A532-DD706D494B62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14515A6B-01C4-4BD6-97F9-DDB5F93D10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Gate Sizes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7F385667-85EB-4E1C-B3CF-A600BBD03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wide should the gates be for least delay?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Working backward, apply capacitance transformation to find input capacitance of each gate given load it drives.</a:t>
            </a:r>
          </a:p>
          <a:p>
            <a:pPr eaLnBrk="1" hangingPunct="1"/>
            <a:r>
              <a:rPr lang="en-US" altLang="en-US"/>
              <a:t>Check work by verifying input cap spec is met.</a:t>
            </a:r>
          </a:p>
        </p:txBody>
      </p:sp>
      <p:graphicFrame>
        <p:nvGraphicFramePr>
          <p:cNvPr id="39942" name="Object 4">
            <a:extLst>
              <a:ext uri="{FF2B5EF4-FFF2-40B4-BE49-F238E27FC236}">
                <a16:creationId xmlns:a16="http://schemas.microsoft.com/office/drawing/2014/main" id="{AD0DB806-3C99-4CEC-9F5B-48E8E11F41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09800"/>
          <a:ext cx="26416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41600" imgH="1790700" progId="Equation.DSMT4">
                  <p:embed/>
                </p:oleObj>
              </mc:Choice>
              <mc:Fallback>
                <p:oleObj name="Equation" r:id="rId3" imgW="2641600" imgH="1790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26416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4">
            <a:extLst>
              <a:ext uri="{FF2B5EF4-FFF2-40B4-BE49-F238E27FC236}">
                <a16:creationId xmlns:a16="http://schemas.microsoft.com/office/drawing/2014/main" id="{46772EAA-7F61-4BDD-A358-DCBB1CB42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Line 5">
            <a:extLst>
              <a:ext uri="{FF2B5EF4-FFF2-40B4-BE49-F238E27FC236}">
                <a16:creationId xmlns:a16="http://schemas.microsoft.com/office/drawing/2014/main" id="{8BEAEC26-1E27-48F1-AE78-8B276D67B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572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Line 6">
            <a:extLst>
              <a:ext uri="{FF2B5EF4-FFF2-40B4-BE49-F238E27FC236}">
                <a16:creationId xmlns:a16="http://schemas.microsoft.com/office/drawing/2014/main" id="{400CFCF1-145A-4106-822D-74EE9A61D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457200"/>
            <a:ext cx="0" cy="6172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7">
            <a:extLst>
              <a:ext uri="{FF2B5EF4-FFF2-40B4-BE49-F238E27FC236}">
                <a16:creationId xmlns:a16="http://schemas.microsoft.com/office/drawing/2014/main" id="{6BD54B91-49AA-4B0D-B95D-B807B780583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629400"/>
            <a:ext cx="830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Rectangle 11">
            <a:extLst>
              <a:ext uri="{FF2B5EF4-FFF2-40B4-BE49-F238E27FC236}">
                <a16:creationId xmlns:a16="http://schemas.microsoft.com/office/drawing/2014/main" id="{D64EE6B6-35B1-49D3-86AB-307D3A29AC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953000" y="4191000"/>
            <a:ext cx="41910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/>
              <a:t>Chapter 4: </a:t>
            </a:r>
            <a:br>
              <a:rPr lang="en-US" altLang="en-US"/>
            </a:br>
            <a:r>
              <a:rPr lang="en-US" altLang="en-US"/>
              <a:t>Logical Effort</a:t>
            </a:r>
          </a:p>
        </p:txBody>
      </p:sp>
      <p:pic>
        <p:nvPicPr>
          <p:cNvPr id="5127" name="Picture 15" descr="cover">
            <a:extLst>
              <a:ext uri="{FF2B5EF4-FFF2-40B4-BE49-F238E27FC236}">
                <a16:creationId xmlns:a16="http://schemas.microsoft.com/office/drawing/2014/main" id="{F31FBA29-8AE0-4213-A5BA-A4A17F3E7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43815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Slide Number Placeholder 7">
            <a:extLst>
              <a:ext uri="{FF2B5EF4-FFF2-40B4-BE49-F238E27FC236}">
                <a16:creationId xmlns:a16="http://schemas.microsoft.com/office/drawing/2014/main" id="{B3C96870-9278-45AA-9163-13F339E405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9BF083-6925-44AF-94C4-C13FD1DC1C9B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6B31832-C00D-4172-88A2-270961D5F4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DA56FE-2EE8-4C5F-B22F-18DE2EAE1A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C08F6BE4-8C5C-4384-A069-4D29941AC6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50013D-0FC7-44E4-A6A8-FC439D9EDAD6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53D98160-8823-4D58-B302-0A7652127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3-stage path</a:t>
            </a: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66E1CDF0-1288-4414-A583-BD1614ACF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1143000" eaLnBrk="1" hangingPunct="1"/>
            <a:r>
              <a:rPr lang="en-US" altLang="en-US"/>
              <a:t>Select gate sizes x and y for least delay from A to B</a:t>
            </a:r>
          </a:p>
        </p:txBody>
      </p:sp>
      <p:graphicFrame>
        <p:nvGraphicFramePr>
          <p:cNvPr id="41990" name="Object 4">
            <a:extLst>
              <a:ext uri="{FF2B5EF4-FFF2-40B4-BE49-F238E27FC236}">
                <a16:creationId xmlns:a16="http://schemas.microsoft.com/office/drawing/2014/main" id="{69D23AD5-07E3-4BAC-9822-048BFFD3E9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057400"/>
          <a:ext cx="7391400" cy="364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295525" imgH="1133475" progId="Visio.Drawing.6">
                  <p:embed/>
                </p:oleObj>
              </mc:Choice>
              <mc:Fallback>
                <p:oleObj name="VISIO" r:id="rId3" imgW="2295525" imgH="1133475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7391400" cy="364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DBE630E5-9BA1-4B40-A8BA-A3D63F8AB6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44035" name="Slide Number Placeholder 4">
            <a:extLst>
              <a:ext uri="{FF2B5EF4-FFF2-40B4-BE49-F238E27FC236}">
                <a16:creationId xmlns:a16="http://schemas.microsoft.com/office/drawing/2014/main" id="{1A580099-51DF-41C3-9B93-B8EDF20BC2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F54AC8-466F-4A43-8BAF-73BAEA52A72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E00C7674-E5DF-43D1-8C8F-07A6CCE37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3-stage path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0C3E8EE4-DE67-4FF6-A945-DEB7DF1A19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defTabSz="114300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Logical Effort		G = (4/3)*(5/3)*(5/3) = 100/27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Electrical Effort	H = 45/8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Branching Effort	B = 3 * 2 = 6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Path Effort		F = GBH = 125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Best Stage Effort	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Parasitic Delay	P = 2 + 3 + 2 = 7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/>
              <a:t>	Delay		D = 3*5 + 7 = 22 = 4.4 FO4</a:t>
            </a:r>
          </a:p>
        </p:txBody>
      </p:sp>
      <p:graphicFrame>
        <p:nvGraphicFramePr>
          <p:cNvPr id="44038" name="Object 4">
            <a:extLst>
              <a:ext uri="{FF2B5EF4-FFF2-40B4-BE49-F238E27FC236}">
                <a16:creationId xmlns:a16="http://schemas.microsoft.com/office/drawing/2014/main" id="{87B50E60-A263-4577-9D2D-7646917A89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371600"/>
          <a:ext cx="3429000" cy="169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295525" imgH="1133475" progId="Visio.Drawing.6">
                  <p:embed/>
                </p:oleObj>
              </mc:Choice>
              <mc:Fallback>
                <p:oleObj name="VISIO" r:id="rId3" imgW="2295525" imgH="1133475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3429000" cy="169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5">
            <a:extLst>
              <a:ext uri="{FF2B5EF4-FFF2-40B4-BE49-F238E27FC236}">
                <a16:creationId xmlns:a16="http://schemas.microsoft.com/office/drawing/2014/main" id="{72491D43-6BBB-4652-8548-3C0E1800AB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4572000"/>
          <a:ext cx="1803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400" imgH="520700" progId="Equation.DSMT4">
                  <p:embed/>
                </p:oleObj>
              </mc:Choice>
              <mc:Fallback>
                <p:oleObj name="Equation" r:id="rId5" imgW="1803400" imgH="52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572000"/>
                        <a:ext cx="1803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6054" name="Rectangle 6">
            <a:extLst>
              <a:ext uri="{FF2B5EF4-FFF2-40B4-BE49-F238E27FC236}">
                <a16:creationId xmlns:a16="http://schemas.microsoft.com/office/drawing/2014/main" id="{F35312D3-A516-4B7C-8C73-70A683260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8194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1" name="Rectangle 13">
            <a:extLst>
              <a:ext uri="{FF2B5EF4-FFF2-40B4-BE49-F238E27FC236}">
                <a16:creationId xmlns:a16="http://schemas.microsoft.com/office/drawing/2014/main" id="{4533F9E2-F24D-448F-B04D-23DA4FBF9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2766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2" name="Rectangle 14">
            <a:extLst>
              <a:ext uri="{FF2B5EF4-FFF2-40B4-BE49-F238E27FC236}">
                <a16:creationId xmlns:a16="http://schemas.microsoft.com/office/drawing/2014/main" id="{B4E0AA26-9FF6-4F75-934B-1C3F71F69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6576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3" name="Rectangle 15">
            <a:extLst>
              <a:ext uri="{FF2B5EF4-FFF2-40B4-BE49-F238E27FC236}">
                <a16:creationId xmlns:a16="http://schemas.microsoft.com/office/drawing/2014/main" id="{703014FA-E65F-4325-8134-C1A32C668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1148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4" name="Rectangle 16">
            <a:extLst>
              <a:ext uri="{FF2B5EF4-FFF2-40B4-BE49-F238E27FC236}">
                <a16:creationId xmlns:a16="http://schemas.microsoft.com/office/drawing/2014/main" id="{79ADFD0E-5710-4E6E-AF4C-F06AC02C1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5720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5" name="Rectangle 17">
            <a:extLst>
              <a:ext uri="{FF2B5EF4-FFF2-40B4-BE49-F238E27FC236}">
                <a16:creationId xmlns:a16="http://schemas.microsoft.com/office/drawing/2014/main" id="{75F660F9-E2FB-476D-8E91-A3D5D0355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0292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6066" name="Rectangle 18">
            <a:extLst>
              <a:ext uri="{FF2B5EF4-FFF2-40B4-BE49-F238E27FC236}">
                <a16:creationId xmlns:a16="http://schemas.microsoft.com/office/drawing/2014/main" id="{D93FBE38-1508-4FC6-A42A-533C4710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4864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86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86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86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86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86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86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386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4" grpId="0" animBg="1"/>
      <p:bldP spid="386061" grpId="0" animBg="1"/>
      <p:bldP spid="386062" grpId="0" animBg="1"/>
      <p:bldP spid="386063" grpId="0" animBg="1"/>
      <p:bldP spid="386064" grpId="0" animBg="1"/>
      <p:bldP spid="386065" grpId="0" animBg="1"/>
      <p:bldP spid="38606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BC5A100-AB2E-40F7-9FF5-CEC92FBF31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46083" name="Slide Number Placeholder 6">
            <a:extLst>
              <a:ext uri="{FF2B5EF4-FFF2-40B4-BE49-F238E27FC236}">
                <a16:creationId xmlns:a16="http://schemas.microsoft.com/office/drawing/2014/main" id="{4EFBB1AD-0DF9-4CF2-9BA8-3AC8F2E4BB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0DC692-B0CB-40FE-94CE-B5750B178140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F8B22319-A394-42E1-890D-4ECC78ECA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3-stage path</a:t>
            </a:r>
          </a:p>
        </p:txBody>
      </p:sp>
      <p:sp>
        <p:nvSpPr>
          <p:cNvPr id="46085" name="Rectangle 3">
            <a:extLst>
              <a:ext uri="{FF2B5EF4-FFF2-40B4-BE49-F238E27FC236}">
                <a16:creationId xmlns:a16="http://schemas.microsoft.com/office/drawing/2014/main" id="{282AF200-FE5E-46D7-B58A-F468FFE8031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defTabSz="1143000" eaLnBrk="1" hangingPunct="1"/>
            <a:r>
              <a:rPr lang="en-US" altLang="en-US" sz="2000"/>
              <a:t>Work backward for sizes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 sz="2000"/>
              <a:t>	y = 45 * (5/3) / 5 = 15</a:t>
            </a:r>
          </a:p>
          <a:p>
            <a:pPr defTabSz="1143000" eaLnBrk="1" hangingPunct="1">
              <a:buFont typeface="Wingdings" panose="05000000000000000000" pitchFamily="2" charset="2"/>
              <a:buNone/>
            </a:pPr>
            <a:r>
              <a:rPr lang="en-US" altLang="en-US" sz="2000"/>
              <a:t>	x = (15*2) * (5/3) / 5 = 10</a:t>
            </a:r>
          </a:p>
        </p:txBody>
      </p:sp>
      <p:graphicFrame>
        <p:nvGraphicFramePr>
          <p:cNvPr id="46086" name="Object 4">
            <a:extLst>
              <a:ext uri="{FF2B5EF4-FFF2-40B4-BE49-F238E27FC236}">
                <a16:creationId xmlns:a16="http://schemas.microsoft.com/office/drawing/2014/main" id="{4412B8FC-AF99-49DC-B3E8-107D969AC7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124200"/>
          <a:ext cx="6096000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293620" imgH="1063752" progId="Visio.Drawing.6">
                  <p:embed/>
                </p:oleObj>
              </mc:Choice>
              <mc:Fallback>
                <p:oleObj name="VISIO" r:id="rId3" imgW="2293620" imgH="1063752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24200"/>
                        <a:ext cx="6096000" cy="282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8101" name="Rectangle 5">
            <a:extLst>
              <a:ext uri="{FF2B5EF4-FFF2-40B4-BE49-F238E27FC236}">
                <a16:creationId xmlns:a16="http://schemas.microsoft.com/office/drawing/2014/main" id="{C607BEA6-BDA7-4175-AF69-C3DCA05D0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9050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8102" name="Rectangle 6">
            <a:extLst>
              <a:ext uri="{FF2B5EF4-FFF2-40B4-BE49-F238E27FC236}">
                <a16:creationId xmlns:a16="http://schemas.microsoft.com/office/drawing/2014/main" id="{B6332D27-A60A-40D0-8BC1-B415ED03B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2860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388107" name="Object 11">
            <a:extLst>
              <a:ext uri="{FF2B5EF4-FFF2-40B4-BE49-F238E27FC236}">
                <a16:creationId xmlns:a16="http://schemas.microsoft.com/office/drawing/2014/main" id="{7F4A6E70-2D31-45EF-8BB3-3FA0EB93C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971800"/>
          <a:ext cx="6172200" cy="304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2295525" imgH="1133475" progId="Visio.Drawing.6">
                  <p:embed/>
                </p:oleObj>
              </mc:Choice>
              <mc:Fallback>
                <p:oleObj name="VISIO" r:id="rId5" imgW="2295525" imgH="1133475" progId="Visio.Drawing.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6172200" cy="3044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88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88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88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1" grpId="0" animBg="1"/>
      <p:bldP spid="38810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50328042-445A-4FD5-ABE1-2BF1A7AC0C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BD854FB6-8A3F-4FCB-926E-31F263DBC1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F602E9-37E3-4AE4-8622-ED6D44B349E1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01C839D1-173C-4F3D-9B36-16F3D70FD5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Best Number of Stages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CF540640-4A42-4497-A3D8-A0421A698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many stages should a path use?</a:t>
            </a:r>
          </a:p>
          <a:p>
            <a:pPr lvl="1" eaLnBrk="1" hangingPunct="1"/>
            <a:r>
              <a:rPr lang="en-US" altLang="en-US"/>
              <a:t>Minimizing number of stages is not always fastest</a:t>
            </a:r>
          </a:p>
          <a:p>
            <a:pPr eaLnBrk="1" hangingPunct="1"/>
            <a:r>
              <a:rPr lang="en-US" altLang="en-US"/>
              <a:t>Example: drive 64-bit datapath with unit inverter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D 	= NF</a:t>
            </a:r>
            <a:r>
              <a:rPr lang="en-US" altLang="en-US" baseline="30000"/>
              <a:t>1/N</a:t>
            </a:r>
            <a:r>
              <a:rPr lang="en-US" altLang="en-US"/>
              <a:t> + 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	= N(64)</a:t>
            </a:r>
            <a:r>
              <a:rPr lang="en-US" altLang="en-US" baseline="30000"/>
              <a:t>1/N </a:t>
            </a:r>
            <a:r>
              <a:rPr lang="en-US" altLang="en-US"/>
              <a:t>+ N</a:t>
            </a:r>
          </a:p>
        </p:txBody>
      </p:sp>
      <p:graphicFrame>
        <p:nvGraphicFramePr>
          <p:cNvPr id="48134" name="Object 4">
            <a:extLst>
              <a:ext uri="{FF2B5EF4-FFF2-40B4-BE49-F238E27FC236}">
                <a16:creationId xmlns:a16="http://schemas.microsoft.com/office/drawing/2014/main" id="{A28F4C49-399E-49E3-8DA0-DB9F58FC42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2895600"/>
          <a:ext cx="3886200" cy="328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981739" imgH="2517582" progId="Visio.Drawing.11">
                  <p:embed/>
                </p:oleObj>
              </mc:Choice>
              <mc:Fallback>
                <p:oleObj name="Visio" r:id="rId3" imgW="2981739" imgH="2517582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95600"/>
                        <a:ext cx="3886200" cy="328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27" name="Rectangle 7">
            <a:extLst>
              <a:ext uri="{FF2B5EF4-FFF2-40B4-BE49-F238E27FC236}">
                <a16:creationId xmlns:a16="http://schemas.microsoft.com/office/drawing/2014/main" id="{0C3BF2CF-5002-42D0-BF1A-01791F109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657600"/>
            <a:ext cx="1981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28" name="Rectangle 8">
            <a:extLst>
              <a:ext uri="{FF2B5EF4-FFF2-40B4-BE49-F238E27FC236}">
                <a16:creationId xmlns:a16="http://schemas.microsoft.com/office/drawing/2014/main" id="{FBA5BB9C-A8F9-420A-B427-2E90114B7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1148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29" name="Rectangle 9">
            <a:extLst>
              <a:ext uri="{FF2B5EF4-FFF2-40B4-BE49-F238E27FC236}">
                <a16:creationId xmlns:a16="http://schemas.microsoft.com/office/drawing/2014/main" id="{C43DC741-1F0A-4954-ADA8-F9765AC3D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10200"/>
            <a:ext cx="457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31" name="Rectangle 11">
            <a:extLst>
              <a:ext uri="{FF2B5EF4-FFF2-40B4-BE49-F238E27FC236}">
                <a16:creationId xmlns:a16="http://schemas.microsoft.com/office/drawing/2014/main" id="{68B82DC6-1E7E-442C-9685-B8132A1DB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410200"/>
            <a:ext cx="457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32" name="Rectangle 12">
            <a:extLst>
              <a:ext uri="{FF2B5EF4-FFF2-40B4-BE49-F238E27FC236}">
                <a16:creationId xmlns:a16="http://schemas.microsoft.com/office/drawing/2014/main" id="{77AF81FA-780C-4213-87E4-CC808B1B6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410200"/>
            <a:ext cx="685800" cy="685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33" name="Rectangle 13">
            <a:extLst>
              <a:ext uri="{FF2B5EF4-FFF2-40B4-BE49-F238E27FC236}">
                <a16:creationId xmlns:a16="http://schemas.microsoft.com/office/drawing/2014/main" id="{B19D0568-5897-471F-8723-850FAEF8B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410200"/>
            <a:ext cx="457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89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89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89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89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89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89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7" grpId="0" animBg="1"/>
      <p:bldP spid="389128" grpId="0" animBg="1"/>
      <p:bldP spid="389129" grpId="0" animBg="1"/>
      <p:bldP spid="389131" grpId="0" animBg="1"/>
      <p:bldP spid="389132" grpId="0" animBg="1"/>
      <p:bldP spid="38913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875B1091-C3FC-4346-B933-83B118C5BA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0179" name="Slide Number Placeholder 4">
            <a:extLst>
              <a:ext uri="{FF2B5EF4-FFF2-40B4-BE49-F238E27FC236}">
                <a16:creationId xmlns:a16="http://schemas.microsoft.com/office/drawing/2014/main" id="{201A4020-98BD-4104-803D-EF3E6115B7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472D1A-4BFC-43A8-BF87-6E7C795E4CCF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BECBC0FA-26EE-49E1-BAA9-5298A8F1B2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Derivation</a:t>
            </a:r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FCF915A8-5ABC-4DE5-B493-555FB7214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adding inverters to end of path</a:t>
            </a:r>
          </a:p>
          <a:p>
            <a:pPr lvl="1" eaLnBrk="1" hangingPunct="1"/>
            <a:r>
              <a:rPr lang="en-US" altLang="en-US"/>
              <a:t>How many give least delay?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Define best stage effort </a:t>
            </a:r>
          </a:p>
        </p:txBody>
      </p:sp>
      <p:graphicFrame>
        <p:nvGraphicFramePr>
          <p:cNvPr id="50182" name="Object 4">
            <a:extLst>
              <a:ext uri="{FF2B5EF4-FFF2-40B4-BE49-F238E27FC236}">
                <a16:creationId xmlns:a16="http://schemas.microsoft.com/office/drawing/2014/main" id="{B3411758-63A2-48F5-BE9F-D45ED4F463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057400"/>
          <a:ext cx="32766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095500" imgH="657225" progId="Visio.Drawing.6">
                  <p:embed/>
                </p:oleObj>
              </mc:Choice>
              <mc:Fallback>
                <p:oleObj name="VISIO" r:id="rId3" imgW="2095500" imgH="657225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057400"/>
                        <a:ext cx="32766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5">
            <a:extLst>
              <a:ext uri="{FF2B5EF4-FFF2-40B4-BE49-F238E27FC236}">
                <a16:creationId xmlns:a16="http://schemas.microsoft.com/office/drawing/2014/main" id="{18584135-C9FB-4B72-875F-EFF43956A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438400"/>
          <a:ext cx="4813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13300" imgH="1003300" progId="Equation.DSMT4">
                  <p:embed/>
                </p:oleObj>
              </mc:Choice>
              <mc:Fallback>
                <p:oleObj name="Equation" r:id="rId5" imgW="4813300" imgH="1003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38400"/>
                        <a:ext cx="4813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6">
            <a:extLst>
              <a:ext uri="{FF2B5EF4-FFF2-40B4-BE49-F238E27FC236}">
                <a16:creationId xmlns:a16="http://schemas.microsoft.com/office/drawing/2014/main" id="{4AD0F3C2-84B6-481A-A4BC-1CF67C69A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429000"/>
          <a:ext cx="4889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89500" imgH="889000" progId="Equation.DSMT4">
                  <p:embed/>
                </p:oleObj>
              </mc:Choice>
              <mc:Fallback>
                <p:oleObj name="Equation" r:id="rId7" imgW="4889500" imgH="889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29000"/>
                        <a:ext cx="4889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7">
            <a:extLst>
              <a:ext uri="{FF2B5EF4-FFF2-40B4-BE49-F238E27FC236}">
                <a16:creationId xmlns:a16="http://schemas.microsoft.com/office/drawing/2014/main" id="{A86E8B0B-24B6-4D40-9919-A0F1CC0F29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334000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49600" imgH="520700" progId="Equation.DSMT4">
                  <p:embed/>
                </p:oleObj>
              </mc:Choice>
              <mc:Fallback>
                <p:oleObj name="Equation" r:id="rId9" imgW="3149600" imgH="520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334000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8">
            <a:extLst>
              <a:ext uri="{FF2B5EF4-FFF2-40B4-BE49-F238E27FC236}">
                <a16:creationId xmlns:a16="http://schemas.microsoft.com/office/drawing/2014/main" id="{B0B632A5-806C-4DD3-85A8-0272AC80EE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4495800"/>
          <a:ext cx="1143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3000" imgH="546100" progId="Equation.DSMT4">
                  <p:embed/>
                </p:oleObj>
              </mc:Choice>
              <mc:Fallback>
                <p:oleObj name="Equation" r:id="rId11" imgW="1143000" imgH="546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95800"/>
                        <a:ext cx="1143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522293C-C0AC-4DDB-A249-5312189DFC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2CFE41FD-C7FD-46F8-A779-9468557089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620EB3-5641-4342-9DE4-60D166E64C89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4AABCFB5-46D3-4D13-818C-4C56311096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Best Stage Effort</a:t>
            </a:r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6CB735E8-81DE-4734-AB97-138AD5EB4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                               has no closed-form solution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Neglecting parasitics (</a:t>
            </a:r>
            <a:r>
              <a:rPr lang="en-US" altLang="en-US" sz="2800" i="1">
                <a:latin typeface="Baskerville Old Face" panose="02020602080505020303" pitchFamily="18" charset="0"/>
              </a:rPr>
              <a:t>p</a:t>
            </a:r>
            <a:r>
              <a:rPr lang="en-US" altLang="en-US" i="1">
                <a:latin typeface="Baskerville Old Face" panose="02020602080505020303" pitchFamily="18" charset="0"/>
              </a:rPr>
              <a:t> </a:t>
            </a:r>
            <a:r>
              <a:rPr lang="en-US" altLang="en-US" sz="2000" baseline="-25000"/>
              <a:t>inv</a:t>
            </a:r>
            <a:r>
              <a:rPr lang="en-US" altLang="en-US"/>
              <a:t> = 0), we find </a:t>
            </a:r>
            <a:r>
              <a:rPr lang="en-US" altLang="en-US">
                <a:latin typeface="Symbol" panose="05050102010706020507" pitchFamily="18" charset="2"/>
              </a:rPr>
              <a:t>r</a:t>
            </a:r>
            <a:r>
              <a:rPr lang="en-US" altLang="en-US"/>
              <a:t> = 2.718 (e)</a:t>
            </a:r>
          </a:p>
          <a:p>
            <a:pPr eaLnBrk="1" hangingPunct="1"/>
            <a:r>
              <a:rPr lang="en-US" altLang="en-US"/>
              <a:t>For </a:t>
            </a:r>
            <a:r>
              <a:rPr lang="en-US" altLang="en-US" sz="2800" i="1">
                <a:latin typeface="Baskerville Old Face" panose="02020602080505020303" pitchFamily="18" charset="0"/>
              </a:rPr>
              <a:t>p</a:t>
            </a:r>
            <a:r>
              <a:rPr lang="en-US" altLang="en-US" i="1">
                <a:latin typeface="Baskerville Old Face" panose="02020602080505020303" pitchFamily="18" charset="0"/>
              </a:rPr>
              <a:t> </a:t>
            </a:r>
            <a:r>
              <a:rPr lang="en-US" altLang="en-US" sz="2000" i="1" baseline="-25000"/>
              <a:t>inv</a:t>
            </a:r>
            <a:r>
              <a:rPr lang="en-US" altLang="en-US"/>
              <a:t> = 1, solve numerically for </a:t>
            </a:r>
            <a:r>
              <a:rPr lang="en-US" altLang="en-US">
                <a:latin typeface="Symbol" panose="05050102010706020507" pitchFamily="18" charset="2"/>
              </a:rPr>
              <a:t>r</a:t>
            </a:r>
            <a:r>
              <a:rPr lang="en-US" altLang="en-US"/>
              <a:t> = 3.59</a:t>
            </a:r>
          </a:p>
        </p:txBody>
      </p:sp>
      <p:graphicFrame>
        <p:nvGraphicFramePr>
          <p:cNvPr id="52230" name="Object 5">
            <a:extLst>
              <a:ext uri="{FF2B5EF4-FFF2-40B4-BE49-F238E27FC236}">
                <a16:creationId xmlns:a16="http://schemas.microsoft.com/office/drawing/2014/main" id="{BD9029A0-8409-4E24-891D-8FEA606920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524000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49600" imgH="520700" progId="Equation.DSMT4">
                  <p:embed/>
                </p:oleObj>
              </mc:Choice>
              <mc:Fallback>
                <p:oleObj name="Equation" r:id="rId3" imgW="3149600" imgH="52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524000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B27A34F-FB50-4452-8ED5-4DBD175492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5AD4C146-5AA7-46DA-A529-33A2096DA5E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0A17C-9821-43B4-99D1-ACC5DDC3469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54276" name="Rectangle 2">
            <a:extLst>
              <a:ext uri="{FF2B5EF4-FFF2-40B4-BE49-F238E27FC236}">
                <a16:creationId xmlns:a16="http://schemas.microsoft.com/office/drawing/2014/main" id="{23807D65-3096-4AAE-9713-7D52E1343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Best Stage Effort</a:t>
            </a:r>
          </a:p>
        </p:txBody>
      </p:sp>
      <p:sp>
        <p:nvSpPr>
          <p:cNvPr id="54277" name="Rectangle 3">
            <a:extLst>
              <a:ext uri="{FF2B5EF4-FFF2-40B4-BE49-F238E27FC236}">
                <a16:creationId xmlns:a16="http://schemas.microsoft.com/office/drawing/2014/main" id="{D37B4F35-A10B-43B2-89A3-B1DCE787A0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                               has no closed-form solution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For </a:t>
            </a:r>
            <a:r>
              <a:rPr lang="en-US" altLang="en-US" sz="2800" i="1">
                <a:latin typeface="Baskerville Old Face" panose="02020602080505020303" pitchFamily="18" charset="0"/>
              </a:rPr>
              <a:t>p</a:t>
            </a:r>
            <a:r>
              <a:rPr lang="en-US" altLang="en-US" i="1">
                <a:latin typeface="Baskerville Old Face" panose="02020602080505020303" pitchFamily="18" charset="0"/>
              </a:rPr>
              <a:t> </a:t>
            </a:r>
            <a:r>
              <a:rPr lang="en-US" altLang="en-US" sz="2000" i="1" baseline="-25000"/>
              <a:t>inv</a:t>
            </a:r>
            <a:r>
              <a:rPr lang="en-US" altLang="en-US"/>
              <a:t> = 1, solve numerically for               = 3.59</a:t>
            </a:r>
          </a:p>
        </p:txBody>
      </p:sp>
      <p:graphicFrame>
        <p:nvGraphicFramePr>
          <p:cNvPr id="54278" name="Object 5">
            <a:extLst>
              <a:ext uri="{FF2B5EF4-FFF2-40B4-BE49-F238E27FC236}">
                <a16:creationId xmlns:a16="http://schemas.microsoft.com/office/drawing/2014/main" id="{2698AD77-825D-4E03-A2DF-8489964715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524000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49600" imgH="520700" progId="Equation.DSMT4">
                  <p:embed/>
                </p:oleObj>
              </mc:Choice>
              <mc:Fallback>
                <p:oleObj name="Equation" r:id="rId3" imgW="3149600" imgH="52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524000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8">
            <a:extLst>
              <a:ext uri="{FF2B5EF4-FFF2-40B4-BE49-F238E27FC236}">
                <a16:creationId xmlns:a16="http://schemas.microsoft.com/office/drawing/2014/main" id="{17CB1304-80CF-45F9-B270-BBF76B1A2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2349500"/>
          <a:ext cx="1143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546100" progId="Equation.DSMT4">
                  <p:embed/>
                </p:oleObj>
              </mc:Choice>
              <mc:Fallback>
                <p:oleObj name="Equation" r:id="rId5" imgW="1143000" imgH="546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349500"/>
                        <a:ext cx="1143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A2554E4-A9FA-411C-B739-F798546B57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6323" name="Slide Number Placeholder 4">
            <a:extLst>
              <a:ext uri="{FF2B5EF4-FFF2-40B4-BE49-F238E27FC236}">
                <a16:creationId xmlns:a16="http://schemas.microsoft.com/office/drawing/2014/main" id="{21258773-F606-4D82-8217-7A84363B06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4FF68A-3E9C-4EE1-B718-831CEE3153C9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56324" name="Rectangle 2">
            <a:extLst>
              <a:ext uri="{FF2B5EF4-FFF2-40B4-BE49-F238E27FC236}">
                <a16:creationId xmlns:a16="http://schemas.microsoft.com/office/drawing/2014/main" id="{6209BFE9-6D09-4A21-9B81-D1FF81609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Sensitivity Analysis</a:t>
            </a:r>
          </a:p>
        </p:txBody>
      </p:sp>
      <p:sp>
        <p:nvSpPr>
          <p:cNvPr id="56325" name="Rectangle 3">
            <a:extLst>
              <a:ext uri="{FF2B5EF4-FFF2-40B4-BE49-F238E27FC236}">
                <a16:creationId xmlns:a16="http://schemas.microsoft.com/office/drawing/2014/main" id="{ECC095DF-9DD3-4C6A-9B83-225256768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How sensitive is delay to using exactly the best number of stages?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2.4 &lt; </a:t>
            </a:r>
            <a:r>
              <a:rPr lang="en-US" altLang="en-US">
                <a:latin typeface="Symbol" panose="05050102010706020507" pitchFamily="18" charset="2"/>
              </a:rPr>
              <a:t>r</a:t>
            </a:r>
            <a:r>
              <a:rPr lang="en-US" altLang="en-US"/>
              <a:t> &lt; 6 gives delay within 15% of optimal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We can be sloppy!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 like </a:t>
            </a:r>
            <a:r>
              <a:rPr lang="en-US" altLang="en-US">
                <a:latin typeface="Symbol" panose="05050102010706020507" pitchFamily="18" charset="2"/>
              </a:rPr>
              <a:t>r</a:t>
            </a:r>
            <a:r>
              <a:rPr lang="en-US" altLang="en-US"/>
              <a:t> = 3.59</a:t>
            </a:r>
          </a:p>
        </p:txBody>
      </p:sp>
      <p:graphicFrame>
        <p:nvGraphicFramePr>
          <p:cNvPr id="56326" name="Object 4">
            <a:extLst>
              <a:ext uri="{FF2B5EF4-FFF2-40B4-BE49-F238E27FC236}">
                <a16:creationId xmlns:a16="http://schemas.microsoft.com/office/drawing/2014/main" id="{355C18F0-E1E4-4A24-B4F7-DEEF5F380C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1981200"/>
          <a:ext cx="4038600" cy="277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457575" imgH="2381250" progId="Visio.Drawing.6">
                  <p:embed/>
                </p:oleObj>
              </mc:Choice>
              <mc:Fallback>
                <p:oleObj name="VISIO" r:id="rId3" imgW="3457575" imgH="238125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81200"/>
                        <a:ext cx="4038600" cy="277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6979E27-A53F-4EA6-BCCF-EA5C9C820F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58371" name="Slide Number Placeholder 4">
            <a:extLst>
              <a:ext uri="{FF2B5EF4-FFF2-40B4-BE49-F238E27FC236}">
                <a16:creationId xmlns:a16="http://schemas.microsoft.com/office/drawing/2014/main" id="{0A530CF3-AB11-41A2-A985-ECCEA05C7E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DE67FA-AE7E-45F3-A922-1FEF97A14980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BEEBD5C0-DB05-44CA-B465-B2A46368F9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Example, Revisited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EE231F82-122A-452E-AD56-303C00B31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Ben Bitdiddle is the memory designer for the Motoroil 68W86, an embedded automotive processor.  Help Ben design the decoder for a register file.</a:t>
            </a:r>
            <a:br>
              <a:rPr lang="en-US" altLang="en-US" sz="2000"/>
            </a:br>
            <a:endParaRPr lang="en-US" altLang="en-US" sz="2000"/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Decoder specifications: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16 word register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word is 32 bits wide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bit presents load of 3 unit-sized transistors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True and complementary address inputs A[3:0]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input may drive 10 unit-sized transistors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Ben needs to decide: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many stages to use?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large should each gate be?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fast can decoder operate?</a:t>
            </a:r>
          </a:p>
        </p:txBody>
      </p:sp>
      <p:graphicFrame>
        <p:nvGraphicFramePr>
          <p:cNvPr id="58374" name="Object 4">
            <a:extLst>
              <a:ext uri="{FF2B5EF4-FFF2-40B4-BE49-F238E27FC236}">
                <a16:creationId xmlns:a16="http://schemas.microsoft.com/office/drawing/2014/main" id="{FDBFD797-7FF0-46FF-AB3F-BE8A957FF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2057400"/>
          <a:ext cx="3124200" cy="175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346704" imgH="1877568" progId="Visio.Drawing.6">
                  <p:embed/>
                </p:oleObj>
              </mc:Choice>
              <mc:Fallback>
                <p:oleObj name="VISIO" r:id="rId3" imgW="3346704" imgH="1877568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057400"/>
                        <a:ext cx="3124200" cy="175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2A5AEE3E-7AAF-4DA9-A21F-70DD21546B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0419" name="Slide Number Placeholder 4">
            <a:extLst>
              <a:ext uri="{FF2B5EF4-FFF2-40B4-BE49-F238E27FC236}">
                <a16:creationId xmlns:a16="http://schemas.microsoft.com/office/drawing/2014/main" id="{7CB50E7D-60B9-44D9-BE2E-A93EF0DDB8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4F7BEA-B1DB-40FD-98FD-A4A6468B158F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62AB2E1D-B76C-4E3C-AE71-C903687E0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Number of Stages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B53D9476-3636-44C8-9E8C-306FB77674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924800" cy="4572000"/>
          </a:xfrm>
        </p:spPr>
        <p:txBody>
          <a:bodyPr/>
          <a:lstStyle/>
          <a:p>
            <a:pPr eaLnBrk="1" hangingPunct="1"/>
            <a:r>
              <a:rPr lang="en-US" altLang="en-US"/>
              <a:t>Decoder effort is mainly electrical and branching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Electrical Effort:		H = (32*3) / 10 = 9.6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Branching Effort:		B = 8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Since logical effort G is not known yet, assume G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Path Effort:		F = GBH = 76.8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Number of Stages:	N = log</a:t>
            </a:r>
            <a:r>
              <a:rPr lang="en-US" altLang="en-US" baseline="-25000"/>
              <a:t>4</a:t>
            </a:r>
            <a:r>
              <a:rPr lang="en-US" altLang="en-US"/>
              <a:t>F = 3.1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Try a 3-stage design</a:t>
            </a:r>
          </a:p>
        </p:txBody>
      </p:sp>
      <p:sp>
        <p:nvSpPr>
          <p:cNvPr id="392197" name="Rectangle 5">
            <a:extLst>
              <a:ext uri="{FF2B5EF4-FFF2-40B4-BE49-F238E27FC236}">
                <a16:creationId xmlns:a16="http://schemas.microsoft.com/office/drawing/2014/main" id="{A32167F2-127D-49E7-862E-DEC65A002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3622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2198" name="Rectangle 6">
            <a:extLst>
              <a:ext uri="{FF2B5EF4-FFF2-40B4-BE49-F238E27FC236}">
                <a16:creationId xmlns:a16="http://schemas.microsoft.com/office/drawing/2014/main" id="{E4D1A883-AFB9-4EE7-BCD9-54AC8D2A6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9812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2199" name="Rectangle 7">
            <a:extLst>
              <a:ext uri="{FF2B5EF4-FFF2-40B4-BE49-F238E27FC236}">
                <a16:creationId xmlns:a16="http://schemas.microsoft.com/office/drawing/2014/main" id="{E37E8513-F2F2-4C3B-AAD4-278820655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7338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2200" name="Rectangle 8">
            <a:extLst>
              <a:ext uri="{FF2B5EF4-FFF2-40B4-BE49-F238E27FC236}">
                <a16:creationId xmlns:a16="http://schemas.microsoft.com/office/drawing/2014/main" id="{D30D583C-3188-49BE-9C97-465C6EFC4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5720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2201" name="Rectangle 9">
            <a:extLst>
              <a:ext uri="{FF2B5EF4-FFF2-40B4-BE49-F238E27FC236}">
                <a16:creationId xmlns:a16="http://schemas.microsoft.com/office/drawing/2014/main" id="{36474CFA-8CE2-4F62-BF21-3F46B0904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486400"/>
            <a:ext cx="22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92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92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92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92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9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7" grpId="0" animBg="1"/>
      <p:bldP spid="392198" grpId="0" animBg="1"/>
      <p:bldP spid="392199" grpId="0" animBg="1"/>
      <p:bldP spid="392200" grpId="0" animBg="1"/>
      <p:bldP spid="3922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818F36-FE5A-4DDC-88D2-873E7AE9A8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7171" name="Slide Number Placeholder 4">
            <a:extLst>
              <a:ext uri="{FF2B5EF4-FFF2-40B4-BE49-F238E27FC236}">
                <a16:creationId xmlns:a16="http://schemas.microsoft.com/office/drawing/2014/main" id="{E6A1601C-0552-4910-9B31-B0BCF096652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137496-70D4-4218-9730-A74F25745AC2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1E418C37-94A6-49D6-9B26-1B542D600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A8269657-5622-43DE-A854-9E3F868C5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Logical Effort</a:t>
            </a:r>
          </a:p>
          <a:p>
            <a:pPr eaLnBrk="1" hangingPunct="1"/>
            <a:r>
              <a:rPr lang="en-US" altLang="en-US"/>
              <a:t>Delay in a Logic Gate</a:t>
            </a:r>
          </a:p>
          <a:p>
            <a:pPr eaLnBrk="1" hangingPunct="1"/>
            <a:r>
              <a:rPr lang="en-US" altLang="en-US"/>
              <a:t>Multistage Logic Networks</a:t>
            </a:r>
          </a:p>
          <a:p>
            <a:pPr eaLnBrk="1" hangingPunct="1"/>
            <a:r>
              <a:rPr lang="en-US" altLang="en-US"/>
              <a:t>Choosing the Best Number of Stages</a:t>
            </a:r>
          </a:p>
          <a:p>
            <a:pPr eaLnBrk="1" hangingPunct="1"/>
            <a:r>
              <a:rPr lang="en-US" altLang="en-US"/>
              <a:t>Example</a:t>
            </a:r>
          </a:p>
          <a:p>
            <a:pPr eaLnBrk="1" hangingPunct="1"/>
            <a:r>
              <a:rPr lang="en-US" altLang="en-US"/>
              <a:t>Summary</a:t>
            </a:r>
          </a:p>
        </p:txBody>
      </p: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83584C8-C566-478C-BC12-93ECDD4F08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2467" name="Slide Number Placeholder 4">
            <a:extLst>
              <a:ext uri="{FF2B5EF4-FFF2-40B4-BE49-F238E27FC236}">
                <a16:creationId xmlns:a16="http://schemas.microsoft.com/office/drawing/2014/main" id="{9213318A-433B-462D-9E54-F7ADC847D2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1E4880-AA23-44B8-8FDE-D9710DEE1F09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id="{F5E78549-9EF6-4446-9562-FF07C95DA7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Gate Sizes &amp; Delay</a:t>
            </a:r>
          </a:p>
        </p:txBody>
      </p:sp>
      <p:sp>
        <p:nvSpPr>
          <p:cNvPr id="62469" name="Rectangle 3">
            <a:extLst>
              <a:ext uri="{FF2B5EF4-FFF2-40B4-BE49-F238E27FC236}">
                <a16:creationId xmlns:a16="http://schemas.microsoft.com/office/drawing/2014/main" id="{E98684EC-F022-4AB9-8486-3CACE53E3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Logical Effort:	G = 1 * 6/3 * 1 = 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Path Effort:	F = GBH = 154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Stage Effort: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Path Delay: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Gate sizes:	z = </a:t>
            </a:r>
            <a:r>
              <a:rPr lang="en-US" altLang="en-US" sz="1800"/>
              <a:t>96*1/5.36</a:t>
            </a:r>
            <a:r>
              <a:rPr lang="en-US" altLang="en-US"/>
              <a:t> = 18    y = </a:t>
            </a:r>
            <a:r>
              <a:rPr lang="en-US" altLang="en-US" sz="1800"/>
              <a:t>18*2/5.36</a:t>
            </a:r>
            <a:r>
              <a:rPr lang="en-US" altLang="en-US"/>
              <a:t> = 6.7</a:t>
            </a:r>
          </a:p>
        </p:txBody>
      </p:sp>
      <p:graphicFrame>
        <p:nvGraphicFramePr>
          <p:cNvPr id="62470" name="Object 4">
            <a:extLst>
              <a:ext uri="{FF2B5EF4-FFF2-40B4-BE49-F238E27FC236}">
                <a16:creationId xmlns:a16="http://schemas.microsoft.com/office/drawing/2014/main" id="{501DEA07-303F-4C41-B404-D9410A31E8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719513"/>
          <a:ext cx="5867400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006340" imgH="1973580" progId="Visio.Drawing.6">
                  <p:embed/>
                </p:oleObj>
              </mc:Choice>
              <mc:Fallback>
                <p:oleObj name="VISIO" r:id="rId3" imgW="5006340" imgH="197358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19513"/>
                        <a:ext cx="5867400" cy="231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5">
            <a:extLst>
              <a:ext uri="{FF2B5EF4-FFF2-40B4-BE49-F238E27FC236}">
                <a16:creationId xmlns:a16="http://schemas.microsoft.com/office/drawing/2014/main" id="{7CB241E2-8965-4C31-9EAC-BC8CD1A009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362200"/>
          <a:ext cx="2336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800" imgH="520700" progId="Equation.DSMT4">
                  <p:embed/>
                </p:oleObj>
              </mc:Choice>
              <mc:Fallback>
                <p:oleObj name="Equation" r:id="rId5" imgW="2336800" imgH="52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362200"/>
                        <a:ext cx="2336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6">
            <a:extLst>
              <a:ext uri="{FF2B5EF4-FFF2-40B4-BE49-F238E27FC236}">
                <a16:creationId xmlns:a16="http://schemas.microsoft.com/office/drawing/2014/main" id="{5C55E2F7-005F-4042-B8F0-65395D902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819400"/>
          <a:ext cx="3670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70300" imgH="520700" progId="Equation.DSMT4">
                  <p:embed/>
                </p:oleObj>
              </mc:Choice>
              <mc:Fallback>
                <p:oleObj name="Equation" r:id="rId7" imgW="3670300" imgH="520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19400"/>
                        <a:ext cx="3670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4552" name="Rectangle 8">
            <a:extLst>
              <a:ext uri="{FF2B5EF4-FFF2-40B4-BE49-F238E27FC236}">
                <a16:creationId xmlns:a16="http://schemas.microsoft.com/office/drawing/2014/main" id="{E1BB3772-AB2C-4957-8D71-EF322C7E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5240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4553" name="Rectangle 9">
            <a:extLst>
              <a:ext uri="{FF2B5EF4-FFF2-40B4-BE49-F238E27FC236}">
                <a16:creationId xmlns:a16="http://schemas.microsoft.com/office/drawing/2014/main" id="{9391283B-1BC7-4B5F-BE7D-87E5ABA4B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9812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4554" name="Rectangle 10">
            <a:extLst>
              <a:ext uri="{FF2B5EF4-FFF2-40B4-BE49-F238E27FC236}">
                <a16:creationId xmlns:a16="http://schemas.microsoft.com/office/drawing/2014/main" id="{19D33790-43D1-4054-AF27-F67788C5A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362200"/>
            <a:ext cx="228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4555" name="Rectangle 11">
            <a:extLst>
              <a:ext uri="{FF2B5EF4-FFF2-40B4-BE49-F238E27FC236}">
                <a16:creationId xmlns:a16="http://schemas.microsoft.com/office/drawing/2014/main" id="{5B31A3D3-5E71-4647-B44C-A43A7BB73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819400"/>
            <a:ext cx="3048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4556" name="Rectangle 12">
            <a:extLst>
              <a:ext uri="{FF2B5EF4-FFF2-40B4-BE49-F238E27FC236}">
                <a16:creationId xmlns:a16="http://schemas.microsoft.com/office/drawing/2014/main" id="{71F8136D-DA98-4B85-AE90-CA3E26C6B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352800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4557" name="Rectangle 13">
            <a:extLst>
              <a:ext uri="{FF2B5EF4-FFF2-40B4-BE49-F238E27FC236}">
                <a16:creationId xmlns:a16="http://schemas.microsoft.com/office/drawing/2014/main" id="{6D773D60-7398-4070-B977-4BF1C9375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276600"/>
            <a:ext cx="1981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64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64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64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64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64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64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2" grpId="0" animBg="1"/>
      <p:bldP spid="364553" grpId="0" animBg="1"/>
      <p:bldP spid="364554" grpId="0" animBg="1"/>
      <p:bldP spid="364555" grpId="0" animBg="1"/>
      <p:bldP spid="364556" grpId="0" animBg="1"/>
      <p:bldP spid="36455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ooter Placeholder 3">
            <a:extLst>
              <a:ext uri="{FF2B5EF4-FFF2-40B4-BE49-F238E27FC236}">
                <a16:creationId xmlns:a16="http://schemas.microsoft.com/office/drawing/2014/main" id="{464A5C2C-62A8-414C-9DD6-B3BFFF6EC4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4515" name="Slide Number Placeholder 4">
            <a:extLst>
              <a:ext uri="{FF2B5EF4-FFF2-40B4-BE49-F238E27FC236}">
                <a16:creationId xmlns:a16="http://schemas.microsoft.com/office/drawing/2014/main" id="{4654A674-0FBB-4FAA-8672-6543A8B7841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4102F4-D508-4212-A15B-5A0392565856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16938B86-736D-450A-BE57-03D3E57D5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</a:t>
            </a:r>
          </a:p>
        </p:txBody>
      </p:sp>
      <p:sp>
        <p:nvSpPr>
          <p:cNvPr id="64517" name="Rectangle 3">
            <a:extLst>
              <a:ext uri="{FF2B5EF4-FFF2-40B4-BE49-F238E27FC236}">
                <a16:creationId xmlns:a16="http://schemas.microsoft.com/office/drawing/2014/main" id="{AB653901-0559-4177-80F5-159E5ACDD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Compare many alternatives with a spreadsheet</a:t>
            </a:r>
          </a:p>
          <a:p>
            <a:pPr eaLnBrk="1" hangingPunct="1"/>
            <a:r>
              <a:rPr lang="en-US" altLang="en-US"/>
              <a:t>D = N(76.8 G)</a:t>
            </a:r>
            <a:r>
              <a:rPr lang="en-US" altLang="en-US" baseline="30000"/>
              <a:t>1/N</a:t>
            </a:r>
            <a:r>
              <a:rPr lang="en-US" altLang="en-US"/>
              <a:t> + P</a:t>
            </a:r>
          </a:p>
        </p:txBody>
      </p:sp>
      <p:graphicFrame>
        <p:nvGraphicFramePr>
          <p:cNvPr id="365713" name="Group 145">
            <a:extLst>
              <a:ext uri="{FF2B5EF4-FFF2-40B4-BE49-F238E27FC236}">
                <a16:creationId xmlns:a16="http://schemas.microsoft.com/office/drawing/2014/main" id="{D6112C20-6143-46F5-A4EB-6A94B9DAE4E2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2514600"/>
          <a:ext cx="6477000" cy="3462338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Design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NOR4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234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NAND4-INV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29.8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NAND2-NOR2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20/9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30.1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INV-NAND4-INV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22.1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NAND4-INV-INV-INV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21.1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NAND2-NOR2-INV-INV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20/9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20.5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NAND2-INV-NAND2-INV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16/9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19.7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INV-NAND2-INV-NAND2-INV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16/9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20.4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NAND2-INV-NAND2-INV-INV-INV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18291" marB="182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16/9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21.6</a:t>
                      </a:r>
                    </a:p>
                  </a:txBody>
                  <a:tcPr marT="18291" marB="182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ooter Placeholder 3">
            <a:extLst>
              <a:ext uri="{FF2B5EF4-FFF2-40B4-BE49-F238E27FC236}">
                <a16:creationId xmlns:a16="http://schemas.microsoft.com/office/drawing/2014/main" id="{0660B130-6B1D-4D13-B11A-5FA029CA74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04F90E06-67ED-4FB4-8380-7DF9A6ED27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E4778F-FBD4-4BDA-A94F-ED57330D6615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66564" name="Rectangle 2">
            <a:extLst>
              <a:ext uri="{FF2B5EF4-FFF2-40B4-BE49-F238E27FC236}">
                <a16:creationId xmlns:a16="http://schemas.microsoft.com/office/drawing/2014/main" id="{AB8E8485-853C-4B5C-820C-CB4D275A4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Review of Definitions</a:t>
            </a:r>
          </a:p>
        </p:txBody>
      </p:sp>
      <p:graphicFrame>
        <p:nvGraphicFramePr>
          <p:cNvPr id="366689" name="Group 97">
            <a:extLst>
              <a:ext uri="{FF2B5EF4-FFF2-40B4-BE49-F238E27FC236}">
                <a16:creationId xmlns:a16="http://schemas.microsoft.com/office/drawing/2014/main" id="{F8E38E25-51B9-4A9B-856F-3F262848DFFE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676400"/>
          <a:ext cx="7696200" cy="4010023"/>
        </p:xfrm>
        <a:graphic>
          <a:graphicData uri="http://schemas.openxmlformats.org/drawingml/2006/table">
            <a:tbl>
              <a:tblPr/>
              <a:tblGrid>
                <a:gridCol w="267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9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Term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Stage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Path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stages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logical effort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electrical effort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branching effort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effort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effort delay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parasitic delay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delay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6607" name="Object 52">
            <a:extLst>
              <a:ext uri="{FF2B5EF4-FFF2-40B4-BE49-F238E27FC236}">
                <a16:creationId xmlns:a16="http://schemas.microsoft.com/office/drawing/2014/main" id="{19E8D7A2-1165-49F2-AA7F-1EF34FA1DA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2590800"/>
          <a:ext cx="952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342751" progId="Equation.DSMT4">
                  <p:embed/>
                </p:oleObj>
              </mc:Choice>
              <mc:Fallback>
                <p:oleObj name="Equation" r:id="rId3" imgW="952087" imgH="342751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90800"/>
                        <a:ext cx="952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8" name="Object 54">
            <a:extLst>
              <a:ext uri="{FF2B5EF4-FFF2-40B4-BE49-F238E27FC236}">
                <a16:creationId xmlns:a16="http://schemas.microsoft.com/office/drawing/2014/main" id="{46E65378-5857-40C9-8F6D-0096E1A5C9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9950" y="3009900"/>
          <a:ext cx="939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800" imgH="419100" progId="Equation.DSMT4">
                  <p:embed/>
                </p:oleObj>
              </mc:Choice>
              <mc:Fallback>
                <p:oleObj name="Equation" r:id="rId5" imgW="939800" imgH="4191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3009900"/>
                        <a:ext cx="939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09" name="Object 55">
            <a:extLst>
              <a:ext uri="{FF2B5EF4-FFF2-40B4-BE49-F238E27FC236}">
                <a16:creationId xmlns:a16="http://schemas.microsoft.com/office/drawing/2014/main" id="{3BB5545A-CE9D-4C1C-ABEE-49385D11E0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2209800"/>
          <a:ext cx="228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8501" imgH="215806" progId="Equation.DSMT4">
                  <p:embed/>
                </p:oleObj>
              </mc:Choice>
              <mc:Fallback>
                <p:oleObj name="Equation" r:id="rId7" imgW="228501" imgH="215806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09800"/>
                        <a:ext cx="228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0" name="Object 56">
            <a:extLst>
              <a:ext uri="{FF2B5EF4-FFF2-40B4-BE49-F238E27FC236}">
                <a16:creationId xmlns:a16="http://schemas.microsoft.com/office/drawing/2014/main" id="{E6CF81C7-86E3-4CEA-B879-0A4DE15C24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9000" y="3505200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309" imgH="342751" progId="Equation.DSMT4">
                  <p:embed/>
                </p:oleObj>
              </mc:Choice>
              <mc:Fallback>
                <p:oleObj name="Equation" r:id="rId9" imgW="901309" imgH="342751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505200"/>
                        <a:ext cx="901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1" name="Object 57">
            <a:extLst>
              <a:ext uri="{FF2B5EF4-FFF2-40B4-BE49-F238E27FC236}">
                <a16:creationId xmlns:a16="http://schemas.microsoft.com/office/drawing/2014/main" id="{E0554F1D-4752-4E44-BBC5-C53033358D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9950" y="3943350"/>
          <a:ext cx="939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800" imgH="228600" progId="Equation.DSMT4">
                  <p:embed/>
                </p:oleObj>
              </mc:Choice>
              <mc:Fallback>
                <p:oleObj name="Equation" r:id="rId11" imgW="939800" imgH="2286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3943350"/>
                        <a:ext cx="939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2" name="Object 59">
            <a:extLst>
              <a:ext uri="{FF2B5EF4-FFF2-40B4-BE49-F238E27FC236}">
                <a16:creationId xmlns:a16="http://schemas.microsoft.com/office/drawing/2014/main" id="{1E632571-A8B0-4D34-BA05-0538B97EF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1850" y="4343400"/>
          <a:ext cx="1016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6000" imgH="342900" progId="Equation.DSMT4">
                  <p:embed/>
                </p:oleObj>
              </mc:Choice>
              <mc:Fallback>
                <p:oleObj name="Equation" r:id="rId13" imgW="1016000" imgH="3429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4343400"/>
                        <a:ext cx="1016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3" name="Object 62">
            <a:extLst>
              <a:ext uri="{FF2B5EF4-FFF2-40B4-BE49-F238E27FC236}">
                <a16:creationId xmlns:a16="http://schemas.microsoft.com/office/drawing/2014/main" id="{9E3F7EED-755B-4510-AEB1-A8E2FA21B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4876800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01309" imgH="342751" progId="Equation.DSMT4">
                  <p:embed/>
                </p:oleObj>
              </mc:Choice>
              <mc:Fallback>
                <p:oleObj name="Equation" r:id="rId15" imgW="901309" imgH="342751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876800"/>
                        <a:ext cx="901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4" name="Object 63">
            <a:extLst>
              <a:ext uri="{FF2B5EF4-FFF2-40B4-BE49-F238E27FC236}">
                <a16:creationId xmlns:a16="http://schemas.microsoft.com/office/drawing/2014/main" id="{E0E9655D-9424-421D-AE77-FA4024E571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5257800"/>
          <a:ext cx="1866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866090" imgH="342751" progId="Equation.DSMT4">
                  <p:embed/>
                </p:oleObj>
              </mc:Choice>
              <mc:Fallback>
                <p:oleObj name="Equation" r:id="rId17" imgW="1866090" imgH="342751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57800"/>
                        <a:ext cx="1866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5" name="Object 64">
            <a:extLst>
              <a:ext uri="{FF2B5EF4-FFF2-40B4-BE49-F238E27FC236}">
                <a16:creationId xmlns:a16="http://schemas.microsoft.com/office/drawing/2014/main" id="{3AAEECF6-3A05-40D9-AA23-201E058B05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3048000"/>
          <a:ext cx="66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400" imgH="368300" progId="Equation.DSMT4">
                  <p:embed/>
                </p:oleObj>
              </mc:Choice>
              <mc:Fallback>
                <p:oleObj name="Equation" r:id="rId19" imgW="660400" imgH="36830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048000"/>
                        <a:ext cx="660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6" name="Object 65">
            <a:extLst>
              <a:ext uri="{FF2B5EF4-FFF2-40B4-BE49-F238E27FC236}">
                <a16:creationId xmlns:a16="http://schemas.microsoft.com/office/drawing/2014/main" id="{D724B9F9-1FE0-4772-9DF2-D8183C9E0C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3429000"/>
          <a:ext cx="1308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8100" imgH="419100" progId="Equation.DSMT4">
                  <p:embed/>
                </p:oleObj>
              </mc:Choice>
              <mc:Fallback>
                <p:oleObj name="Equation" r:id="rId21" imgW="1308100" imgH="4191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429000"/>
                        <a:ext cx="1308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7" name="Object 66">
            <a:extLst>
              <a:ext uri="{FF2B5EF4-FFF2-40B4-BE49-F238E27FC236}">
                <a16:creationId xmlns:a16="http://schemas.microsoft.com/office/drawing/2014/main" id="{7981C5DB-17EC-49EA-9A85-83EFAEB597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3962400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502" imgH="266584" progId="Equation.DSMT4">
                  <p:embed/>
                </p:oleObj>
              </mc:Choice>
              <mc:Fallback>
                <p:oleObj name="Equation" r:id="rId23" imgW="685502" imgH="266584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962400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8" name="Object 67">
            <a:extLst>
              <a:ext uri="{FF2B5EF4-FFF2-40B4-BE49-F238E27FC236}">
                <a16:creationId xmlns:a16="http://schemas.microsoft.com/office/drawing/2014/main" id="{BF96CDF6-1EDB-4DDC-BDAD-B2C1E5F0E6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4419600"/>
          <a:ext cx="203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024" imgH="266469" progId="Equation.DSMT4">
                  <p:embed/>
                </p:oleObj>
              </mc:Choice>
              <mc:Fallback>
                <p:oleObj name="Equation" r:id="rId25" imgW="203024" imgH="266469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19600"/>
                        <a:ext cx="203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19" name="Object 68">
            <a:extLst>
              <a:ext uri="{FF2B5EF4-FFF2-40B4-BE49-F238E27FC236}">
                <a16:creationId xmlns:a16="http://schemas.microsoft.com/office/drawing/2014/main" id="{369B204D-C382-4D66-9DA7-DC292244CB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495300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335" imgH="215713" progId="Equation.DSMT4">
                  <p:embed/>
                </p:oleObj>
              </mc:Choice>
              <mc:Fallback>
                <p:oleObj name="Equation" r:id="rId27" imgW="190335" imgH="215713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20" name="Object 69">
            <a:extLst>
              <a:ext uri="{FF2B5EF4-FFF2-40B4-BE49-F238E27FC236}">
                <a16:creationId xmlns:a16="http://schemas.microsoft.com/office/drawing/2014/main" id="{9442ADCF-FAD4-4E88-8A64-81F415B5F9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334000"/>
          <a:ext cx="927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26698" imgH="266584" progId="Equation.DSMT4">
                  <p:embed/>
                </p:oleObj>
              </mc:Choice>
              <mc:Fallback>
                <p:oleObj name="Equation" r:id="rId29" imgW="926698" imgH="266584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334000"/>
                        <a:ext cx="927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21" name="Object 70">
            <a:extLst>
              <a:ext uri="{FF2B5EF4-FFF2-40B4-BE49-F238E27FC236}">
                <a16:creationId xmlns:a16="http://schemas.microsoft.com/office/drawing/2014/main" id="{A5D4F720-57F7-438E-801A-85C2F6F9E5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266700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7569" imgH="215619" progId="Equation.DSMT4">
                  <p:embed/>
                </p:oleObj>
              </mc:Choice>
              <mc:Fallback>
                <p:oleObj name="Equation" r:id="rId31" imgW="177569" imgH="215619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67000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22" name="Object 71">
            <a:extLst>
              <a:ext uri="{FF2B5EF4-FFF2-40B4-BE49-F238E27FC236}">
                <a16:creationId xmlns:a16="http://schemas.microsoft.com/office/drawing/2014/main" id="{DC1D0EE9-5DD3-47A6-AF7D-B9A6415C89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22098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4151" imgH="215619" progId="Equation.DSMT4">
                  <p:embed/>
                </p:oleObj>
              </mc:Choice>
              <mc:Fallback>
                <p:oleObj name="Equation" r:id="rId33" imgW="114151" imgH="215619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098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BA115895-BCD0-4F53-ABD6-788FF8C101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68611" name="Slide Number Placeholder 4">
            <a:extLst>
              <a:ext uri="{FF2B5EF4-FFF2-40B4-BE49-F238E27FC236}">
                <a16:creationId xmlns:a16="http://schemas.microsoft.com/office/drawing/2014/main" id="{7E25F56D-F3A2-4323-A376-134FAFF4B6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96B7AC-DF64-4657-B9EC-D4A6F416F61D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330B5BB4-BFCF-4968-A2E6-F85E9863B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Method of Logical Effort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3EA0F8B9-D01A-4AC7-9ACF-FD561945D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Compute path effort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Estimate best number of stages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Sketch path with N stages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Estimate least delay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Determine best stage effort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endParaRPr lang="en-US" altLang="en-US"/>
          </a:p>
          <a:p>
            <a:pPr marL="457200" indent="-457200" eaLnBrk="1" hangingPunct="1">
              <a:buFont typeface="Wingdings" panose="05000000000000000000" pitchFamily="2" charset="2"/>
              <a:buAutoNum type="arabicParenR"/>
            </a:pPr>
            <a:r>
              <a:rPr lang="en-US" altLang="en-US"/>
              <a:t>Find gate sizes</a:t>
            </a:r>
          </a:p>
        </p:txBody>
      </p:sp>
      <p:graphicFrame>
        <p:nvGraphicFramePr>
          <p:cNvPr id="68614" name="Object 4">
            <a:extLst>
              <a:ext uri="{FF2B5EF4-FFF2-40B4-BE49-F238E27FC236}">
                <a16:creationId xmlns:a16="http://schemas.microsoft.com/office/drawing/2014/main" id="{BE43C9EA-0782-4095-A153-449DC8DDE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1600200"/>
          <a:ext cx="123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366" imgH="279279" progId="Equation.DSMT4">
                  <p:embed/>
                </p:oleObj>
              </mc:Choice>
              <mc:Fallback>
                <p:oleObj name="Equation" r:id="rId3" imgW="1231366" imgH="27927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600200"/>
                        <a:ext cx="123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5">
            <a:extLst>
              <a:ext uri="{FF2B5EF4-FFF2-40B4-BE49-F238E27FC236}">
                <a16:creationId xmlns:a16="http://schemas.microsoft.com/office/drawing/2014/main" id="{E71C71BF-1677-42AB-97E7-568E4B83E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0574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381000" progId="Equation.DSMT4">
                  <p:embed/>
                </p:oleObj>
              </mc:Choice>
              <mc:Fallback>
                <p:oleObj name="Equation" r:id="rId5" imgW="1371600" imgH="38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0574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6">
            <a:extLst>
              <a:ext uri="{FF2B5EF4-FFF2-40B4-BE49-F238E27FC236}">
                <a16:creationId xmlns:a16="http://schemas.microsoft.com/office/drawing/2014/main" id="{FEACC0E4-69F3-4B09-AC7E-85EC6D1200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819400"/>
          <a:ext cx="1676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5673" imgH="393529" progId="Equation.DSMT4">
                  <p:embed/>
                </p:oleObj>
              </mc:Choice>
              <mc:Fallback>
                <p:oleObj name="Equation" r:id="rId7" imgW="1675673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819400"/>
                        <a:ext cx="1676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7" name="Object 7">
            <a:extLst>
              <a:ext uri="{FF2B5EF4-FFF2-40B4-BE49-F238E27FC236}">
                <a16:creationId xmlns:a16="http://schemas.microsoft.com/office/drawing/2014/main" id="{4D4B3F69-3FAE-4776-988F-AAEB377371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352800"/>
          <a:ext cx="939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800" imgH="457200" progId="Equation.DSMT4">
                  <p:embed/>
                </p:oleObj>
              </mc:Choice>
              <mc:Fallback>
                <p:oleObj name="Equation" r:id="rId9" imgW="93980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352800"/>
                        <a:ext cx="939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8" name="Object 9">
            <a:extLst>
              <a:ext uri="{FF2B5EF4-FFF2-40B4-BE49-F238E27FC236}">
                <a16:creationId xmlns:a16="http://schemas.microsoft.com/office/drawing/2014/main" id="{0C152BDD-0370-4D00-85C8-B341139C8E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4038600"/>
          <a:ext cx="1549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48728" imgH="863225" progId="Equation.DSMT4">
                  <p:embed/>
                </p:oleObj>
              </mc:Choice>
              <mc:Fallback>
                <p:oleObj name="Equation" r:id="rId11" imgW="1548728" imgH="86322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038600"/>
                        <a:ext cx="1549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1F152-69D8-4C1B-A957-26DE9DA820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70659" name="Slide Number Placeholder 4">
            <a:extLst>
              <a:ext uri="{FF2B5EF4-FFF2-40B4-BE49-F238E27FC236}">
                <a16:creationId xmlns:a16="http://schemas.microsoft.com/office/drawing/2014/main" id="{2B0A07A7-4E2B-4AC8-9D92-067E59F8C80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C0E15D-8427-4EB5-AB70-1EBC6C4CD497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B9B46164-8439-46E1-B08E-054E31EA8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Limits of Logical Effort</a:t>
            </a:r>
          </a:p>
        </p:txBody>
      </p:sp>
      <p:sp>
        <p:nvSpPr>
          <p:cNvPr id="70661" name="Rectangle 3">
            <a:extLst>
              <a:ext uri="{FF2B5EF4-FFF2-40B4-BE49-F238E27FC236}">
                <a16:creationId xmlns:a16="http://schemas.microsoft.com/office/drawing/2014/main" id="{62FD9322-21EA-400D-B111-FA6384560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Chicken and egg problem</a:t>
            </a:r>
          </a:p>
          <a:p>
            <a:pPr lvl="1" eaLnBrk="1" hangingPunct="1"/>
            <a:r>
              <a:rPr lang="en-US" altLang="en-US"/>
              <a:t>Need path to compute G</a:t>
            </a:r>
          </a:p>
          <a:p>
            <a:pPr lvl="1" eaLnBrk="1" hangingPunct="1"/>
            <a:r>
              <a:rPr lang="en-US" altLang="en-US"/>
              <a:t>But don’t know number of stages without G</a:t>
            </a:r>
          </a:p>
          <a:p>
            <a:pPr eaLnBrk="1" hangingPunct="1"/>
            <a:r>
              <a:rPr lang="en-US" altLang="en-US"/>
              <a:t>Simplistic delay model</a:t>
            </a:r>
          </a:p>
          <a:p>
            <a:pPr lvl="1" eaLnBrk="1" hangingPunct="1"/>
            <a:r>
              <a:rPr lang="en-US" altLang="en-US"/>
              <a:t>Neglects input rise time effects</a:t>
            </a:r>
          </a:p>
          <a:p>
            <a:pPr eaLnBrk="1" hangingPunct="1"/>
            <a:r>
              <a:rPr lang="en-US" altLang="en-US"/>
              <a:t>Interconnect</a:t>
            </a:r>
          </a:p>
          <a:p>
            <a:pPr lvl="1" eaLnBrk="1" hangingPunct="1"/>
            <a:r>
              <a:rPr lang="en-US" altLang="en-US"/>
              <a:t>Iteration required in designs with wire</a:t>
            </a:r>
          </a:p>
          <a:p>
            <a:pPr eaLnBrk="1" hangingPunct="1"/>
            <a:r>
              <a:rPr lang="en-US" altLang="en-US"/>
              <a:t>Maximum speed only</a:t>
            </a:r>
          </a:p>
          <a:p>
            <a:pPr lvl="1" eaLnBrk="1" hangingPunct="1"/>
            <a:r>
              <a:rPr lang="en-US" altLang="en-US"/>
              <a:t>Not minimum area/power for constrained delay</a:t>
            </a:r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4CE62F-29E2-4ECB-973D-C06056DE76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72707" name="Slide Number Placeholder 4">
            <a:extLst>
              <a:ext uri="{FF2B5EF4-FFF2-40B4-BE49-F238E27FC236}">
                <a16:creationId xmlns:a16="http://schemas.microsoft.com/office/drawing/2014/main" id="{A350609F-1992-4BD1-A913-FF8C0CABD4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3123CE-B86C-4736-B378-8A108059A33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DD4774B8-D191-47FD-A1DC-FDACCB920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AB96FC17-9655-4870-B2DD-AA3F7EA3F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Logical effort is useful for thinking of delay in circuits</a:t>
            </a:r>
          </a:p>
          <a:p>
            <a:pPr lvl="1" eaLnBrk="1" hangingPunct="1"/>
            <a:r>
              <a:rPr lang="en-US" altLang="en-US"/>
              <a:t>Numeric logical effort characterizes gates</a:t>
            </a:r>
          </a:p>
          <a:p>
            <a:pPr lvl="1" eaLnBrk="1" hangingPunct="1"/>
            <a:r>
              <a:rPr lang="en-US" altLang="en-US"/>
              <a:t>NANDs are faster than NORs in CMOS</a:t>
            </a:r>
          </a:p>
          <a:p>
            <a:pPr lvl="1" eaLnBrk="1" hangingPunct="1"/>
            <a:r>
              <a:rPr lang="en-US" altLang="en-US"/>
              <a:t>Paths are fastest when effort delays are ~4</a:t>
            </a:r>
          </a:p>
          <a:p>
            <a:pPr lvl="1" eaLnBrk="1" hangingPunct="1"/>
            <a:r>
              <a:rPr lang="en-US" altLang="en-US"/>
              <a:t>Path delay is weakly sensitive to stages, sizes</a:t>
            </a:r>
          </a:p>
          <a:p>
            <a:pPr lvl="1" eaLnBrk="1" hangingPunct="1"/>
            <a:r>
              <a:rPr lang="en-US" altLang="en-US"/>
              <a:t>But using fewer stages doesn’t mean faster paths</a:t>
            </a:r>
          </a:p>
          <a:p>
            <a:pPr lvl="1" eaLnBrk="1" hangingPunct="1"/>
            <a:r>
              <a:rPr lang="en-US" altLang="en-US"/>
              <a:t>Delay of path is about log</a:t>
            </a:r>
            <a:r>
              <a:rPr lang="en-US" altLang="en-US" baseline="-25000"/>
              <a:t>4</a:t>
            </a:r>
            <a:r>
              <a:rPr lang="en-US" altLang="en-US"/>
              <a:t>F FO4 inverter delays</a:t>
            </a:r>
          </a:p>
          <a:p>
            <a:pPr lvl="1" eaLnBrk="1" hangingPunct="1"/>
            <a:r>
              <a:rPr lang="en-US" altLang="en-US"/>
              <a:t>Inverters and NAND2 best for driving large caps</a:t>
            </a:r>
          </a:p>
          <a:p>
            <a:pPr eaLnBrk="1" hangingPunct="1"/>
            <a:r>
              <a:rPr lang="en-US" altLang="en-US"/>
              <a:t>Provides language for discussing fast circuits</a:t>
            </a:r>
          </a:p>
          <a:p>
            <a:pPr lvl="1" eaLnBrk="1" hangingPunct="1"/>
            <a:r>
              <a:rPr lang="en-US" altLang="en-US"/>
              <a:t>But requires practice to master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A5BBB6A-982C-44EA-A869-F4D24B8526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9219" name="Slide Number Placeholder 4">
            <a:extLst>
              <a:ext uri="{FF2B5EF4-FFF2-40B4-BE49-F238E27FC236}">
                <a16:creationId xmlns:a16="http://schemas.microsoft.com/office/drawing/2014/main" id="{4FB702D2-9D4E-4D41-AEE3-15393ADD72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822D1C-82A2-4922-B91D-F2B66824EDA0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2D7E6D02-E7AC-4A2B-96B0-79996EA2B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A9AAD1F5-854A-4D6F-A84C-09A8A4688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Chip designers face a bewildering array of choices</a:t>
            </a:r>
          </a:p>
          <a:p>
            <a:pPr lvl="1" eaLnBrk="1" hangingPunct="1"/>
            <a:r>
              <a:rPr lang="en-US" altLang="en-US" sz="2000"/>
              <a:t>What is the best circuit topology for a function?</a:t>
            </a:r>
          </a:p>
          <a:p>
            <a:pPr lvl="1" eaLnBrk="1" hangingPunct="1"/>
            <a:r>
              <a:rPr lang="en-US" altLang="en-US" sz="2000"/>
              <a:t>How many stages of logic give least delay?</a:t>
            </a:r>
          </a:p>
          <a:p>
            <a:pPr lvl="1" eaLnBrk="1" hangingPunct="1"/>
            <a:r>
              <a:rPr lang="en-US" altLang="en-US" sz="2000"/>
              <a:t>How wide should the transistors be?</a:t>
            </a:r>
          </a:p>
          <a:p>
            <a:pPr lvl="1"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Logical effort is a method to make these decisions</a:t>
            </a:r>
          </a:p>
          <a:p>
            <a:pPr lvl="1" eaLnBrk="1" hangingPunct="1"/>
            <a:r>
              <a:rPr lang="en-US" altLang="en-US" sz="2000"/>
              <a:t>Uses a simple model of delay</a:t>
            </a:r>
          </a:p>
          <a:p>
            <a:pPr lvl="1" eaLnBrk="1" hangingPunct="1"/>
            <a:r>
              <a:rPr lang="en-US" altLang="en-US" sz="2000"/>
              <a:t>Allows back-of-the-envelope calculations</a:t>
            </a:r>
          </a:p>
          <a:p>
            <a:pPr lvl="1" eaLnBrk="1" hangingPunct="1"/>
            <a:r>
              <a:rPr lang="en-US" altLang="en-US" sz="2000"/>
              <a:t>Helps make rapid comparisons between alternatives</a:t>
            </a:r>
          </a:p>
          <a:p>
            <a:pPr lvl="1" eaLnBrk="1" hangingPunct="1"/>
            <a:r>
              <a:rPr lang="en-US" altLang="en-US" sz="2000"/>
              <a:t>Emphasizes remarkable symmetries</a:t>
            </a:r>
          </a:p>
        </p:txBody>
      </p:sp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D48A02D5-222D-4D04-9F08-1059852793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1752600"/>
          <a:ext cx="1368425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71856" imgH="600456" progId="Visio.Drawing.6">
                  <p:embed/>
                </p:oleObj>
              </mc:Choice>
              <mc:Fallback>
                <p:oleObj name="VISIO" r:id="rId3" imgW="371856" imgH="600456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752600"/>
                        <a:ext cx="1368425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E00958B-7E2A-4EA3-837B-2DA3500168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1267" name="Slide Number Placeholder 4">
            <a:extLst>
              <a:ext uri="{FF2B5EF4-FFF2-40B4-BE49-F238E27FC236}">
                <a16:creationId xmlns:a16="http://schemas.microsoft.com/office/drawing/2014/main" id="{D5726935-1500-405E-9201-E46D91067F5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CF52BC-DD7F-4535-9C09-2C4F27F7B3E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21C4E7C9-C321-4ADC-9A93-B144DC693B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2A770A6A-B4AF-4145-A342-6C154DF8F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Ben Bitdiddle is the memory designer for the Motoroil 68W86, an embedded automotive processor.  Help Ben design the decoder for a register file.</a:t>
            </a:r>
            <a:br>
              <a:rPr lang="en-US" altLang="en-US" sz="2000"/>
            </a:br>
            <a:endParaRPr lang="en-US" altLang="en-US" sz="2000"/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Decoder specifications: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16 word register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word is 32 bits wide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bit presents load of 3 unit-sized transistors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True and complementary address inputs A[3:0]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Each input may drive 10 unit-sized transistors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Ben needs to decide: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many stages to use?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large should each gate be?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How fast can decoder operate?</a:t>
            </a:r>
          </a:p>
        </p:txBody>
      </p:sp>
      <p:graphicFrame>
        <p:nvGraphicFramePr>
          <p:cNvPr id="11270" name="Object 0">
            <a:extLst>
              <a:ext uri="{FF2B5EF4-FFF2-40B4-BE49-F238E27FC236}">
                <a16:creationId xmlns:a16="http://schemas.microsoft.com/office/drawing/2014/main" id="{D72A60B4-1DC8-49CC-B6CD-B6A10DF923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2057400"/>
          <a:ext cx="3124200" cy="175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346704" imgH="1877568" progId="Visio.Drawing.6">
                  <p:embed/>
                </p:oleObj>
              </mc:Choice>
              <mc:Fallback>
                <p:oleObj name="VISIO" r:id="rId3" imgW="3346704" imgH="1877568" progId="Visio.Drawing.6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057400"/>
                        <a:ext cx="3124200" cy="175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8256440-F7F1-4D84-861D-2FD917B688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3315" name="Slide Number Placeholder 4">
            <a:extLst>
              <a:ext uri="{FF2B5EF4-FFF2-40B4-BE49-F238E27FC236}">
                <a16:creationId xmlns:a16="http://schemas.microsoft.com/office/drawing/2014/main" id="{61247991-88E1-4623-AAE5-0DA3CC6B4E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0FEA9B-91DB-49F6-B0B9-5C8D9325EADF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13316" name="Rectangle 1026">
            <a:extLst>
              <a:ext uri="{FF2B5EF4-FFF2-40B4-BE49-F238E27FC236}">
                <a16:creationId xmlns:a16="http://schemas.microsoft.com/office/drawing/2014/main" id="{ADCD7412-AB2F-443B-9B99-2739D8162D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Delay in a Logic Gate</a:t>
            </a:r>
          </a:p>
        </p:txBody>
      </p:sp>
      <p:sp>
        <p:nvSpPr>
          <p:cNvPr id="373763" name="Rectangle 1027">
            <a:extLst>
              <a:ext uri="{FF2B5EF4-FFF2-40B4-BE49-F238E27FC236}">
                <a16:creationId xmlns:a16="http://schemas.microsoft.com/office/drawing/2014/main" id="{3B7548A4-97DE-43C2-BF39-9893D3069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Express delays in process-independent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Delay has two components: d = </a:t>
            </a:r>
            <a:r>
              <a:rPr lang="en-US" altLang="en-US" sz="2000">
                <a:solidFill>
                  <a:srgbClr val="00FF00"/>
                </a:solidFill>
              </a:rPr>
              <a:t>f</a:t>
            </a:r>
            <a:r>
              <a:rPr lang="en-US" altLang="en-US" sz="2000"/>
              <a:t> + </a:t>
            </a:r>
            <a:r>
              <a:rPr lang="en-US" altLang="en-US" sz="2000">
                <a:solidFill>
                  <a:srgbClr val="FF0000"/>
                </a:solidFill>
              </a:rPr>
              <a:t>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/>
              <a:t> </a:t>
            </a:r>
            <a:r>
              <a:rPr lang="en-US" altLang="en-US" sz="2000" i="1">
                <a:solidFill>
                  <a:srgbClr val="00FF00"/>
                </a:solidFill>
              </a:rPr>
              <a:t>f</a:t>
            </a:r>
            <a:r>
              <a:rPr lang="en-US" altLang="en-US" sz="2000"/>
              <a:t>: </a:t>
            </a:r>
            <a:r>
              <a:rPr lang="en-US" altLang="en-US" sz="2000" i="1"/>
              <a:t>effort delay = </a:t>
            </a:r>
            <a:r>
              <a:rPr lang="en-US" altLang="en-US" sz="2000" i="1">
                <a:solidFill>
                  <a:srgbClr val="CC0099"/>
                </a:solidFill>
              </a:rPr>
              <a:t>g</a:t>
            </a:r>
            <a:r>
              <a:rPr lang="en-US" altLang="en-US" sz="2000" i="1">
                <a:solidFill>
                  <a:srgbClr val="0000FF"/>
                </a:solidFill>
              </a:rPr>
              <a:t>h</a:t>
            </a:r>
            <a:r>
              <a:rPr lang="en-US" altLang="en-US" sz="2000"/>
              <a:t> (a.k.a. stage effort)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Again has two components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/>
              <a:t> </a:t>
            </a:r>
            <a:r>
              <a:rPr lang="en-US" altLang="en-US" sz="2000" i="1">
                <a:solidFill>
                  <a:srgbClr val="CC0099"/>
                </a:solidFill>
              </a:rPr>
              <a:t>g</a:t>
            </a:r>
            <a:r>
              <a:rPr lang="en-US" altLang="en-US" sz="2000"/>
              <a:t>: </a:t>
            </a:r>
            <a:r>
              <a:rPr lang="en-US" altLang="en-US" sz="2000" i="1"/>
              <a:t>logical effort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Measures relative ability of gate to deliver current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i="1"/>
              <a:t>g</a:t>
            </a:r>
            <a:r>
              <a:rPr lang="en-US" altLang="en-US" sz="2000"/>
              <a:t> </a:t>
            </a:r>
            <a:r>
              <a:rPr lang="en-US" altLang="en-US" sz="2000">
                <a:sym typeface="Symbol" panose="05050102010706020507" pitchFamily="18" charset="2"/>
              </a:rPr>
              <a:t></a:t>
            </a:r>
            <a:r>
              <a:rPr lang="en-US" altLang="en-US" sz="2000"/>
              <a:t> 1 for inverter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/>
              <a:t> </a:t>
            </a:r>
            <a:r>
              <a:rPr lang="en-US" altLang="en-US" sz="2000" i="1">
                <a:solidFill>
                  <a:srgbClr val="0000FF"/>
                </a:solidFill>
              </a:rPr>
              <a:t>h</a:t>
            </a:r>
            <a:r>
              <a:rPr lang="en-US" altLang="en-US" sz="2000"/>
              <a:t>: </a:t>
            </a:r>
            <a:r>
              <a:rPr lang="en-US" altLang="en-US" sz="2000" i="1"/>
              <a:t>electrical effort</a:t>
            </a:r>
            <a:r>
              <a:rPr lang="en-US" altLang="en-US" sz="2000"/>
              <a:t> = C</a:t>
            </a:r>
            <a:r>
              <a:rPr lang="en-US" altLang="en-US" sz="2000" baseline="-25000"/>
              <a:t>out</a:t>
            </a:r>
            <a:r>
              <a:rPr lang="en-US" altLang="en-US" sz="2000"/>
              <a:t> / C</a:t>
            </a:r>
            <a:r>
              <a:rPr lang="en-US" altLang="en-US" sz="2000" baseline="-25000"/>
              <a:t>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Ratio of output to input capacitance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Sometimes called fanout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 </a:t>
            </a:r>
            <a:r>
              <a:rPr lang="en-US" altLang="en-US" sz="2000" i="1">
                <a:solidFill>
                  <a:srgbClr val="FF0000"/>
                </a:solidFill>
              </a:rPr>
              <a:t>p</a:t>
            </a:r>
            <a:r>
              <a:rPr lang="en-US" altLang="en-US" sz="2000"/>
              <a:t>: parasitic delay</a:t>
            </a:r>
            <a:endParaRPr lang="en-US" altLang="en-US" sz="2000" i="1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Represents delay of gate driving no 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Set by internal parasitic capacitance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/>
          </a:p>
        </p:txBody>
      </p:sp>
      <p:graphicFrame>
        <p:nvGraphicFramePr>
          <p:cNvPr id="13318" name="Object 1028">
            <a:extLst>
              <a:ext uri="{FF2B5EF4-FFF2-40B4-BE49-F238E27FC236}">
                <a16:creationId xmlns:a16="http://schemas.microsoft.com/office/drawing/2014/main" id="{7AE1E4E0-B756-4D89-854A-BA2B7CA91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1447800"/>
          <a:ext cx="9144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70000" imgH="889000" progId="Equation.DSMT4">
                  <p:embed/>
                </p:oleObj>
              </mc:Choice>
              <mc:Fallback>
                <p:oleObj name="Equation" r:id="rId3" imgW="1270000" imgH="88900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447800"/>
                        <a:ext cx="9144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3766" name="Text Box 1030">
            <a:extLst>
              <a:ext uri="{FF2B5EF4-FFF2-40B4-BE49-F238E27FC236}">
                <a16:creationId xmlns:a16="http://schemas.microsoft.com/office/drawing/2014/main" id="{19CEE613-03F0-4621-A4B4-4CE98FCCE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057400"/>
            <a:ext cx="2667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rgbClr val="0000FF"/>
                </a:solidFill>
                <a:latin typeface="Symbol" panose="05050102010706020507" pitchFamily="18" charset="2"/>
              </a:rPr>
              <a:t>t =	</a:t>
            </a:r>
            <a:r>
              <a:rPr lang="en-US" altLang="en-US" sz="1400">
                <a:solidFill>
                  <a:srgbClr val="0000FF"/>
                </a:solidFill>
              </a:rPr>
              <a:t>3RC</a:t>
            </a:r>
            <a:r>
              <a:rPr lang="en-US" altLang="en-US" sz="140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>
                <a:sym typeface="Symbol" panose="05050102010706020507" pitchFamily="18" charset="2"/>
              </a:rPr>
              <a:t>  </a:t>
            </a:r>
            <a:r>
              <a:rPr lang="en-US" altLang="en-US" sz="1400"/>
              <a:t> 	3 ps in 65 nm process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/>
              <a:t>      	60 ps in 0.6 </a:t>
            </a:r>
            <a:r>
              <a:rPr lang="en-US" altLang="en-US" sz="1400">
                <a:latin typeface="Symbol" panose="05050102010706020507" pitchFamily="18" charset="2"/>
              </a:rPr>
              <a:t>m</a:t>
            </a:r>
            <a:r>
              <a:rPr lang="en-US" altLang="en-US" sz="1400"/>
              <a:t>m process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3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3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B7AA876-3A06-40AC-BBC1-13058509A3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5363" name="Slide Number Placeholder 6">
            <a:extLst>
              <a:ext uri="{FF2B5EF4-FFF2-40B4-BE49-F238E27FC236}">
                <a16:creationId xmlns:a16="http://schemas.microsoft.com/office/drawing/2014/main" id="{48076342-4DE5-45FA-BAA1-C98AB88BD5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21FB62-700C-4D9A-B020-E54AB68955B9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4C267F69-1FB9-42EF-8D77-A6D4197007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1600200"/>
          <a:ext cx="5029200" cy="441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463910" imgH="2162258" progId="Visio.Drawing.11">
                  <p:embed/>
                </p:oleObj>
              </mc:Choice>
              <mc:Fallback>
                <p:oleObj name="Visio" r:id="rId3" imgW="2463910" imgH="2162258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00200"/>
                        <a:ext cx="5029200" cy="4413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817" name="Object 9">
            <a:extLst>
              <a:ext uri="{FF2B5EF4-FFF2-40B4-BE49-F238E27FC236}">
                <a16:creationId xmlns:a16="http://schemas.microsoft.com/office/drawing/2014/main" id="{3590E81E-21AE-46D7-88A8-540B47AEE2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1606550"/>
          <a:ext cx="5029200" cy="441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2463910" imgH="2162258" progId="Visio.Drawing.11">
                  <p:embed/>
                </p:oleObj>
              </mc:Choice>
              <mc:Fallback>
                <p:oleObj name="Visio" r:id="rId5" imgW="2463910" imgH="2162258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06550"/>
                        <a:ext cx="5029200" cy="4413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2">
            <a:extLst>
              <a:ext uri="{FF2B5EF4-FFF2-40B4-BE49-F238E27FC236}">
                <a16:creationId xmlns:a16="http://schemas.microsoft.com/office/drawing/2014/main" id="{A2B9D874-5923-4BBF-8BFF-5CB3778AD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Delay Plots</a:t>
            </a:r>
          </a:p>
        </p:txBody>
      </p:sp>
      <p:sp>
        <p:nvSpPr>
          <p:cNvPr id="15367" name="Rectangle 3">
            <a:extLst>
              <a:ext uri="{FF2B5EF4-FFF2-40B4-BE49-F238E27FC236}">
                <a16:creationId xmlns:a16="http://schemas.microsoft.com/office/drawing/2014/main" id="{8E9EF0E9-E91C-4191-BBEE-4AE28BDF6E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i="1"/>
              <a:t>	d</a:t>
            </a:r>
            <a:r>
              <a:rPr lang="en-US" altLang="en-US" sz="2000"/>
              <a:t> 	= </a:t>
            </a:r>
            <a:r>
              <a:rPr lang="en-US" altLang="en-US" sz="2000" i="1"/>
              <a:t>f</a:t>
            </a:r>
            <a:r>
              <a:rPr lang="en-US" altLang="en-US" sz="2000"/>
              <a:t> + </a:t>
            </a:r>
            <a:r>
              <a:rPr lang="en-US" altLang="en-US" sz="2000" i="1"/>
              <a:t>p</a:t>
            </a:r>
          </a:p>
          <a:p>
            <a:pPr lvl="1" eaLnBrk="1" hangingPunct="1">
              <a:buFontTx/>
              <a:buNone/>
            </a:pPr>
            <a:r>
              <a:rPr lang="en-US" altLang="en-US" sz="2000"/>
              <a:t>  		= </a:t>
            </a:r>
            <a:r>
              <a:rPr lang="en-US" altLang="en-US" sz="2000" i="1"/>
              <a:t>gh</a:t>
            </a:r>
            <a:r>
              <a:rPr lang="en-US" altLang="en-US" sz="2000"/>
              <a:t> + </a:t>
            </a:r>
            <a:r>
              <a:rPr lang="en-US" altLang="en-US" sz="2000" i="1"/>
              <a:t>p</a:t>
            </a:r>
          </a:p>
          <a:p>
            <a:pPr lvl="1" eaLnBrk="1" hangingPunct="1">
              <a:buFontTx/>
              <a:buNone/>
            </a:pPr>
            <a:endParaRPr lang="en-US" altLang="en-US" sz="2000" i="1"/>
          </a:p>
          <a:p>
            <a:pPr eaLnBrk="1" hangingPunct="1"/>
            <a:r>
              <a:rPr lang="en-US" altLang="en-US" sz="2000"/>
              <a:t>What about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/>
              <a:t>	NOR2?</a:t>
            </a:r>
          </a:p>
          <a:p>
            <a:pPr lvl="1" eaLnBrk="1" hangingPunct="1">
              <a:buFontTx/>
              <a:buNone/>
            </a:pPr>
            <a:endParaRPr lang="en-US" altLang="en-US" sz="2000" i="1"/>
          </a:p>
          <a:p>
            <a:pPr lvl="1" eaLnBrk="1" hangingPunct="1">
              <a:buFontTx/>
              <a:buNone/>
            </a:pPr>
            <a:endParaRPr lang="en-US" altLang="en-US" sz="2000"/>
          </a:p>
        </p:txBody>
      </p:sp>
      <p:sp>
        <p:nvSpPr>
          <p:cNvPr id="375820" name="Rectangle 12">
            <a:extLst>
              <a:ext uri="{FF2B5EF4-FFF2-40B4-BE49-F238E27FC236}">
                <a16:creationId xmlns:a16="http://schemas.microsoft.com/office/drawing/2014/main" id="{1E74F760-2CEC-4775-8F86-4DE0130D4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19812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75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75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71312C8-D234-4F16-BC68-7760DF8607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id="{567BB45F-71F8-407A-84A8-433C709393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5E308-E242-4FBD-B280-0C220621CFA3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AA9A4A3F-D911-45A8-8CC5-9412095C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05800" cy="685800"/>
          </a:xfrm>
        </p:spPr>
        <p:txBody>
          <a:bodyPr/>
          <a:lstStyle/>
          <a:p>
            <a:pPr eaLnBrk="1" hangingPunct="1"/>
            <a:r>
              <a:rPr lang="en-US" altLang="en-US"/>
              <a:t>Computing Logical Effort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96B0D6F5-1D49-43C7-8556-9844911BA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DEF: </a:t>
            </a:r>
            <a:r>
              <a:rPr lang="en-US" altLang="en-US" i="1">
                <a:solidFill>
                  <a:srgbClr val="0000FF"/>
                </a:solidFill>
              </a:rPr>
              <a:t>Logical effort is the ratio of the input capacitance of a gate to the input capacitance of an inverter delivering the same output current</a:t>
            </a:r>
            <a:r>
              <a:rPr lang="en-US" altLang="en-US"/>
              <a:t>.</a:t>
            </a:r>
          </a:p>
          <a:p>
            <a:pPr eaLnBrk="1" hangingPunct="1"/>
            <a:r>
              <a:rPr lang="en-US" altLang="en-US"/>
              <a:t>Measure from delay vs. fanout plots</a:t>
            </a:r>
          </a:p>
          <a:p>
            <a:pPr eaLnBrk="1" hangingPunct="1"/>
            <a:r>
              <a:rPr lang="en-US" altLang="en-US"/>
              <a:t>Or estimate by counting transistor widths</a:t>
            </a:r>
          </a:p>
        </p:txBody>
      </p:sp>
      <p:graphicFrame>
        <p:nvGraphicFramePr>
          <p:cNvPr id="17414" name="Object 4">
            <a:extLst>
              <a:ext uri="{FF2B5EF4-FFF2-40B4-BE49-F238E27FC236}">
                <a16:creationId xmlns:a16="http://schemas.microsoft.com/office/drawing/2014/main" id="{86AA1291-5180-4740-A34C-ACB3B1F37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657600"/>
          <a:ext cx="6172200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2945892" imgH="1103376" progId="Visio.Drawing.6">
                  <p:embed/>
                </p:oleObj>
              </mc:Choice>
              <mc:Fallback>
                <p:oleObj name="VISIO" r:id="rId3" imgW="2945892" imgH="1103376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57600"/>
                        <a:ext cx="6172200" cy="231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3">
            <a:extLst>
              <a:ext uri="{FF2B5EF4-FFF2-40B4-BE49-F238E27FC236}">
                <a16:creationId xmlns:a16="http://schemas.microsoft.com/office/drawing/2014/main" id="{7BEF3374-0401-40AD-BC4E-32E7A67483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Logical Effort</a:t>
            </a: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1846351D-887A-455C-BF61-4ADA8611F2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1BD82B-EBC2-4A73-A35B-43123C193828}" type="slidenum">
              <a:rPr lang="en-US" altLang="en-US" sz="1400">
                <a:solidFill>
                  <a:srgbClr val="0000FF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>
              <a:solidFill>
                <a:srgbClr val="0000FF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3DBD3884-8D5D-4952-B7F6-F5F2A6641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Catalog of Gates</a:t>
            </a:r>
          </a:p>
        </p:txBody>
      </p:sp>
      <p:graphicFrame>
        <p:nvGraphicFramePr>
          <p:cNvPr id="350326" name="Group 118">
            <a:extLst>
              <a:ext uri="{FF2B5EF4-FFF2-40B4-BE49-F238E27FC236}">
                <a16:creationId xmlns:a16="http://schemas.microsoft.com/office/drawing/2014/main" id="{E4FF0B17-F44C-4F28-BB48-1C07A80D7B12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438400"/>
          <a:ext cx="7391400" cy="3378201"/>
        </p:xfrm>
        <a:graphic>
          <a:graphicData uri="http://schemas.openxmlformats.org/drawingml/2006/table">
            <a:tbl>
              <a:tblPr/>
              <a:tblGrid>
                <a:gridCol w="192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70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Gate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inputs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Inverter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(n+2)/3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(2n+1)/3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Tristate / mux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XOR, XNOR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6, 12, 6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8, 16, 16, 8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514" name="Rectangle 87">
            <a:extLst>
              <a:ext uri="{FF2B5EF4-FFF2-40B4-BE49-F238E27FC236}">
                <a16:creationId xmlns:a16="http://schemas.microsoft.com/office/drawing/2014/main" id="{0432BA35-E450-43CE-8823-A53371732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Logical effort of common gates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15824</TotalTime>
  <Words>1785</Words>
  <Application>Microsoft Office PowerPoint</Application>
  <PresentationFormat>On-screen Show (4:3)</PresentationFormat>
  <Paragraphs>497</Paragraphs>
  <Slides>35</Slides>
  <Notes>34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Arial Black</vt:lpstr>
      <vt:lpstr>Baskerville Old Face</vt:lpstr>
      <vt:lpstr>Symbol</vt:lpstr>
      <vt:lpstr>Times New Roman</vt:lpstr>
      <vt:lpstr>Wingdings</vt:lpstr>
      <vt:lpstr>Default Design</vt:lpstr>
      <vt:lpstr>VISIO</vt:lpstr>
      <vt:lpstr>Equation</vt:lpstr>
      <vt:lpstr>Visio</vt:lpstr>
      <vt:lpstr>  VLSI Design ECE 09.414  CMOS VLSI Design</vt:lpstr>
      <vt:lpstr>Chapter 4:  Logical Effort</vt:lpstr>
      <vt:lpstr>Outline</vt:lpstr>
      <vt:lpstr>Introduction</vt:lpstr>
      <vt:lpstr>Example</vt:lpstr>
      <vt:lpstr>Delay in a Logic Gate</vt:lpstr>
      <vt:lpstr>Delay Plots</vt:lpstr>
      <vt:lpstr>Computing Logical Effort</vt:lpstr>
      <vt:lpstr>Catalog of Gates</vt:lpstr>
      <vt:lpstr>Catalog of Gates</vt:lpstr>
      <vt:lpstr>Example: Ring Oscillator</vt:lpstr>
      <vt:lpstr>Example: FO4 Inverter</vt:lpstr>
      <vt:lpstr>Multistage Logic Networks</vt:lpstr>
      <vt:lpstr>Multistage Logic Networks</vt:lpstr>
      <vt:lpstr>Paths that Branch</vt:lpstr>
      <vt:lpstr>Branching Effort</vt:lpstr>
      <vt:lpstr>Multistage Delays</vt:lpstr>
      <vt:lpstr>Designing Fast Circuits</vt:lpstr>
      <vt:lpstr>Gate Sizes</vt:lpstr>
      <vt:lpstr>Example: 3-stage path</vt:lpstr>
      <vt:lpstr>Example: 3-stage path</vt:lpstr>
      <vt:lpstr>Example: 3-stage path</vt:lpstr>
      <vt:lpstr>Best Number of Stages</vt:lpstr>
      <vt:lpstr>Derivation</vt:lpstr>
      <vt:lpstr>Best Stage Effort</vt:lpstr>
      <vt:lpstr>Best Stage Effort</vt:lpstr>
      <vt:lpstr>Sensitivity Analysis</vt:lpstr>
      <vt:lpstr>Example, Revisited</vt:lpstr>
      <vt:lpstr>Number of Stages</vt:lpstr>
      <vt:lpstr>Gate Sizes &amp; Delay</vt:lpstr>
      <vt:lpstr>Comparison</vt:lpstr>
      <vt:lpstr>Review of Definitions</vt:lpstr>
      <vt:lpstr>Method of Logical Effort</vt:lpstr>
      <vt:lpstr>Limits of Logical Effort</vt:lpstr>
      <vt:lpstr>Summary</vt:lpstr>
    </vt:vector>
  </TitlesOfParts>
  <Company>Harvey Mudd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Harris</dc:creator>
  <cp:lastModifiedBy>Fifth, Adam</cp:lastModifiedBy>
  <cp:revision>872</cp:revision>
  <dcterms:created xsi:type="dcterms:W3CDTF">2003-12-29T03:13:39Z</dcterms:created>
  <dcterms:modified xsi:type="dcterms:W3CDTF">2024-03-26T14:07:44Z</dcterms:modified>
</cp:coreProperties>
</file>