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04" r:id="rId2"/>
    <p:sldId id="256" r:id="rId3"/>
    <p:sldId id="257" r:id="rId4"/>
    <p:sldId id="258" r:id="rId5"/>
    <p:sldId id="259" r:id="rId6"/>
    <p:sldId id="289" r:id="rId7"/>
    <p:sldId id="264" r:id="rId8"/>
    <p:sldId id="279" r:id="rId9"/>
    <p:sldId id="265" r:id="rId10"/>
    <p:sldId id="293" r:id="rId11"/>
    <p:sldId id="266" r:id="rId12"/>
    <p:sldId id="267" r:id="rId13"/>
    <p:sldId id="301" r:id="rId14"/>
    <p:sldId id="271" r:id="rId15"/>
    <p:sldId id="276" r:id="rId16"/>
    <p:sldId id="285" r:id="rId17"/>
    <p:sldId id="283" r:id="rId18"/>
    <p:sldId id="284" r:id="rId19"/>
    <p:sldId id="288" r:id="rId20"/>
    <p:sldId id="303" r:id="rId21"/>
    <p:sldId id="290" r:id="rId22"/>
    <p:sldId id="291" r:id="rId23"/>
    <p:sldId id="262" r:id="rId24"/>
    <p:sldId id="277" r:id="rId25"/>
    <p:sldId id="278" r:id="rId26"/>
    <p:sldId id="292" r:id="rId27"/>
    <p:sldId id="295" r:id="rId28"/>
    <p:sldId id="296" r:id="rId29"/>
    <p:sldId id="268" r:id="rId30"/>
    <p:sldId id="270" r:id="rId31"/>
    <p:sldId id="299" r:id="rId32"/>
    <p:sldId id="269" r:id="rId33"/>
    <p:sldId id="298" r:id="rId34"/>
    <p:sldId id="300" r:id="rId35"/>
  </p:sldIdLst>
  <p:sldSz cx="9144000" cy="6858000" type="screen4x3"/>
  <p:notesSz cx="9271000" cy="6985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0">
          <p15:clr>
            <a:srgbClr val="A4A3A4"/>
          </p15:clr>
        </p15:guide>
        <p15:guide id="2" pos="291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49" autoAdjust="0"/>
    <p:restoredTop sz="94660" autoAdjust="0"/>
  </p:normalViewPr>
  <p:slideViewPr>
    <p:cSldViewPr>
      <p:cViewPr varScale="1">
        <p:scale>
          <a:sx n="99" d="100"/>
          <a:sy n="99" d="100"/>
        </p:scale>
        <p:origin x="15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3" d="100"/>
          <a:sy n="43" d="100"/>
        </p:scale>
        <p:origin x="-581" y="-58"/>
      </p:cViewPr>
      <p:guideLst>
        <p:guide orient="horz" pos="2200"/>
        <p:guide pos="291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2919F9C-AEB9-445A-981E-A1505BF838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163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t" anchorCtr="0" compatLnSpc="1">
            <a:prstTxWarp prst="textNoShape">
              <a:avLst/>
            </a:prstTxWarp>
          </a:bodyPr>
          <a:lstStyle>
            <a:lvl1pPr defTabSz="928987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7B7091D-E959-4358-8ACB-E88085BB4AF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54625" y="0"/>
            <a:ext cx="40163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t" anchorCtr="0" compatLnSpc="1">
            <a:prstTxWarp prst="textNoShape">
              <a:avLst/>
            </a:prstTxWarp>
          </a:bodyPr>
          <a:lstStyle>
            <a:lvl1pPr algn="r" defTabSz="928987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F8C1AF33-89C4-4AB3-9A63-FC7F17D075B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35750"/>
            <a:ext cx="40163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b" anchorCtr="0" compatLnSpc="1">
            <a:prstTxWarp prst="textNoShape">
              <a:avLst/>
            </a:prstTxWarp>
          </a:bodyPr>
          <a:lstStyle>
            <a:lvl1pPr defTabSz="928987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FDF6DD5-16CF-442F-8574-EF36AE79858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54625" y="6635750"/>
            <a:ext cx="40163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aseline="0"/>
            </a:lvl1pPr>
          </a:lstStyle>
          <a:p>
            <a:fld id="{581C6F9F-BDA3-4A40-A80D-44E6A4A056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66E4C44-381B-4733-9204-CE4D651225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163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t" anchorCtr="0" compatLnSpc="1">
            <a:prstTxWarp prst="textNoShape">
              <a:avLst/>
            </a:prstTxWarp>
          </a:bodyPr>
          <a:lstStyle>
            <a:lvl1pPr defTabSz="928987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B0A14C-678D-4C5A-9F7E-7E89AC88559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54625" y="0"/>
            <a:ext cx="40163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t" anchorCtr="0" compatLnSpc="1">
            <a:prstTxWarp prst="textNoShape">
              <a:avLst/>
            </a:prstTxWarp>
          </a:bodyPr>
          <a:lstStyle>
            <a:lvl1pPr algn="r" defTabSz="928987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0B61A864-6608-42D7-8400-5C217281D4B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0838" y="520700"/>
            <a:ext cx="3495675" cy="2622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20EF9DD-41B5-4682-A3FC-D70D31ED4EE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6663" y="3317875"/>
            <a:ext cx="6797675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DF03585B-D231-4401-8DC8-B2CC55D167E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35750"/>
            <a:ext cx="40163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b" anchorCtr="0" compatLnSpc="1">
            <a:prstTxWarp prst="textNoShape">
              <a:avLst/>
            </a:prstTxWarp>
          </a:bodyPr>
          <a:lstStyle>
            <a:lvl1pPr defTabSz="928987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2035269-FF46-4541-AEEE-39EF294F5C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54625" y="6635750"/>
            <a:ext cx="40163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6" tIns="46423" rIns="92846" bIns="46423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aseline="0"/>
            </a:lvl1pPr>
          </a:lstStyle>
          <a:p>
            <a:fld id="{02165120-AC52-475C-BDD1-7A0152A6A4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493A9971-3A4E-48B6-B893-D977569FBD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240D877-8C72-4421-98DB-5FC39E5C050F}" type="slidenum">
              <a:rPr lang="en-US" altLang="en-US" sz="1200" baseline="0"/>
              <a:pPr eaLnBrk="1" hangingPunct="1"/>
              <a:t>2</a:t>
            </a:fld>
            <a:endParaRPr lang="en-US" altLang="en-US" sz="1200" baseline="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AB5EA242-3E01-4EE5-B7A3-B99E66C2F1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8DBF53CB-DC83-4CB7-B098-955C8A48AF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17CD07CB-1920-4E4D-9433-8EA2E7CE73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06FEF71-9FB1-4A75-9DB3-94782156AF08}" type="slidenum">
              <a:rPr lang="en-US" altLang="en-US" sz="1200" baseline="0"/>
              <a:pPr eaLnBrk="1" hangingPunct="1"/>
              <a:t>11</a:t>
            </a:fld>
            <a:endParaRPr lang="en-US" altLang="en-US" sz="1200" baseline="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BBBEDB87-279A-4758-9320-4A19D70478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38EFFBF-36B2-40C2-B4A7-6CBE366EE9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A237B6AB-994E-4F67-A8E1-AEDB40C741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C95F4B2-0851-4D89-B7D9-684E970808AB}" type="slidenum">
              <a:rPr lang="en-US" altLang="en-US" sz="1200" baseline="0"/>
              <a:pPr eaLnBrk="1" hangingPunct="1"/>
              <a:t>12</a:t>
            </a:fld>
            <a:endParaRPr lang="en-US" altLang="en-US" sz="1200" baseline="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D464BE1A-C443-4920-BC34-701E492951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85DE91F-A7D5-4728-B95D-B07B53CDD9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E10F30FE-7C8F-4B67-A741-6178523035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86AC662-2324-4E6C-81E5-B3B0A3C69296}" type="slidenum">
              <a:rPr lang="en-US" altLang="en-US" sz="1200" baseline="0"/>
              <a:pPr eaLnBrk="1" hangingPunct="1"/>
              <a:t>13</a:t>
            </a:fld>
            <a:endParaRPr lang="en-US" altLang="en-US" sz="1200" baseline="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18B0E00-795F-414C-8DCF-B6BEC6F2C8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0D95CD46-86A2-4F55-A107-EC764AD40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6370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C419CCFC-0E45-4099-BC7C-771D2E3F26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DE89B3C-3634-40B2-90B1-ACEC6DE36FB0}" type="slidenum">
              <a:rPr lang="en-US" altLang="en-US" sz="1200" baseline="0"/>
              <a:pPr eaLnBrk="1" hangingPunct="1"/>
              <a:t>14</a:t>
            </a:fld>
            <a:endParaRPr lang="en-US" altLang="en-US" sz="1200" baseline="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7DADAEA9-AAD5-49A3-9D75-CF8E46BEEF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71D4BA75-6598-448A-AE02-0E88B3F666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DE4EDEE0-016F-4EFC-AF5D-A23883B592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FBA3704-6284-42D3-A023-18D1ED4C5C11}" type="slidenum">
              <a:rPr lang="en-US" altLang="en-US" sz="1200" baseline="0"/>
              <a:pPr eaLnBrk="1" hangingPunct="1"/>
              <a:t>15</a:t>
            </a:fld>
            <a:endParaRPr lang="en-US" altLang="en-US" sz="1200" baseline="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D9881FCE-8BFA-4140-A516-81A5F377EE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2A2EBD03-5E19-48CD-9DA6-7932353B55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56BF8D59-A041-4ACC-BF12-B8ECB04F8A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EADDDF2-4935-4FD8-960D-AA3BADAB3352}" type="slidenum">
              <a:rPr lang="en-US" altLang="en-US" sz="1200" baseline="0"/>
              <a:pPr eaLnBrk="1" hangingPunct="1"/>
              <a:t>16</a:t>
            </a:fld>
            <a:endParaRPr lang="en-US" altLang="en-US" sz="1200" baseline="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865BB78D-DF6F-44C3-8341-FB4B84724A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23DF6C3E-F1F2-4633-8E68-B2C33AA4E4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FC818FD3-03B8-4157-BD9A-31592AE0CB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9FEEA3E-F2DE-4E53-94FD-A69BF7C6E3F2}" type="slidenum">
              <a:rPr lang="en-US" altLang="en-US" sz="1200" baseline="0"/>
              <a:pPr eaLnBrk="1" hangingPunct="1"/>
              <a:t>17</a:t>
            </a:fld>
            <a:endParaRPr lang="en-US" altLang="en-US" sz="1200" baseline="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0E92721-A9AC-4B92-B63C-0440665CC1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5F3873A5-D66A-4EC5-8555-4725101B70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E57C960-F84B-4039-898F-2A5CBA9036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918BC6F-B512-4DC3-992A-CF7C48304A89}" type="slidenum">
              <a:rPr lang="en-US" altLang="en-US" sz="1200" baseline="0"/>
              <a:pPr eaLnBrk="1" hangingPunct="1"/>
              <a:t>18</a:t>
            </a:fld>
            <a:endParaRPr lang="en-US" altLang="en-US" sz="1200" baseline="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DC98B3F2-5BA8-4D67-95B5-E0F9E4BCF8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BF6D9CD2-AFD8-4899-AC81-A43FDA1D5F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C5AD4515-0E5A-4765-ABA6-76AE59938E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49DE69C-F1D1-4BBD-A70F-DAFE57F7ED1E}" type="slidenum">
              <a:rPr lang="en-US" altLang="en-US" sz="1200" baseline="0"/>
              <a:pPr eaLnBrk="1" hangingPunct="1"/>
              <a:t>19</a:t>
            </a:fld>
            <a:endParaRPr lang="en-US" altLang="en-US" sz="1200" baseline="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78471F6F-10CD-41AB-A879-A210063D64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0838" y="520700"/>
            <a:ext cx="3497262" cy="2622550"/>
          </a:xfrm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B3F2AC17-2FE1-4E8B-95B1-6183D922CA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B15D2686-4C7A-449B-82B9-25E120A070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34B35FA-D515-44B0-9B87-1840C94EEB46}" type="slidenum">
              <a:rPr lang="en-US" altLang="en-US" sz="1200" baseline="0"/>
              <a:pPr eaLnBrk="1" hangingPunct="1"/>
              <a:t>21</a:t>
            </a:fld>
            <a:endParaRPr lang="en-US" altLang="en-US" sz="1200" baseline="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9B327A0B-CF8D-4311-B8B5-F80454D3FC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FA018FC4-1875-4AB2-A237-A7F0DA820D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7386213D-FD90-4653-9295-613E2A9B22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8A4F913-8D43-443F-9348-5F836CF7722C}" type="slidenum">
              <a:rPr lang="en-US" altLang="en-US" sz="1200" baseline="0"/>
              <a:pPr eaLnBrk="1" hangingPunct="1"/>
              <a:t>3</a:t>
            </a:fld>
            <a:endParaRPr lang="en-US" altLang="en-US" sz="1200" baseline="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3D2C494-315B-45B5-B4C8-67A7653A6A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925D8AEC-080D-4114-8B3C-5E581655B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4259F82A-23C9-4E26-AA26-88975B0AB2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6F66850-CCBB-4736-8076-B0E687B5C6DF}" type="slidenum">
              <a:rPr lang="en-US" altLang="en-US" sz="1200" baseline="0"/>
              <a:pPr eaLnBrk="1" hangingPunct="1"/>
              <a:t>22</a:t>
            </a:fld>
            <a:endParaRPr lang="en-US" altLang="en-US" sz="1200" baseline="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4CC6A37D-2B70-44C0-B3BA-BE6360CD44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0BEB45EA-217F-4BA0-9051-8F08C3754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2D506462-0FA2-4225-9ED2-9A28FCF686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07C51A0-D3D6-4D41-BFDF-5DECDBF377C3}" type="slidenum">
              <a:rPr lang="en-US" altLang="en-US" sz="1200" baseline="0"/>
              <a:pPr eaLnBrk="1" hangingPunct="1"/>
              <a:t>23</a:t>
            </a:fld>
            <a:endParaRPr lang="en-US" altLang="en-US" sz="1200" baseline="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33AC0275-8BF9-4C67-92BA-28241E416D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87210A85-BD2F-4FAB-97A5-6B216F80B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2F9B07A9-71D2-49C8-BE2B-630815DF4B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AFAE250-5059-4F17-A873-E8453A7DDA89}" type="slidenum">
              <a:rPr lang="en-US" altLang="en-US" sz="1200" baseline="0"/>
              <a:pPr eaLnBrk="1" hangingPunct="1"/>
              <a:t>24</a:t>
            </a:fld>
            <a:endParaRPr lang="en-US" altLang="en-US" sz="1200" baseline="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35065E38-DCD4-469E-8CAC-545972FD87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A1CB746E-4247-45A9-B018-F204C16813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8CC024BB-39C2-425F-A07D-4CB01D6608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7D9B86F-9B3F-4BB2-A470-3B437830634F}" type="slidenum">
              <a:rPr lang="en-US" altLang="en-US" sz="1200" baseline="0"/>
              <a:pPr eaLnBrk="1" hangingPunct="1"/>
              <a:t>25</a:t>
            </a:fld>
            <a:endParaRPr lang="en-US" altLang="en-US" sz="1200" baseline="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13030A1-37BB-400C-AE61-8C8E90301F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32D701CD-9703-477B-9A0E-49D2BED71A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1EEC7834-1B6F-4055-BF02-1D035FCBB0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9D3C907-755A-499F-9C45-6B6CCCED933F}" type="slidenum">
              <a:rPr lang="en-US" altLang="en-US" sz="1200" baseline="0"/>
              <a:pPr eaLnBrk="1" hangingPunct="1"/>
              <a:t>26</a:t>
            </a:fld>
            <a:endParaRPr lang="en-US" altLang="en-US" sz="1200" baseline="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E13289AE-1D2B-491D-883E-C5A25A1B42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286E548F-4190-4814-BBB3-BDBC431757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E4727715-63B5-4D8B-AAF2-1194868E90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5069B41-DA05-4211-9600-6F12F2FE3D30}" type="slidenum">
              <a:rPr lang="en-US" altLang="en-US" sz="1200" baseline="0"/>
              <a:pPr eaLnBrk="1" hangingPunct="1"/>
              <a:t>27</a:t>
            </a:fld>
            <a:endParaRPr lang="en-US" altLang="en-US" sz="1200" baseline="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A0F9907-C385-4122-AA0B-B698F67A68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B2BAD5B4-B855-4FB6-BC96-1CD0DAAF3C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156AABCF-85ED-4A21-AEED-5D6B2D2EE1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B4C251E-D408-40F9-8DE3-1E48B7673802}" type="slidenum">
              <a:rPr lang="en-US" altLang="en-US" sz="1200" baseline="0"/>
              <a:pPr eaLnBrk="1" hangingPunct="1"/>
              <a:t>28</a:t>
            </a:fld>
            <a:endParaRPr lang="en-US" altLang="en-US" sz="1200" baseline="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DAD123CC-CF0A-46AF-8E6A-D105163007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C653BE0E-3888-4ACD-9C3B-FE4DF9074A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ED0EE1CF-2EBD-4A69-B4B9-040CA64638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858D88D-90E1-458C-AE15-9ABCD1AD312D}" type="slidenum">
              <a:rPr lang="en-US" altLang="en-US" sz="1200" baseline="0"/>
              <a:pPr eaLnBrk="1" hangingPunct="1"/>
              <a:t>29</a:t>
            </a:fld>
            <a:endParaRPr lang="en-US" altLang="en-US" sz="1200" baseline="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72F03016-6058-482C-AA21-F1BF6FF203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EEE8FEFA-5477-404E-8E22-90B4B10A57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3DD9DDC8-391E-4E6B-9D71-D33CF38329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1CA1D57-7801-4290-BDA7-9330DFBC12E7}" type="slidenum">
              <a:rPr lang="en-US" altLang="en-US" sz="1200" baseline="0"/>
              <a:pPr eaLnBrk="1" hangingPunct="1"/>
              <a:t>30</a:t>
            </a:fld>
            <a:endParaRPr lang="en-US" altLang="en-US" sz="1200" baseline="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760035F8-47BE-4442-9D73-EDC6593B66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BA654F42-F4DA-4817-B173-6BF6CAEB1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69870458-E6AE-48FF-9661-9C7EEF018A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95A6AAA-8877-4690-A48D-D4B975F6F22B}" type="slidenum">
              <a:rPr lang="en-US" altLang="en-US" sz="1200" baseline="0"/>
              <a:pPr eaLnBrk="1" hangingPunct="1"/>
              <a:t>31</a:t>
            </a:fld>
            <a:endParaRPr lang="en-US" altLang="en-US" sz="1200" baseline="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7EF7B04B-C564-4A8C-BEDC-A678514A3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7CE3505E-6505-4BB9-9713-8FF898EA3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BB4C2150-010C-47D5-80D5-E88FEBFBE3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659DF90-EA7E-42DE-B5CD-D772DE680859}" type="slidenum">
              <a:rPr lang="en-US" altLang="en-US" sz="1200" baseline="0"/>
              <a:pPr eaLnBrk="1" hangingPunct="1"/>
              <a:t>4</a:t>
            </a:fld>
            <a:endParaRPr lang="en-US" altLang="en-US" sz="1200" baseline="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A0F88720-4E86-4394-AE06-9125EA5AF2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3C83D15-EEE2-4CEF-B2AC-6CA950491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41E045AF-4D02-4D93-86C4-6AB576DCDA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6B287DA-0A2D-42B8-AE5D-257F0EA301A3}" type="slidenum">
              <a:rPr lang="en-US" altLang="en-US" sz="1200" baseline="0"/>
              <a:pPr eaLnBrk="1" hangingPunct="1"/>
              <a:t>32</a:t>
            </a:fld>
            <a:endParaRPr lang="en-US" altLang="en-US" sz="1200" baseline="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A55E0E29-9631-4B7F-BCD9-E7CCC226C7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D78427D3-FE07-49BB-AB92-26F8F5FEF9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34829C4F-8F9C-4557-BDEC-8BC7FF2A7B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CDF4FD-0AFA-4702-B6D9-A580CBB3E7E7}" type="slidenum">
              <a:rPr lang="en-US" altLang="en-US" sz="1200" baseline="0"/>
              <a:pPr eaLnBrk="1" hangingPunct="1"/>
              <a:t>33</a:t>
            </a:fld>
            <a:endParaRPr lang="en-US" altLang="en-US" sz="1200" baseline="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6B5C2F68-071C-4506-B3C6-8599BAB78E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95EB0A04-7848-4871-9C7C-652DFC3A1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2C4A7536-5F50-466F-8B0F-BF2ED067F0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5C91981-C7BD-4051-9E1A-F0B0728248A4}" type="slidenum">
              <a:rPr lang="en-US" altLang="en-US" sz="1200" baseline="0"/>
              <a:pPr eaLnBrk="1" hangingPunct="1"/>
              <a:t>34</a:t>
            </a:fld>
            <a:endParaRPr lang="en-US" altLang="en-US" sz="1200" baseline="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E23B6A32-F980-4687-AC5C-D336D25D70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437007D4-D6CA-4533-8EC1-4E70503F4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1CAB5917-5C27-4D9B-96BA-260B5D5BEA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68FCFB5-7D2B-4A35-844C-04E391837512}" type="slidenum">
              <a:rPr lang="en-US" altLang="en-US" sz="1200" baseline="0"/>
              <a:pPr eaLnBrk="1" hangingPunct="1"/>
              <a:t>5</a:t>
            </a:fld>
            <a:endParaRPr lang="en-US" altLang="en-US" sz="1200" baseline="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E19FEA03-48AA-49A1-BAE2-16FCD9C928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2D9A86FB-CF37-4454-AAE2-D0A338C34E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255964D0-4FD2-4C4C-BEE4-9925869512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5254E63-DDA9-4E99-9A87-9CA8E60927A5}" type="slidenum">
              <a:rPr lang="en-US" altLang="en-US" sz="1200" baseline="0"/>
              <a:pPr eaLnBrk="1" hangingPunct="1"/>
              <a:t>6</a:t>
            </a:fld>
            <a:endParaRPr lang="en-US" altLang="en-US" sz="1200" baseline="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CA1AE0B4-4378-43EB-8E8C-FB64FCB1C1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C70D10C6-FA70-4824-9AF4-D5EEEBF74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40B3DF31-BDB0-48A0-8F64-7E888D668D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212EF74-D4D1-4FA0-8F0F-CFE428B3BA93}" type="slidenum">
              <a:rPr lang="en-US" altLang="en-US" sz="1200" baseline="0"/>
              <a:pPr eaLnBrk="1" hangingPunct="1"/>
              <a:t>7</a:t>
            </a:fld>
            <a:endParaRPr lang="en-US" altLang="en-US" sz="1200" baseline="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1AE470A2-90BE-48AC-81E5-04E9A6A9F2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62CD83DC-96F6-4BD7-B1AA-A5BCD8634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48E30AD0-72AC-471C-874E-C1E8AFA0C9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6C43D13-5CE1-4BAA-BB35-D7D4574CF465}" type="slidenum">
              <a:rPr lang="en-US" altLang="en-US" sz="1200" baseline="0"/>
              <a:pPr eaLnBrk="1" hangingPunct="1"/>
              <a:t>8</a:t>
            </a:fld>
            <a:endParaRPr lang="en-US" altLang="en-US" sz="1200" baseline="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16EF2175-A256-4A1F-9198-CE7CC8AD1E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14F398DF-1188-4A4B-AF7A-E4BB72FF11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90DBF6E2-2E17-4E94-BCFB-9D735BE644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D2565D9-74F4-4911-AB3C-A8113EE39043}" type="slidenum">
              <a:rPr lang="en-US" altLang="en-US" sz="1200" baseline="0"/>
              <a:pPr eaLnBrk="1" hangingPunct="1"/>
              <a:t>9</a:t>
            </a:fld>
            <a:endParaRPr lang="en-US" altLang="en-US" sz="1200" baseline="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349059DB-270C-445E-9B64-5FA6EFBEF1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A0DEA6C9-4161-4363-B83D-C3451FF402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ECD3ED2F-B838-4D3C-B872-672C38AED2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203CCD9-34EA-4DB8-9E1D-87EC2F0596EF}" type="slidenum">
              <a:rPr lang="en-US" altLang="en-US" sz="1200" baseline="0"/>
              <a:pPr eaLnBrk="1" hangingPunct="1"/>
              <a:t>10</a:t>
            </a:fld>
            <a:endParaRPr lang="en-US" altLang="en-US" sz="1200" baseline="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703F2025-CC12-4164-B4EB-327589938F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5676775D-B7A8-4332-9080-A30CBD6BE5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C52EDF-884C-4698-B5C4-39DCEF13697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6EE337-4C83-43F3-BCC5-73F7CE3271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9DF80E-3BD2-45E4-A702-BA293E9BB9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577450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A368A7D-779B-4E8A-A112-ED920C07B11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0F57B87-5270-4849-A060-E8F77D5F4C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6C6C63-9678-4ED9-A159-38F6C2EF2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7684351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3818A31-A6B1-4E84-B83A-D7D711029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ED27D8A-E301-4AEE-B83E-93F7BB0CBB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6D0CE-4624-4176-8A4B-DAD3CCD33F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532944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862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8C8425-2DD4-463C-B4C3-06483D0C560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DCC91A-5531-438C-8F6C-F16A36FADC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9E2A8-90E7-49E4-A166-07D897E6B5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509895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B67871-2DD0-49F0-8EF2-EEFE28B6441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6CC3C0-DE32-44AA-8FB9-7B86F891CD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B49D12-5C5D-4973-9278-7BD19D74B1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0856479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3B6896-ECEF-4A26-830C-0EA0A5CAB32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68A398B-6267-4A02-8A63-8F4D9B3481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C49F31-F6FA-493B-A83C-72951722F6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791236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98342F8-9269-4B29-AD15-9234C66018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5E08074-9740-45FB-8A3E-D681687662E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C1BE51-04DA-4743-8D4F-CE6B2EA1B1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713828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C13D4F-3163-4819-976E-7764CFBEF9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8E03EF-C3EF-4053-8FF5-ED8A5B02A8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56D304-DC30-43E5-8C9D-B611875D13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1794802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E2C2BFA-1D11-4031-A0A9-6B3B7E1BA0E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DD420B1-18E5-46B6-9F9E-BFD03B78AE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0EF29-14EC-4BCD-B41A-22A5827521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167929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36DF27D-91BD-4E94-973A-FE4118C773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EEB9B15-92C9-43E9-AACD-1FFEB09169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DB4A99-9426-41E3-A73D-D41770B877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392856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1F11D514-E39D-4103-BB66-44546698AE0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E30D54C-6F34-4820-956A-ECD392B48E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2E57A-E559-4744-8189-D1263879A1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105065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F6CD41-86E5-4A2C-A4A6-0D539F2DB63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646209-047D-4EDC-B511-A5B554E2DB8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B055E-3A9C-45EA-B706-20CA04E8BB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081066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5A7D88-CFF3-41F3-931C-3A29694EE3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32E22E-96BB-47D6-93E0-8742935768B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BA5530-4416-412B-83BC-B04AD293D8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023553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C4386AC-35B2-4466-83AA-32DE3AE2A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33C784D-AA8C-4A64-AEC0-4B0BEADA8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D033A3C-8F50-4AAD-91DC-EC63B65B267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baseline="0">
                <a:solidFill>
                  <a:srgbClr val="0000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1532ED-DE66-4C32-AD62-71E56689BA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baseline="0">
                <a:solidFill>
                  <a:srgbClr val="0000FF"/>
                </a:solidFill>
                <a:latin typeface="Arial" panose="020B0604020202020204" pitchFamily="34" charset="0"/>
              </a:defRPr>
            </a:lvl1pPr>
          </a:lstStyle>
          <a:p>
            <a:fld id="{E8B693BD-902A-4473-8E8E-3F4BD1C1021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55D1CB84-3236-4010-903D-9069634E66F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8071AC4C-C10F-476B-80D3-E5B22EDE022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4572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72131519-E753-486D-B8B7-CD98A6F6A24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7630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A9D523CD-0386-483E-BFFD-51A08C0B1E0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6294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5" name="Rectangle 11" descr="Small checker board">
            <a:extLst>
              <a:ext uri="{FF2B5EF4-FFF2-40B4-BE49-F238E27FC236}">
                <a16:creationId xmlns:a16="http://schemas.microsoft.com/office/drawing/2014/main" id="{C709541D-F907-4735-907B-740125AFF3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800" y="6096000"/>
            <a:ext cx="7772400" cy="152400"/>
          </a:xfrm>
          <a:prstGeom prst="rect">
            <a:avLst/>
          </a:prstGeom>
          <a:pattFill prst="smCheck">
            <a:fgClr>
              <a:srgbClr val="0000F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6" name="Rectangle 12" descr="Small checker board">
            <a:extLst>
              <a:ext uri="{FF2B5EF4-FFF2-40B4-BE49-F238E27FC236}">
                <a16:creationId xmlns:a16="http://schemas.microsoft.com/office/drawing/2014/main" id="{CBB3413D-5E58-4365-9C72-4417CF6D2D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800" y="1295400"/>
            <a:ext cx="7772400" cy="152400"/>
          </a:xfrm>
          <a:prstGeom prst="rect">
            <a:avLst/>
          </a:prstGeom>
          <a:pattFill prst="smCheck">
            <a:fgClr>
              <a:srgbClr val="0000F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7" name="Text Box 13">
            <a:extLst>
              <a:ext uri="{FF2B5EF4-FFF2-40B4-BE49-F238E27FC236}">
                <a16:creationId xmlns:a16="http://schemas.microsoft.com/office/drawing/2014/main" id="{F374CA04-671F-42E7-8C48-DFDE65B0BE8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2484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baseline="0">
                <a:solidFill>
                  <a:srgbClr val="0000FF"/>
                </a:solidFill>
                <a:latin typeface="Arial" pitchFamily="34" charset="0"/>
              </a:rPr>
              <a:t>CMOS VLSI Design</a:t>
            </a:r>
          </a:p>
        </p:txBody>
      </p:sp>
      <p:sp>
        <p:nvSpPr>
          <p:cNvPr id="1038" name="Text Box 14">
            <a:extLst>
              <a:ext uri="{FF2B5EF4-FFF2-40B4-BE49-F238E27FC236}">
                <a16:creationId xmlns:a16="http://schemas.microsoft.com/office/drawing/2014/main" id="{AB126C71-2C6E-49E5-B98B-FAE6D4D296C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248400"/>
            <a:ext cx="228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baseline="0">
                <a:solidFill>
                  <a:srgbClr val="0000FF"/>
                </a:solidFill>
                <a:latin typeface="Arial" pitchFamily="34" charset="0"/>
              </a:rPr>
              <a:t>CMOS VLSI Design </a:t>
            </a:r>
            <a:r>
              <a:rPr lang="en-US" sz="1400" b="1" baseline="30000">
                <a:solidFill>
                  <a:srgbClr val="0000FF"/>
                </a:solidFill>
                <a:latin typeface="Arial" pitchFamily="34" charset="0"/>
              </a:rPr>
              <a:t>4th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zoom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98563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0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24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2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5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29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1.png"/><Relationship Id="rId4" Type="http://schemas.openxmlformats.org/officeDocument/2006/relationships/image" Target="../media/image2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690487A8-C50C-43DF-820C-4E4B14319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VLSI Design</a:t>
            </a:r>
            <a:br>
              <a:rPr lang="en-US" sz="2400" dirty="0"/>
            </a:br>
            <a:r>
              <a:rPr lang="en-US" sz="2400" dirty="0"/>
              <a:t>ECE 09.414</a:t>
            </a:r>
            <a:br>
              <a:rPr lang="en-US" sz="2400" dirty="0"/>
            </a:br>
            <a:br>
              <a:rPr lang="en-US" dirty="0"/>
            </a:br>
            <a:r>
              <a:rPr lang="en-US" dirty="0"/>
              <a:t>CMOS VLSI Design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C4ADFAC8-66A7-4EFC-8020-B5A02F8602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Adam Fifth</a:t>
            </a:r>
          </a:p>
          <a:p>
            <a:r>
              <a:rPr lang="en-US" sz="1800" dirty="0"/>
              <a:t>Henry M. Rowan College of Engineering</a:t>
            </a:r>
          </a:p>
          <a:p>
            <a:r>
              <a:rPr lang="en-US" sz="1800" dirty="0"/>
              <a:t>Department of ECE</a:t>
            </a:r>
            <a:endParaRPr lang="en-US" dirty="0"/>
          </a:p>
          <a:p>
            <a:r>
              <a:rPr lang="en-US" sz="1800" dirty="0"/>
              <a:t>Rowan University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C5433F-1A32-401A-91AF-0C87AA650A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D3F1D1-76A9-479C-ACD2-4B33F1B6F2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49F31-F6FA-493B-A83C-72951722F61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797887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6AF2B827-7B0C-4B6E-B174-121D598E39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A8FC65A-5603-426F-808F-36B68C2213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2A08516-DAB8-4D8E-85A5-2C6E1EE2E5FE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10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1795835A-76DB-4971-A405-DA5BE71E6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Body Effect Cont.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904BA3F1-0B8D-44E3-B11E-8061D79CE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/>
              <a:t>For small source-to-body voltage, treat as linear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  <p:pic>
        <p:nvPicPr>
          <p:cNvPr id="23558" name="Picture 4">
            <a:extLst>
              <a:ext uri="{FF2B5EF4-FFF2-40B4-BE49-F238E27FC236}">
                <a16:creationId xmlns:a16="http://schemas.microsoft.com/office/drawing/2014/main" id="{1141C0D7-8321-4A20-9E5B-60D3DB12C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2362200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5">
            <a:extLst>
              <a:ext uri="{FF2B5EF4-FFF2-40B4-BE49-F238E27FC236}">
                <a16:creationId xmlns:a16="http://schemas.microsoft.com/office/drawing/2014/main" id="{2B223EDF-FC5B-4558-82E9-8667D622C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95600"/>
            <a:ext cx="22288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3B5DF9D-B116-4353-8782-22CF5E0AE2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1A802B4B-4DD8-426D-B4DA-A779C67130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8141752-4056-419E-9917-ACCFADE65C36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C31D2E61-3214-4B31-912D-D5BC06E384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Leakage</a:t>
            </a:r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146388C5-04F7-42C5-99E5-24E4DBC83A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about current in cutoff?</a:t>
            </a:r>
          </a:p>
          <a:p>
            <a:pPr eaLnBrk="1" hangingPunct="1"/>
            <a:r>
              <a:rPr lang="en-US" altLang="en-US"/>
              <a:t>Simulated results</a:t>
            </a:r>
          </a:p>
          <a:p>
            <a:pPr eaLnBrk="1" hangingPunct="1"/>
            <a:r>
              <a:rPr lang="en-US" altLang="en-US"/>
              <a:t>What differs?</a:t>
            </a:r>
          </a:p>
          <a:p>
            <a:pPr lvl="1" eaLnBrk="1" hangingPunct="1"/>
            <a:r>
              <a:rPr lang="en-US" altLang="en-US"/>
              <a:t>Current doesn’t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 	go to 0 in cutoff</a:t>
            </a:r>
          </a:p>
        </p:txBody>
      </p:sp>
      <p:pic>
        <p:nvPicPr>
          <p:cNvPr id="25606" name="Picture 5">
            <a:extLst>
              <a:ext uri="{FF2B5EF4-FFF2-40B4-BE49-F238E27FC236}">
                <a16:creationId xmlns:a16="http://schemas.microsoft.com/office/drawing/2014/main" id="{6ECF4A60-C210-4270-A6AC-B749FC706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155825"/>
            <a:ext cx="4933950" cy="394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1926" name="Rectangle 6">
            <a:extLst>
              <a:ext uri="{FF2B5EF4-FFF2-40B4-BE49-F238E27FC236}">
                <a16:creationId xmlns:a16="http://schemas.microsoft.com/office/drawing/2014/main" id="{60571870-A101-412E-A49B-B65DF737A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895600"/>
            <a:ext cx="2133600" cy="838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21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9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418BD7-217E-439F-B2F7-F1184F1A9D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95C04B-F294-413C-8DAA-28F6F74026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0E78331-688F-4171-BB13-B896BFEDB632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28715052-D10E-429A-83CB-77770A2C5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Leakage Sources</a:t>
            </a:r>
          </a:p>
        </p:txBody>
      </p:sp>
      <p:sp>
        <p:nvSpPr>
          <p:cNvPr id="722947" name="Rectangle 3">
            <a:extLst>
              <a:ext uri="{FF2B5EF4-FFF2-40B4-BE49-F238E27FC236}">
                <a16:creationId xmlns:a16="http://schemas.microsoft.com/office/drawing/2014/main" id="{FBCD1577-954D-434F-BD89-1D0C10C299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Subthreshold conduction</a:t>
            </a:r>
          </a:p>
          <a:p>
            <a:pPr lvl="1" eaLnBrk="1" hangingPunct="1"/>
            <a:r>
              <a:rPr lang="en-US" altLang="en-US"/>
              <a:t>Transistors can’t abruptly turn ON or OFF</a:t>
            </a:r>
          </a:p>
          <a:p>
            <a:pPr lvl="1" eaLnBrk="1" hangingPunct="1"/>
            <a:r>
              <a:rPr lang="en-US" altLang="en-US"/>
              <a:t>Dominant source in contemporary transistors</a:t>
            </a:r>
          </a:p>
          <a:p>
            <a:pPr eaLnBrk="1" hangingPunct="1"/>
            <a:r>
              <a:rPr lang="en-US" altLang="en-US"/>
              <a:t>Gate leakage</a:t>
            </a:r>
          </a:p>
          <a:p>
            <a:pPr lvl="1" eaLnBrk="1" hangingPunct="1"/>
            <a:r>
              <a:rPr lang="en-US" altLang="en-US"/>
              <a:t>Tunneling through ultrathin gate dielectric</a:t>
            </a:r>
          </a:p>
          <a:p>
            <a:pPr eaLnBrk="1" hangingPunct="1"/>
            <a:r>
              <a:rPr lang="en-US" altLang="en-US"/>
              <a:t>Junction leakage</a:t>
            </a:r>
          </a:p>
          <a:p>
            <a:pPr lvl="1" eaLnBrk="1" hangingPunct="1"/>
            <a:r>
              <a:rPr lang="en-US" altLang="en-US"/>
              <a:t>Reverse-biased PN junction diode current</a:t>
            </a:r>
          </a:p>
          <a:p>
            <a:pPr lvl="1"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2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2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2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2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2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9" descr="0220.tif">
            <a:extLst>
              <a:ext uri="{FF2B5EF4-FFF2-40B4-BE49-F238E27FC236}">
                <a16:creationId xmlns:a16="http://schemas.microsoft.com/office/drawing/2014/main" id="{0DD8CFE6-04B3-45B8-B2FE-EC39E9AD91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376613"/>
            <a:ext cx="3048000" cy="256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C9FBD89-7E11-45EE-B085-4AFC8D6D1E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5E6E300-294B-46B6-81F5-A6292D9FFD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125F19B-B7B2-4B2C-875E-73B6EBAF39EE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13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078" name="Rectangle 2">
            <a:extLst>
              <a:ext uri="{FF2B5EF4-FFF2-40B4-BE49-F238E27FC236}">
                <a16:creationId xmlns:a16="http://schemas.microsoft.com/office/drawing/2014/main" id="{428D5655-2EFE-49D3-946D-423CD38E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ON and OFF Current</a:t>
            </a:r>
          </a:p>
        </p:txBody>
      </p:sp>
      <p:sp>
        <p:nvSpPr>
          <p:cNvPr id="3079" name="Rectangle 3">
            <a:extLst>
              <a:ext uri="{FF2B5EF4-FFF2-40B4-BE49-F238E27FC236}">
                <a16:creationId xmlns:a16="http://schemas.microsoft.com/office/drawing/2014/main" id="{00937794-5C26-433D-9694-8B16801B75B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/>
              <a:t>I</a:t>
            </a:r>
            <a:r>
              <a:rPr lang="en-US" altLang="en-US" sz="2000" baseline="-25000" dirty="0"/>
              <a:t>on</a:t>
            </a:r>
            <a:r>
              <a:rPr lang="en-US" altLang="en-US" sz="2000" dirty="0"/>
              <a:t> = I</a:t>
            </a:r>
            <a:r>
              <a:rPr lang="en-US" altLang="en-US" sz="2000" baseline="-25000" dirty="0"/>
              <a:t>ds</a:t>
            </a:r>
            <a:r>
              <a:rPr lang="en-US" altLang="en-US" sz="2000" dirty="0"/>
              <a:t> @ </a:t>
            </a:r>
            <a:r>
              <a:rPr lang="en-US" altLang="en-US" sz="2000" dirty="0" err="1"/>
              <a:t>V</a:t>
            </a:r>
            <a:r>
              <a:rPr lang="en-US" altLang="en-US" sz="2000" baseline="-25000" dirty="0" err="1"/>
              <a:t>gs</a:t>
            </a:r>
            <a:r>
              <a:rPr lang="en-US" altLang="en-US" sz="2000" dirty="0"/>
              <a:t> = </a:t>
            </a:r>
            <a:r>
              <a:rPr lang="en-US" altLang="en-US" sz="2000" dirty="0" err="1"/>
              <a:t>V</a:t>
            </a:r>
            <a:r>
              <a:rPr lang="en-US" altLang="en-US" sz="2000" baseline="-25000" dirty="0" err="1"/>
              <a:t>ds</a:t>
            </a:r>
            <a:r>
              <a:rPr lang="en-US" altLang="en-US" sz="2000" dirty="0"/>
              <a:t> = V</a:t>
            </a:r>
            <a:r>
              <a:rPr lang="en-US" altLang="en-US" sz="2000" baseline="-25000" dirty="0"/>
              <a:t>DD </a:t>
            </a:r>
          </a:p>
          <a:p>
            <a:pPr lvl="1" eaLnBrk="1" hangingPunct="1"/>
            <a:r>
              <a:rPr lang="en-US" altLang="en-US" sz="2000" dirty="0"/>
              <a:t>Saturation</a:t>
            </a:r>
            <a:endParaRPr lang="en-US" altLang="en-US" sz="2000" baseline="-25000" dirty="0"/>
          </a:p>
          <a:p>
            <a:pPr eaLnBrk="1" hangingPunct="1"/>
            <a:endParaRPr lang="en-US" altLang="en-US" sz="2000" dirty="0"/>
          </a:p>
          <a:p>
            <a:pPr eaLnBrk="1" hangingPunct="1"/>
            <a:endParaRPr lang="en-US" altLang="en-US" sz="2000" dirty="0"/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 err="1"/>
              <a:t>I</a:t>
            </a:r>
            <a:r>
              <a:rPr lang="en-US" altLang="en-US" sz="2000" baseline="-25000" dirty="0" err="1"/>
              <a:t>off</a:t>
            </a:r>
            <a:r>
              <a:rPr lang="en-US" altLang="en-US" sz="2000" dirty="0"/>
              <a:t> = I</a:t>
            </a:r>
            <a:r>
              <a:rPr lang="en-US" altLang="en-US" sz="2000" baseline="-25000" dirty="0"/>
              <a:t>ds</a:t>
            </a:r>
            <a:r>
              <a:rPr lang="en-US" altLang="en-US" sz="2000" dirty="0"/>
              <a:t> @ </a:t>
            </a:r>
            <a:r>
              <a:rPr lang="en-US" altLang="en-US" sz="2000" dirty="0" err="1"/>
              <a:t>V</a:t>
            </a:r>
            <a:r>
              <a:rPr lang="en-US" altLang="en-US" sz="2000" baseline="-25000" dirty="0" err="1"/>
              <a:t>gs</a:t>
            </a:r>
            <a:r>
              <a:rPr lang="en-US" altLang="en-US" sz="2000" dirty="0"/>
              <a:t> = 0, </a:t>
            </a:r>
            <a:r>
              <a:rPr lang="en-US" altLang="en-US" sz="2000" dirty="0" err="1"/>
              <a:t>V</a:t>
            </a:r>
            <a:r>
              <a:rPr lang="en-US" altLang="en-US" sz="2000" baseline="-25000" dirty="0" err="1"/>
              <a:t>ds</a:t>
            </a:r>
            <a:r>
              <a:rPr lang="en-US" altLang="en-US" sz="2000" dirty="0"/>
              <a:t> = V</a:t>
            </a:r>
            <a:r>
              <a:rPr lang="en-US" altLang="en-US" sz="2000" baseline="-25000" dirty="0"/>
              <a:t>DD</a:t>
            </a:r>
          </a:p>
          <a:p>
            <a:pPr lvl="1" eaLnBrk="1" hangingPunct="1"/>
            <a:r>
              <a:rPr lang="en-US" altLang="en-US" sz="2000" dirty="0"/>
              <a:t>Cutoff</a:t>
            </a:r>
            <a:endParaRPr lang="en-US" altLang="en-US" sz="2000" baseline="-25000" dirty="0"/>
          </a:p>
        </p:txBody>
      </p:sp>
      <p:graphicFrame>
        <p:nvGraphicFramePr>
          <p:cNvPr id="3074" name="Object 7">
            <a:extLst>
              <a:ext uri="{FF2B5EF4-FFF2-40B4-BE49-F238E27FC236}">
                <a16:creationId xmlns:a16="http://schemas.microsoft.com/office/drawing/2014/main" id="{8DD07FCF-3709-4F0F-B3EF-B1EB9F780A35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5257800" y="1524000"/>
          <a:ext cx="3048000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5932170" imgH="2696983" progId="Visio.Drawing.11">
                  <p:embed/>
                </p:oleObj>
              </mc:Choice>
              <mc:Fallback>
                <p:oleObj name="Visio" r:id="rId4" imgW="5932170" imgH="2696983" progId="Visio.Drawing.11">
                  <p:embed/>
                  <p:pic>
                    <p:nvPicPr>
                      <p:cNvPr id="3074" name="Object 7">
                        <a:extLst>
                          <a:ext uri="{FF2B5EF4-FFF2-40B4-BE49-F238E27FC236}">
                            <a16:creationId xmlns:a16="http://schemas.microsoft.com/office/drawing/2014/main" id="{8DD07FCF-3709-4F0F-B3EF-B1EB9F780A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524000"/>
                        <a:ext cx="3048000" cy="173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Rectangle 12">
            <a:extLst>
              <a:ext uri="{FF2B5EF4-FFF2-40B4-BE49-F238E27FC236}">
                <a16:creationId xmlns:a16="http://schemas.microsoft.com/office/drawing/2014/main" id="{7DF4EDCF-1D60-4DF9-B9B6-F00E8F6C6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1676400"/>
            <a:ext cx="762000" cy="533400"/>
          </a:xfrm>
          <a:prstGeom prst="rect">
            <a:avLst/>
          </a:prstGeom>
          <a:solidFill>
            <a:srgbClr val="FF000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3081" name="Rectangle 15">
            <a:extLst>
              <a:ext uri="{FF2B5EF4-FFF2-40B4-BE49-F238E27FC236}">
                <a16:creationId xmlns:a16="http://schemas.microsoft.com/office/drawing/2014/main" id="{B2E453A1-FE55-4592-B72E-A404B9037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343400"/>
            <a:ext cx="914400" cy="304800"/>
          </a:xfrm>
          <a:prstGeom prst="rect">
            <a:avLst/>
          </a:prstGeom>
          <a:solidFill>
            <a:srgbClr val="FF000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957294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E46AAF24-DB99-4FDE-9CC9-488B9FBC71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5CDDEB15-8A73-45D6-81C1-588100E62F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15BEBD4-8D93-4C63-8798-1D5CD1820170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14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Rectangle 2">
            <a:extLst>
              <a:ext uri="{FF2B5EF4-FFF2-40B4-BE49-F238E27FC236}">
                <a16:creationId xmlns:a16="http://schemas.microsoft.com/office/drawing/2014/main" id="{5D28A81F-2949-4938-9E5B-62EDCE87DD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Temperature Sensitivity</a:t>
            </a:r>
          </a:p>
        </p:txBody>
      </p:sp>
      <p:sp>
        <p:nvSpPr>
          <p:cNvPr id="13318" name="Rectangle 3">
            <a:extLst>
              <a:ext uri="{FF2B5EF4-FFF2-40B4-BE49-F238E27FC236}">
                <a16:creationId xmlns:a16="http://schemas.microsoft.com/office/drawing/2014/main" id="{C98169BF-8016-4D88-99C0-4ED627CAA5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Increasing temperature</a:t>
            </a:r>
          </a:p>
          <a:p>
            <a:pPr lvl="1" eaLnBrk="1" hangingPunct="1"/>
            <a:r>
              <a:rPr lang="en-US" altLang="en-US"/>
              <a:t>Reduces mobility</a:t>
            </a:r>
          </a:p>
          <a:p>
            <a:pPr lvl="1" eaLnBrk="1" hangingPunct="1"/>
            <a:r>
              <a:rPr lang="en-US" altLang="en-US"/>
              <a:t>Reduces V</a:t>
            </a:r>
            <a:r>
              <a:rPr lang="en-US" altLang="en-US" baseline="-25000"/>
              <a:t>t</a:t>
            </a:r>
          </a:p>
          <a:p>
            <a:pPr eaLnBrk="1" hangingPunct="1"/>
            <a:r>
              <a:rPr lang="en-US" altLang="en-US"/>
              <a:t>I</a:t>
            </a:r>
            <a:r>
              <a:rPr lang="en-US" altLang="en-US" baseline="-25000"/>
              <a:t>ON</a:t>
            </a:r>
            <a:r>
              <a:rPr lang="en-US" altLang="en-US"/>
              <a:t>  </a:t>
            </a:r>
            <a:r>
              <a:rPr lang="en-US" altLang="en-US">
                <a:solidFill>
                  <a:srgbClr val="0000FF"/>
                </a:solidFill>
              </a:rPr>
              <a:t>decreases</a:t>
            </a:r>
            <a:r>
              <a:rPr lang="en-US" altLang="en-US"/>
              <a:t> with temperature</a:t>
            </a:r>
          </a:p>
          <a:p>
            <a:pPr eaLnBrk="1" hangingPunct="1"/>
            <a:r>
              <a:rPr lang="en-US" altLang="en-US"/>
              <a:t>I</a:t>
            </a:r>
            <a:r>
              <a:rPr lang="en-US" altLang="en-US" baseline="-25000"/>
              <a:t>OFF</a:t>
            </a:r>
            <a:r>
              <a:rPr lang="en-US" altLang="en-US"/>
              <a:t> </a:t>
            </a:r>
            <a:r>
              <a:rPr lang="en-US" altLang="en-US">
                <a:solidFill>
                  <a:srgbClr val="0000FF"/>
                </a:solidFill>
              </a:rPr>
              <a:t>increases</a:t>
            </a:r>
            <a:r>
              <a:rPr lang="en-US" altLang="en-US"/>
              <a:t>  with temperature</a:t>
            </a:r>
          </a:p>
        </p:txBody>
      </p:sp>
      <p:sp>
        <p:nvSpPr>
          <p:cNvPr id="13319" name="Rectangle 5">
            <a:extLst>
              <a:ext uri="{FF2B5EF4-FFF2-40B4-BE49-F238E27FC236}">
                <a16:creationId xmlns:a16="http://schemas.microsoft.com/office/drawing/2014/main" id="{48FA9123-8F2E-44A2-8F02-9846115DB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1013" y="2351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27044" name="Object 4">
            <a:extLst>
              <a:ext uri="{FF2B5EF4-FFF2-40B4-BE49-F238E27FC236}">
                <a16:creationId xmlns:a16="http://schemas.microsoft.com/office/drawing/2014/main" id="{8EF807AE-741F-40F7-8F14-48B2D78072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3810000"/>
          <a:ext cx="3101975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103200" imgH="2156400" progId="Visio.Drawing.6">
                  <p:embed/>
                </p:oleObj>
              </mc:Choice>
              <mc:Fallback>
                <p:oleObj name="VISIO" r:id="rId3" imgW="3103200" imgH="215640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10000"/>
                        <a:ext cx="3101975" cy="215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7">
            <a:extLst>
              <a:ext uri="{FF2B5EF4-FFF2-40B4-BE49-F238E27FC236}">
                <a16:creationId xmlns:a16="http://schemas.microsoft.com/office/drawing/2014/main" id="{A215A033-49DD-4233-9FD9-C9CA08651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1013" y="2351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E63ED262-F19D-41CD-8B28-6461742CF83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95600"/>
            <a:ext cx="1447800" cy="381000"/>
            <a:chOff x="768" y="3120"/>
            <a:chExt cx="816" cy="192"/>
          </a:xfrm>
        </p:grpSpPr>
        <p:sp>
          <p:nvSpPr>
            <p:cNvPr id="13325" name="Rectangle 9">
              <a:extLst>
                <a:ext uri="{FF2B5EF4-FFF2-40B4-BE49-F238E27FC236}">
                  <a16:creationId xmlns:a16="http://schemas.microsoft.com/office/drawing/2014/main" id="{233F2AAF-AEDA-4C87-A8F5-3B4148B82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6" name="Line 10">
              <a:extLst>
                <a:ext uri="{FF2B5EF4-FFF2-40B4-BE49-F238E27FC236}">
                  <a16:creationId xmlns:a16="http://schemas.microsoft.com/office/drawing/2014/main" id="{E9A21056-7925-4C80-9235-1F0F80BD70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FF496C03-7495-4126-B2CA-E406F3CD813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352800"/>
            <a:ext cx="1371600" cy="381000"/>
            <a:chOff x="768" y="3120"/>
            <a:chExt cx="816" cy="192"/>
          </a:xfrm>
        </p:grpSpPr>
        <p:sp>
          <p:nvSpPr>
            <p:cNvPr id="13323" name="Rectangle 12">
              <a:extLst>
                <a:ext uri="{FF2B5EF4-FFF2-40B4-BE49-F238E27FC236}">
                  <a16:creationId xmlns:a16="http://schemas.microsoft.com/office/drawing/2014/main" id="{21154F18-3903-4E80-A0A6-364D617F9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4" name="Line 13">
              <a:extLst>
                <a:ext uri="{FF2B5EF4-FFF2-40B4-BE49-F238E27FC236}">
                  <a16:creationId xmlns:a16="http://schemas.microsoft.com/office/drawing/2014/main" id="{28EC96BD-9B3A-49E2-A8D7-19E941908A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27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ABB77-3475-414C-8232-A31531188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E4D1B5-808F-4286-AF91-EDEAF54ABA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74693E5-E9F0-4E06-A90B-F02625B6F169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5204926C-E3C3-4783-ADEA-63A22CA15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 What?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C801D4F0-6E1D-4942-BA35-58582D10A0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 what if transistors are not ideal?</a:t>
            </a:r>
          </a:p>
          <a:p>
            <a:pPr lvl="1" eaLnBrk="1" hangingPunct="1"/>
            <a:r>
              <a:rPr lang="en-US" altLang="en-US"/>
              <a:t>They still behave like switches.</a:t>
            </a:r>
          </a:p>
          <a:p>
            <a:pPr eaLnBrk="1" hangingPunct="1"/>
            <a:r>
              <a:rPr lang="en-US" altLang="en-US"/>
              <a:t>But these effects matter for…</a:t>
            </a:r>
          </a:p>
          <a:p>
            <a:pPr lvl="1" eaLnBrk="1" hangingPunct="1"/>
            <a:r>
              <a:rPr lang="en-US" altLang="en-US"/>
              <a:t>Supply voltage choice</a:t>
            </a:r>
          </a:p>
          <a:p>
            <a:pPr lvl="1" eaLnBrk="1" hangingPunct="1"/>
            <a:r>
              <a:rPr lang="en-US" altLang="en-US"/>
              <a:t>Logical effort</a:t>
            </a:r>
          </a:p>
          <a:p>
            <a:pPr lvl="1" eaLnBrk="1" hangingPunct="1"/>
            <a:r>
              <a:rPr lang="en-US" altLang="en-US"/>
              <a:t>Quiescent power consumption</a:t>
            </a:r>
          </a:p>
          <a:p>
            <a:pPr lvl="1" eaLnBrk="1" hangingPunct="1"/>
            <a:r>
              <a:rPr lang="en-US" altLang="en-US"/>
              <a:t>Pass transistors</a:t>
            </a:r>
          </a:p>
          <a:p>
            <a:pPr lvl="1" eaLnBrk="1" hangingPunct="1"/>
            <a:r>
              <a:rPr lang="en-US" altLang="en-US"/>
              <a:t>Temperature of operation</a:t>
            </a:r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5B8D4FFD-E29E-49DE-B11A-C50F682E4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15" name="Slide Number Placeholder 4">
            <a:extLst>
              <a:ext uri="{FF2B5EF4-FFF2-40B4-BE49-F238E27FC236}">
                <a16:creationId xmlns:a16="http://schemas.microsoft.com/office/drawing/2014/main" id="{0BBA79F7-2C1E-4BD4-BE4F-8BCCDF0152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CC4DDFD-325D-468C-9713-855262AC6641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16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DDD754EC-50A5-47A5-A220-DDEF388CE6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Parameter Variation</a:t>
            </a:r>
          </a:p>
        </p:txBody>
      </p:sp>
      <p:sp>
        <p:nvSpPr>
          <p:cNvPr id="14342" name="Rectangle 3">
            <a:extLst>
              <a:ext uri="{FF2B5EF4-FFF2-40B4-BE49-F238E27FC236}">
                <a16:creationId xmlns:a16="http://schemas.microsoft.com/office/drawing/2014/main" id="{B92B5E91-2042-4135-A300-A7FB77052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Transistors have uncertainty in parameters</a:t>
            </a:r>
          </a:p>
          <a:p>
            <a:pPr lvl="1" eaLnBrk="1" hangingPunct="1"/>
            <a:r>
              <a:rPr lang="en-US" altLang="en-US"/>
              <a:t>Process: L</a:t>
            </a:r>
            <a:r>
              <a:rPr lang="en-US" altLang="en-US" baseline="-25000"/>
              <a:t>eff</a:t>
            </a:r>
            <a:r>
              <a:rPr lang="en-US" altLang="en-US"/>
              <a:t>, V</a:t>
            </a:r>
            <a:r>
              <a:rPr lang="en-US" altLang="en-US" baseline="-25000"/>
              <a:t>t</a:t>
            </a:r>
            <a:r>
              <a:rPr lang="en-US" altLang="en-US"/>
              <a:t>, t</a:t>
            </a:r>
            <a:r>
              <a:rPr lang="en-US" altLang="en-US" baseline="-25000"/>
              <a:t>ox</a:t>
            </a:r>
            <a:r>
              <a:rPr lang="en-US" altLang="en-US"/>
              <a:t> of nMOS and pMOS</a:t>
            </a:r>
          </a:p>
          <a:p>
            <a:pPr lvl="1" eaLnBrk="1" hangingPunct="1"/>
            <a:r>
              <a:rPr lang="en-US" altLang="en-US"/>
              <a:t>Vary around typical (T) values</a:t>
            </a:r>
          </a:p>
          <a:p>
            <a:pPr eaLnBrk="1" hangingPunct="1"/>
            <a:r>
              <a:rPr lang="en-US" altLang="en-US"/>
              <a:t>Fast (F)</a:t>
            </a:r>
          </a:p>
          <a:p>
            <a:pPr lvl="1" eaLnBrk="1" hangingPunct="1"/>
            <a:r>
              <a:rPr lang="en-US" altLang="en-US"/>
              <a:t>L</a:t>
            </a:r>
            <a:r>
              <a:rPr lang="en-US" altLang="en-US" baseline="-25000"/>
              <a:t>eff</a:t>
            </a:r>
            <a:r>
              <a:rPr lang="en-US" altLang="en-US"/>
              <a:t>: </a:t>
            </a:r>
            <a:r>
              <a:rPr lang="en-US" altLang="en-US">
                <a:solidFill>
                  <a:srgbClr val="0000FF"/>
                </a:solidFill>
              </a:rPr>
              <a:t>short</a:t>
            </a:r>
          </a:p>
          <a:p>
            <a:pPr lvl="1" eaLnBrk="1" hangingPunct="1"/>
            <a:r>
              <a:rPr lang="en-US" altLang="en-US"/>
              <a:t>V</a:t>
            </a:r>
            <a:r>
              <a:rPr lang="en-US" altLang="en-US" baseline="-25000"/>
              <a:t>t</a:t>
            </a:r>
            <a:r>
              <a:rPr lang="en-US" altLang="en-US"/>
              <a:t>:  </a:t>
            </a:r>
            <a:r>
              <a:rPr lang="en-US" altLang="en-US">
                <a:solidFill>
                  <a:srgbClr val="0000FF"/>
                </a:solidFill>
              </a:rPr>
              <a:t>low</a:t>
            </a:r>
          </a:p>
          <a:p>
            <a:pPr lvl="1" eaLnBrk="1" hangingPunct="1"/>
            <a:r>
              <a:rPr lang="en-US" altLang="en-US"/>
              <a:t>t</a:t>
            </a:r>
            <a:r>
              <a:rPr lang="en-US" altLang="en-US" baseline="-25000"/>
              <a:t>ox</a:t>
            </a:r>
            <a:r>
              <a:rPr lang="en-US" altLang="en-US"/>
              <a:t>:  </a:t>
            </a:r>
            <a:r>
              <a:rPr lang="en-US" altLang="en-US">
                <a:solidFill>
                  <a:srgbClr val="0000FF"/>
                </a:solidFill>
              </a:rPr>
              <a:t>thin</a:t>
            </a:r>
          </a:p>
          <a:p>
            <a:pPr eaLnBrk="1" hangingPunct="1"/>
            <a:r>
              <a:rPr lang="en-US" altLang="en-US"/>
              <a:t>Slow (S): opposite</a:t>
            </a:r>
          </a:p>
          <a:p>
            <a:pPr eaLnBrk="1" hangingPunct="1"/>
            <a:r>
              <a:rPr lang="en-US" altLang="en-US"/>
              <a:t>Not all parameters are independent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for nMOS and pMOS</a:t>
            </a:r>
          </a:p>
        </p:txBody>
      </p:sp>
      <p:graphicFrame>
        <p:nvGraphicFramePr>
          <p:cNvPr id="14338" name="Object 4">
            <a:extLst>
              <a:ext uri="{FF2B5EF4-FFF2-40B4-BE49-F238E27FC236}">
                <a16:creationId xmlns:a16="http://schemas.microsoft.com/office/drawing/2014/main" id="{00A44002-E2F1-4D55-9601-11B200E3AA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2667000"/>
          <a:ext cx="2563813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215800" imgH="2240640" progId="Visio.Drawing.6">
                  <p:embed/>
                </p:oleObj>
              </mc:Choice>
              <mc:Fallback>
                <p:oleObj name="VISIO" r:id="rId3" imgW="2215800" imgH="224064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667000"/>
                        <a:ext cx="2563813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>
            <a:extLst>
              <a:ext uri="{FF2B5EF4-FFF2-40B4-BE49-F238E27FC236}">
                <a16:creationId xmlns:a16="http://schemas.microsoft.com/office/drawing/2014/main" id="{796063D5-9AE3-4715-9FBD-383D6D04B4C6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276600"/>
            <a:ext cx="1143000" cy="381000"/>
            <a:chOff x="768" y="3120"/>
            <a:chExt cx="816" cy="192"/>
          </a:xfrm>
        </p:grpSpPr>
        <p:sp>
          <p:nvSpPr>
            <p:cNvPr id="14350" name="Rectangle 6">
              <a:extLst>
                <a:ext uri="{FF2B5EF4-FFF2-40B4-BE49-F238E27FC236}">
                  <a16:creationId xmlns:a16="http://schemas.microsoft.com/office/drawing/2014/main" id="{A065DC06-2873-431C-A597-32FAA8AB5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1" name="Line 7">
              <a:extLst>
                <a:ext uri="{FF2B5EF4-FFF2-40B4-BE49-F238E27FC236}">
                  <a16:creationId xmlns:a16="http://schemas.microsoft.com/office/drawing/2014/main" id="{1B224BE5-568E-432F-89CC-B08588727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F7B6E498-1024-4FFB-93B4-9DCB6B3872B8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733800"/>
            <a:ext cx="1143000" cy="381000"/>
            <a:chOff x="768" y="3120"/>
            <a:chExt cx="816" cy="192"/>
          </a:xfrm>
        </p:grpSpPr>
        <p:sp>
          <p:nvSpPr>
            <p:cNvPr id="14348" name="Rectangle 12">
              <a:extLst>
                <a:ext uri="{FF2B5EF4-FFF2-40B4-BE49-F238E27FC236}">
                  <a16:creationId xmlns:a16="http://schemas.microsoft.com/office/drawing/2014/main" id="{8C9BAFE5-2137-4F18-B0A1-D8720FC3F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49" name="Line 13">
              <a:extLst>
                <a:ext uri="{FF2B5EF4-FFF2-40B4-BE49-F238E27FC236}">
                  <a16:creationId xmlns:a16="http://schemas.microsoft.com/office/drawing/2014/main" id="{4AA351B8-88B0-483E-93FF-6E129FCD68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">
            <a:extLst>
              <a:ext uri="{FF2B5EF4-FFF2-40B4-BE49-F238E27FC236}">
                <a16:creationId xmlns:a16="http://schemas.microsoft.com/office/drawing/2014/main" id="{19644EB1-8230-484B-8F1B-D11247FDDDE9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191000"/>
            <a:ext cx="1143000" cy="381000"/>
            <a:chOff x="768" y="3120"/>
            <a:chExt cx="816" cy="192"/>
          </a:xfrm>
        </p:grpSpPr>
        <p:sp>
          <p:nvSpPr>
            <p:cNvPr id="14346" name="Rectangle 15">
              <a:extLst>
                <a:ext uri="{FF2B5EF4-FFF2-40B4-BE49-F238E27FC236}">
                  <a16:creationId xmlns:a16="http://schemas.microsoft.com/office/drawing/2014/main" id="{369DAAD1-38CA-450C-9046-B75A43457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47" name="Line 16">
              <a:extLst>
                <a:ext uri="{FF2B5EF4-FFF2-40B4-BE49-F238E27FC236}">
                  <a16:creationId xmlns:a16="http://schemas.microsoft.com/office/drawing/2014/main" id="{945D5506-15BA-4608-8DDC-438258969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oter Placeholder 3">
            <a:extLst>
              <a:ext uri="{FF2B5EF4-FFF2-40B4-BE49-F238E27FC236}">
                <a16:creationId xmlns:a16="http://schemas.microsoft.com/office/drawing/2014/main" id="{DB73995B-C579-4387-B809-B1DEB64D9A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37" name="Slide Number Placeholder 4">
            <a:extLst>
              <a:ext uri="{FF2B5EF4-FFF2-40B4-BE49-F238E27FC236}">
                <a16:creationId xmlns:a16="http://schemas.microsoft.com/office/drawing/2014/main" id="{A07B36D4-1895-4997-95DC-43CD70B7AD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92019C2-973F-4A91-9E90-7D48392B65F2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17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BCD7B3AA-1E3E-467C-80BB-7A647143F6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Environmental Variation</a:t>
            </a:r>
          </a:p>
        </p:txBody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8B01BA0E-DC75-4D10-9B90-B569212D9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</a:t>
            </a:r>
            <a:r>
              <a:rPr lang="en-US" altLang="en-US" baseline="-25000"/>
              <a:t>DD</a:t>
            </a:r>
            <a:r>
              <a:rPr lang="en-US" altLang="en-US"/>
              <a:t> and T also vary in time and space</a:t>
            </a:r>
          </a:p>
          <a:p>
            <a:pPr eaLnBrk="1" hangingPunct="1"/>
            <a:r>
              <a:rPr lang="en-US" altLang="en-US"/>
              <a:t>Fast:</a:t>
            </a:r>
          </a:p>
          <a:p>
            <a:pPr lvl="1" eaLnBrk="1" hangingPunct="1"/>
            <a:r>
              <a:rPr lang="en-US" altLang="en-US"/>
              <a:t>V</a:t>
            </a:r>
            <a:r>
              <a:rPr lang="en-US" altLang="en-US" baseline="-25000"/>
              <a:t>DD</a:t>
            </a:r>
            <a:r>
              <a:rPr lang="en-US" altLang="en-US"/>
              <a:t>: </a:t>
            </a:r>
            <a:r>
              <a:rPr lang="en-US" altLang="en-US">
                <a:solidFill>
                  <a:srgbClr val="0000FF"/>
                </a:solidFill>
              </a:rPr>
              <a:t>high</a:t>
            </a:r>
          </a:p>
          <a:p>
            <a:pPr lvl="1" eaLnBrk="1" hangingPunct="1"/>
            <a:r>
              <a:rPr lang="en-US" altLang="en-US"/>
              <a:t>T:     </a:t>
            </a:r>
            <a:r>
              <a:rPr lang="en-US" altLang="en-US">
                <a:solidFill>
                  <a:srgbClr val="0000FF"/>
                </a:solidFill>
              </a:rPr>
              <a:t>low</a:t>
            </a:r>
          </a:p>
        </p:txBody>
      </p:sp>
      <p:graphicFrame>
        <p:nvGraphicFramePr>
          <p:cNvPr id="739405" name="Group 77">
            <a:extLst>
              <a:ext uri="{FF2B5EF4-FFF2-40B4-BE49-F238E27FC236}">
                <a16:creationId xmlns:a16="http://schemas.microsoft.com/office/drawing/2014/main" id="{391D038F-B8D1-4228-9672-6BC20262BF91}"/>
              </a:ext>
            </a:extLst>
          </p:cNvPr>
          <p:cNvGraphicFramePr>
            <a:graphicFrameLocks noGrp="1"/>
          </p:cNvGraphicFramePr>
          <p:nvPr/>
        </p:nvGraphicFramePr>
        <p:xfrm>
          <a:off x="1066800" y="3886200"/>
          <a:ext cx="6096000" cy="1584816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Corner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Voltage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Temperature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1.98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0 C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1.8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 C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1.62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125 C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Group 78">
            <a:extLst>
              <a:ext uri="{FF2B5EF4-FFF2-40B4-BE49-F238E27FC236}">
                <a16:creationId xmlns:a16="http://schemas.microsoft.com/office/drawing/2014/main" id="{470869F2-82AF-493F-8441-5095F50FF090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438400"/>
            <a:ext cx="1143000" cy="381000"/>
            <a:chOff x="768" y="3120"/>
            <a:chExt cx="816" cy="192"/>
          </a:xfrm>
        </p:grpSpPr>
        <p:sp>
          <p:nvSpPr>
            <p:cNvPr id="31780" name="Rectangle 79">
              <a:extLst>
                <a:ext uri="{FF2B5EF4-FFF2-40B4-BE49-F238E27FC236}">
                  <a16:creationId xmlns:a16="http://schemas.microsoft.com/office/drawing/2014/main" id="{66E7EF65-015C-41C2-A3EE-04DD1FF1E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81" name="Line 80">
              <a:extLst>
                <a:ext uri="{FF2B5EF4-FFF2-40B4-BE49-F238E27FC236}">
                  <a16:creationId xmlns:a16="http://schemas.microsoft.com/office/drawing/2014/main" id="{456D57D2-6385-46E7-882B-88EEBCCEE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81">
            <a:extLst>
              <a:ext uri="{FF2B5EF4-FFF2-40B4-BE49-F238E27FC236}">
                <a16:creationId xmlns:a16="http://schemas.microsoft.com/office/drawing/2014/main" id="{E8489420-2477-4C15-84FC-31C0B3EC04D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895600"/>
            <a:ext cx="1143000" cy="381000"/>
            <a:chOff x="768" y="3120"/>
            <a:chExt cx="816" cy="192"/>
          </a:xfrm>
        </p:grpSpPr>
        <p:sp>
          <p:nvSpPr>
            <p:cNvPr id="31778" name="Rectangle 82">
              <a:extLst>
                <a:ext uri="{FF2B5EF4-FFF2-40B4-BE49-F238E27FC236}">
                  <a16:creationId xmlns:a16="http://schemas.microsoft.com/office/drawing/2014/main" id="{995B0CDE-D963-4A8B-8B33-AF2FFF563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79" name="Line 83">
              <a:extLst>
                <a:ext uri="{FF2B5EF4-FFF2-40B4-BE49-F238E27FC236}">
                  <a16:creationId xmlns:a16="http://schemas.microsoft.com/office/drawing/2014/main" id="{32D269A3-7C36-4F12-A468-2A95F5C813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9413" name="Rectangle 85">
            <a:extLst>
              <a:ext uri="{FF2B5EF4-FFF2-40B4-BE49-F238E27FC236}">
                <a16:creationId xmlns:a16="http://schemas.microsoft.com/office/drawing/2014/main" id="{586418E6-611D-461D-83A3-8563E365B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343400"/>
            <a:ext cx="1143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39415" name="Rectangle 87">
            <a:extLst>
              <a:ext uri="{FF2B5EF4-FFF2-40B4-BE49-F238E27FC236}">
                <a16:creationId xmlns:a16="http://schemas.microsoft.com/office/drawing/2014/main" id="{921176B5-5407-414C-8012-71EF221F8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105400"/>
            <a:ext cx="1143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39416" name="Rectangle 88">
            <a:extLst>
              <a:ext uri="{FF2B5EF4-FFF2-40B4-BE49-F238E27FC236}">
                <a16:creationId xmlns:a16="http://schemas.microsoft.com/office/drawing/2014/main" id="{5D29319B-BA55-402D-AB04-DAD13321A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343400"/>
            <a:ext cx="1143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39417" name="Rectangle 89">
            <a:extLst>
              <a:ext uri="{FF2B5EF4-FFF2-40B4-BE49-F238E27FC236}">
                <a16:creationId xmlns:a16="http://schemas.microsoft.com/office/drawing/2014/main" id="{659255D2-41EC-490F-9DF5-5F4F439D8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105400"/>
            <a:ext cx="1143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39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739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739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739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413" grpId="0" animBg="1"/>
      <p:bldP spid="739415" grpId="0" animBg="1"/>
      <p:bldP spid="739416" grpId="0" animBg="1"/>
      <p:bldP spid="7394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A4542-941C-406C-81DE-BF177A4052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1D608-D223-44F8-AD2E-3773C92F3E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7AABA14-1100-4CC0-A8DE-9F26A9D6A3AB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18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C90181D1-38E6-42FD-A71A-4B5266ABA8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Corners</a:t>
            </a: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8D9D0CCB-9AFF-4B13-9A16-459DB5765B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corners describe worst case variations</a:t>
            </a:r>
          </a:p>
          <a:p>
            <a:pPr lvl="1" eaLnBrk="1" hangingPunct="1"/>
            <a:r>
              <a:rPr lang="en-US" altLang="en-US"/>
              <a:t>If a design works in all corners, it will probably work for any variation.</a:t>
            </a:r>
          </a:p>
          <a:p>
            <a:pPr eaLnBrk="1" hangingPunct="1"/>
            <a:r>
              <a:rPr lang="en-US" altLang="en-US"/>
              <a:t>Describe corner with four letters (T, F, S)</a:t>
            </a:r>
          </a:p>
          <a:p>
            <a:pPr lvl="1" eaLnBrk="1" hangingPunct="1"/>
            <a:r>
              <a:rPr lang="en-US" altLang="en-US"/>
              <a:t>nMOS speed</a:t>
            </a:r>
          </a:p>
          <a:p>
            <a:pPr lvl="1" eaLnBrk="1" hangingPunct="1"/>
            <a:r>
              <a:rPr lang="en-US" altLang="en-US"/>
              <a:t>pMOS speed</a:t>
            </a:r>
          </a:p>
          <a:p>
            <a:pPr lvl="1" eaLnBrk="1" hangingPunct="1"/>
            <a:r>
              <a:rPr lang="en-US" altLang="en-US"/>
              <a:t>Voltage</a:t>
            </a:r>
          </a:p>
          <a:p>
            <a:pPr lvl="1" eaLnBrk="1" hangingPunct="1"/>
            <a:r>
              <a:rPr lang="en-US" altLang="en-US"/>
              <a:t>Temperature</a:t>
            </a:r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ooter Placeholder 3">
            <a:extLst>
              <a:ext uri="{FF2B5EF4-FFF2-40B4-BE49-F238E27FC236}">
                <a16:creationId xmlns:a16="http://schemas.microsoft.com/office/drawing/2014/main" id="{ACDDB11A-BD01-46FE-9DD5-44B325F8F6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49" name="Slide Number Placeholder 4">
            <a:extLst>
              <a:ext uri="{FF2B5EF4-FFF2-40B4-BE49-F238E27FC236}">
                <a16:creationId xmlns:a16="http://schemas.microsoft.com/office/drawing/2014/main" id="{9FA26D05-2115-43C5-A762-0E0BDC432C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01E2B75-1FD9-40AA-BA09-F56839E9607F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19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2EF5FD6F-1227-4D76-8510-23C7180FA7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Important Corners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04534B78-8F8A-40DB-BE61-1C760D998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Some critical simulation corners include</a:t>
            </a:r>
          </a:p>
        </p:txBody>
      </p:sp>
      <p:graphicFrame>
        <p:nvGraphicFramePr>
          <p:cNvPr id="745530" name="Group 58">
            <a:extLst>
              <a:ext uri="{FF2B5EF4-FFF2-40B4-BE49-F238E27FC236}">
                <a16:creationId xmlns:a16="http://schemas.microsoft.com/office/drawing/2014/main" id="{4C302282-F62F-4EFB-85F9-90EF7C5947B4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895600"/>
          <a:ext cx="6781800" cy="2301876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Purpose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</a:t>
                      </a:r>
                      <a:r>
                        <a:rPr kumimoji="0" 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Temp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Cycle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Power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Subthreshold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leakage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45514" name="Rectangle 42">
            <a:extLst>
              <a:ext uri="{FF2B5EF4-FFF2-40B4-BE49-F238E27FC236}">
                <a16:creationId xmlns:a16="http://schemas.microsoft.com/office/drawing/2014/main" id="{E7F4E813-4F40-4391-A607-B95858AE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4290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15" name="Rectangle 43">
            <a:extLst>
              <a:ext uri="{FF2B5EF4-FFF2-40B4-BE49-F238E27FC236}">
                <a16:creationId xmlns:a16="http://schemas.microsoft.com/office/drawing/2014/main" id="{A4E1E65B-89B6-4704-A288-6C13EF95E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4290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16" name="Rectangle 44">
            <a:extLst>
              <a:ext uri="{FF2B5EF4-FFF2-40B4-BE49-F238E27FC236}">
                <a16:creationId xmlns:a16="http://schemas.microsoft.com/office/drawing/2014/main" id="{E48F77C5-2937-4561-A530-47E6C7575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4290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17" name="Rectangle 45">
            <a:extLst>
              <a:ext uri="{FF2B5EF4-FFF2-40B4-BE49-F238E27FC236}">
                <a16:creationId xmlns:a16="http://schemas.microsoft.com/office/drawing/2014/main" id="{1B0068D1-7D0D-497C-B844-17DF94146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4290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18" name="Rectangle 46">
            <a:extLst>
              <a:ext uri="{FF2B5EF4-FFF2-40B4-BE49-F238E27FC236}">
                <a16:creationId xmlns:a16="http://schemas.microsoft.com/office/drawing/2014/main" id="{50EC6284-8012-4E37-9293-4826659F8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9624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19" name="Rectangle 47">
            <a:extLst>
              <a:ext uri="{FF2B5EF4-FFF2-40B4-BE49-F238E27FC236}">
                <a16:creationId xmlns:a16="http://schemas.microsoft.com/office/drawing/2014/main" id="{1A0C6F64-4F4A-4854-8C1E-450B51152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9624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20" name="Rectangle 48">
            <a:extLst>
              <a:ext uri="{FF2B5EF4-FFF2-40B4-BE49-F238E27FC236}">
                <a16:creationId xmlns:a16="http://schemas.microsoft.com/office/drawing/2014/main" id="{69B5B242-638F-477B-9CEF-44CD925A5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9624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21" name="Rectangle 49">
            <a:extLst>
              <a:ext uri="{FF2B5EF4-FFF2-40B4-BE49-F238E27FC236}">
                <a16:creationId xmlns:a16="http://schemas.microsoft.com/office/drawing/2014/main" id="{990D5D08-8F55-45E6-B6C4-E4EE4B29D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9624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22" name="Rectangle 50">
            <a:extLst>
              <a:ext uri="{FF2B5EF4-FFF2-40B4-BE49-F238E27FC236}">
                <a16:creationId xmlns:a16="http://schemas.microsoft.com/office/drawing/2014/main" id="{D343CBCA-A81D-4E22-8930-D85D9E968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4958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23" name="Rectangle 51">
            <a:extLst>
              <a:ext uri="{FF2B5EF4-FFF2-40B4-BE49-F238E27FC236}">
                <a16:creationId xmlns:a16="http://schemas.microsoft.com/office/drawing/2014/main" id="{3A9A35BB-B5CC-4096-A91B-4EC925C26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4958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24" name="Rectangle 52">
            <a:extLst>
              <a:ext uri="{FF2B5EF4-FFF2-40B4-BE49-F238E27FC236}">
                <a16:creationId xmlns:a16="http://schemas.microsoft.com/office/drawing/2014/main" id="{3C1FA2C0-267A-4303-940D-4C8D3F29D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4958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5525" name="Rectangle 53">
            <a:extLst>
              <a:ext uri="{FF2B5EF4-FFF2-40B4-BE49-F238E27FC236}">
                <a16:creationId xmlns:a16="http://schemas.microsoft.com/office/drawing/2014/main" id="{9274018D-1A55-4C5A-B8F5-D4F7C2814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495800"/>
            <a:ext cx="106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45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745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745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" dur="500"/>
                                        <p:tgtEl>
                                          <p:spTgt spid="745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745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745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45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745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745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745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745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745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5514" grpId="0" animBg="1"/>
      <p:bldP spid="745515" grpId="0" animBg="1"/>
      <p:bldP spid="745516" grpId="0" animBg="1"/>
      <p:bldP spid="745517" grpId="0" animBg="1"/>
      <p:bldP spid="745518" grpId="0" animBg="1"/>
      <p:bldP spid="745519" grpId="0" animBg="1"/>
      <p:bldP spid="745520" grpId="0" animBg="1"/>
      <p:bldP spid="745521" grpId="0" animBg="1"/>
      <p:bldP spid="745522" grpId="0" animBg="1"/>
      <p:bldP spid="745523" grpId="0" animBg="1"/>
      <p:bldP spid="745524" grpId="0" animBg="1"/>
      <p:bldP spid="7455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4">
            <a:extLst>
              <a:ext uri="{FF2B5EF4-FFF2-40B4-BE49-F238E27FC236}">
                <a16:creationId xmlns:a16="http://schemas.microsoft.com/office/drawing/2014/main" id="{5A7DFF5D-2D80-407A-8841-D9F85866C6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5">
            <a:extLst>
              <a:ext uri="{FF2B5EF4-FFF2-40B4-BE49-F238E27FC236}">
                <a16:creationId xmlns:a16="http://schemas.microsoft.com/office/drawing/2014/main" id="{6D5D9BD7-7519-4427-8323-BEBF427A9D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572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8" name="Line 6">
            <a:extLst>
              <a:ext uri="{FF2B5EF4-FFF2-40B4-BE49-F238E27FC236}">
                <a16:creationId xmlns:a16="http://schemas.microsoft.com/office/drawing/2014/main" id="{40DBFD26-4234-4170-923F-1B990C4B9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7">
            <a:extLst>
              <a:ext uri="{FF2B5EF4-FFF2-40B4-BE49-F238E27FC236}">
                <a16:creationId xmlns:a16="http://schemas.microsoft.com/office/drawing/2014/main" id="{EC921411-420C-431D-9129-704118B8EF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6294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Rectangle 11">
            <a:extLst>
              <a:ext uri="{FF2B5EF4-FFF2-40B4-BE49-F238E27FC236}">
                <a16:creationId xmlns:a16="http://schemas.microsoft.com/office/drawing/2014/main" id="{31621207-C93F-4739-8F81-23FC0F6FE57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953000" y="4191000"/>
            <a:ext cx="4191000" cy="1143000"/>
          </a:xfrm>
          <a:noFill/>
        </p:spPr>
        <p:txBody>
          <a:bodyPr/>
          <a:lstStyle/>
          <a:p>
            <a:pPr algn="l" eaLnBrk="1" hangingPunct="1"/>
            <a:r>
              <a:rPr lang="en-US" altLang="en-US" dirty="0"/>
              <a:t>Lecture 3: </a:t>
            </a:r>
            <a:br>
              <a:rPr lang="en-US" altLang="en-US" dirty="0"/>
            </a:br>
            <a:r>
              <a:rPr lang="en-US" altLang="en-US" dirty="0"/>
              <a:t>Nonideal Transistor Theory</a:t>
            </a:r>
          </a:p>
        </p:txBody>
      </p:sp>
      <p:pic>
        <p:nvPicPr>
          <p:cNvPr id="16391" name="Picture 13" descr="cover">
            <a:extLst>
              <a:ext uri="{FF2B5EF4-FFF2-40B4-BE49-F238E27FC236}">
                <a16:creationId xmlns:a16="http://schemas.microsoft.com/office/drawing/2014/main" id="{8F9512B3-38B9-4C1D-A871-950864B2F0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43815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BDE04F3-4796-4B3E-93F1-793D870514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 Slides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E89F9BAE-9034-4891-A73A-861B10145E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7DAEB-7319-48A0-90BF-B5C6CDC0FB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EDC964-4F3C-4CE4-AFEF-BE7148352E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49F31-F6FA-493B-A83C-72951722F61A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998973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5D390A-4D24-4EC1-B5D9-DC8D36596B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6BDBEF-59FF-462C-AF5A-F743295497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45FAEB2-064D-48E4-AE91-DD181321A98E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21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4BB87920-9490-436A-A1C1-7EAA3388F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Coffee Cart Analogy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CCE1BEA2-17BC-4983-84BA-230F60D68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572000"/>
          </a:xfrm>
        </p:spPr>
        <p:txBody>
          <a:bodyPr/>
          <a:lstStyle/>
          <a:p>
            <a:pPr eaLnBrk="1" hangingPunct="1"/>
            <a:r>
              <a:rPr lang="en-US" altLang="en-US"/>
              <a:t>Tired student runs from VLSI lab to coffee cart</a:t>
            </a:r>
          </a:p>
          <a:p>
            <a:pPr eaLnBrk="1" hangingPunct="1"/>
            <a:r>
              <a:rPr lang="en-US" altLang="en-US"/>
              <a:t>Freshmen are pouring out of the physics lecture hall</a:t>
            </a:r>
          </a:p>
          <a:p>
            <a:pPr eaLnBrk="1" hangingPunct="1"/>
            <a:r>
              <a:rPr lang="en-US" altLang="en-US"/>
              <a:t>V</a:t>
            </a:r>
            <a:r>
              <a:rPr lang="en-US" altLang="en-US" baseline="-25000"/>
              <a:t>ds</a:t>
            </a:r>
            <a:r>
              <a:rPr lang="en-US" altLang="en-US"/>
              <a:t> is how long you have been up</a:t>
            </a:r>
          </a:p>
          <a:p>
            <a:pPr lvl="1" eaLnBrk="1" hangingPunct="1"/>
            <a:r>
              <a:rPr lang="en-US" altLang="en-US"/>
              <a:t>Your velocity = fatigue </a:t>
            </a:r>
            <a:r>
              <a:rPr lang="en-US" altLang="en-US">
                <a:cs typeface="Arial" panose="020B0604020202020204" pitchFamily="34" charset="0"/>
              </a:rPr>
              <a:t>×</a:t>
            </a:r>
            <a:r>
              <a:rPr lang="en-US" altLang="en-US"/>
              <a:t> mobility</a:t>
            </a:r>
          </a:p>
          <a:p>
            <a:pPr eaLnBrk="1" hangingPunct="1"/>
            <a:r>
              <a:rPr lang="en-US" altLang="en-US"/>
              <a:t>V</a:t>
            </a:r>
            <a:r>
              <a:rPr lang="en-US" altLang="en-US" baseline="-25000"/>
              <a:t>gs</a:t>
            </a:r>
            <a:r>
              <a:rPr lang="en-US" altLang="en-US"/>
              <a:t> is a wind blowing you against the glass (SiO</a:t>
            </a:r>
            <a:r>
              <a:rPr lang="en-US" altLang="en-US" baseline="-25000"/>
              <a:t>2</a:t>
            </a:r>
            <a:r>
              <a:rPr lang="en-US" altLang="en-US"/>
              <a:t>) wall</a:t>
            </a:r>
          </a:p>
          <a:p>
            <a:pPr eaLnBrk="1" hangingPunct="1"/>
            <a:r>
              <a:rPr lang="en-US" altLang="en-US"/>
              <a:t>At high V</a:t>
            </a:r>
            <a:r>
              <a:rPr lang="en-US" altLang="en-US" baseline="-25000"/>
              <a:t>gs</a:t>
            </a:r>
            <a:r>
              <a:rPr lang="en-US" altLang="en-US"/>
              <a:t>, you are buffeted against the wall</a:t>
            </a:r>
          </a:p>
          <a:p>
            <a:pPr lvl="1" eaLnBrk="1" hangingPunct="1"/>
            <a:r>
              <a:rPr lang="en-US" altLang="en-US" i="1"/>
              <a:t>Mobility degradation</a:t>
            </a:r>
          </a:p>
          <a:p>
            <a:pPr eaLnBrk="1" hangingPunct="1"/>
            <a:r>
              <a:rPr lang="en-US" altLang="en-US"/>
              <a:t>At high V</a:t>
            </a:r>
            <a:r>
              <a:rPr lang="en-US" altLang="en-US" baseline="-25000"/>
              <a:t>ds</a:t>
            </a:r>
            <a:r>
              <a:rPr lang="en-US" altLang="en-US"/>
              <a:t>, you scatter off freshmen, fall down, get up</a:t>
            </a:r>
          </a:p>
          <a:p>
            <a:pPr lvl="1" eaLnBrk="1" hangingPunct="1"/>
            <a:r>
              <a:rPr lang="en-US" altLang="en-US" i="1"/>
              <a:t>Velocity saturation</a:t>
            </a:r>
          </a:p>
          <a:p>
            <a:pPr lvl="2" eaLnBrk="1" hangingPunct="1"/>
            <a:r>
              <a:rPr lang="en-US" altLang="en-US"/>
              <a:t>Don’t confuse this with the saturation region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F9FDEAB-351C-4B63-96B0-C0BF0212DB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32014C9-281E-4354-A0FE-68094EDBFA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F92B11D-8EAA-4F66-B91F-82DD586AA128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22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F6A24CB2-23C3-44E9-BDB3-D88FA0DA0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Mobility Degradation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38C09A25-EEBA-41FC-97F3-AA0E9490E8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High E</a:t>
            </a:r>
            <a:r>
              <a:rPr lang="en-US" altLang="en-US" baseline="-25000"/>
              <a:t>vert</a:t>
            </a:r>
            <a:r>
              <a:rPr lang="en-US" altLang="en-US"/>
              <a:t> effectively reduces mobility</a:t>
            </a:r>
          </a:p>
          <a:p>
            <a:pPr lvl="1" eaLnBrk="1" hangingPunct="1"/>
            <a:r>
              <a:rPr lang="en-US" altLang="en-US"/>
              <a:t>Collisions with oxide interface</a:t>
            </a:r>
          </a:p>
        </p:txBody>
      </p:sp>
      <p:pic>
        <p:nvPicPr>
          <p:cNvPr id="20486" name="Picture 4">
            <a:extLst>
              <a:ext uri="{FF2B5EF4-FFF2-40B4-BE49-F238E27FC236}">
                <a16:creationId xmlns:a16="http://schemas.microsoft.com/office/drawing/2014/main" id="{4EECAF2E-00B8-4F3C-83B9-BBA951318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3152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AE00611-2DB9-4EFA-9EA8-14B143F3B6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A53C0A3-D101-4E28-A0B8-7E1348D692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72B000D-5C8A-4317-85F3-B9FE54F10919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23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AC6ABB39-8DF1-4EB7-84CC-FA4E2ECE98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Velocity Saturation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B2FC0FB9-D31A-433D-96E4-0432B52961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 high E</a:t>
            </a:r>
            <a:r>
              <a:rPr lang="en-US" altLang="en-US" baseline="-25000"/>
              <a:t>lat</a:t>
            </a:r>
            <a:r>
              <a:rPr lang="en-US" altLang="en-US"/>
              <a:t>, carrier velocity rolls off</a:t>
            </a:r>
          </a:p>
          <a:p>
            <a:pPr lvl="1" eaLnBrk="1" hangingPunct="1"/>
            <a:r>
              <a:rPr lang="en-US" altLang="en-US"/>
              <a:t>Carriers scatter off atoms in silicon lattice</a:t>
            </a:r>
          </a:p>
          <a:p>
            <a:pPr lvl="1" eaLnBrk="1" hangingPunct="1"/>
            <a:r>
              <a:rPr lang="en-US" altLang="en-US"/>
              <a:t>Velocity reaches </a:t>
            </a:r>
            <a:r>
              <a:rPr lang="en-US" altLang="en-US" i="1"/>
              <a:t>v</a:t>
            </a:r>
            <a:r>
              <a:rPr lang="en-US" altLang="en-US" baseline="-25000"/>
              <a:t>sat</a:t>
            </a:r>
          </a:p>
          <a:p>
            <a:pPr lvl="2" eaLnBrk="1" hangingPunct="1"/>
            <a:r>
              <a:rPr lang="en-US" altLang="en-US"/>
              <a:t>Electrons: 10</a:t>
            </a:r>
            <a:r>
              <a:rPr lang="en-US" altLang="en-US" baseline="30000"/>
              <a:t>7</a:t>
            </a:r>
            <a:r>
              <a:rPr lang="en-US" altLang="en-US"/>
              <a:t> cm/s</a:t>
            </a:r>
          </a:p>
          <a:p>
            <a:pPr lvl="2" eaLnBrk="1" hangingPunct="1"/>
            <a:r>
              <a:rPr lang="en-US" altLang="en-US"/>
              <a:t>Holes: 8 x 10</a:t>
            </a:r>
            <a:r>
              <a:rPr lang="en-US" altLang="en-US" baseline="30000"/>
              <a:t>6</a:t>
            </a:r>
            <a:r>
              <a:rPr lang="en-US" altLang="en-US"/>
              <a:t> cm/s</a:t>
            </a:r>
          </a:p>
          <a:p>
            <a:pPr lvl="1" eaLnBrk="1" hangingPunct="1"/>
            <a:r>
              <a:rPr lang="en-US" altLang="en-US"/>
              <a:t>Better model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7F824340-F863-4591-B301-7F82582CD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116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1511" name="Picture 8">
            <a:extLst>
              <a:ext uri="{FF2B5EF4-FFF2-40B4-BE49-F238E27FC236}">
                <a16:creationId xmlns:a16="http://schemas.microsoft.com/office/drawing/2014/main" id="{2CCC118E-8134-483B-BABB-ACC98CA21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91000"/>
            <a:ext cx="2971800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9">
            <a:extLst>
              <a:ext uri="{FF2B5EF4-FFF2-40B4-BE49-F238E27FC236}">
                <a16:creationId xmlns:a16="http://schemas.microsoft.com/office/drawing/2014/main" id="{FA078280-719A-4EBE-91A9-04A6AD218C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572000"/>
            <a:ext cx="142875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10">
            <a:extLst>
              <a:ext uri="{FF2B5EF4-FFF2-40B4-BE49-F238E27FC236}">
                <a16:creationId xmlns:a16="http://schemas.microsoft.com/office/drawing/2014/main" id="{C60BEEF7-5B78-4F5B-945F-5330C5E4C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438400"/>
            <a:ext cx="2449513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76BBA15E-A5FD-460D-80E4-13DE22F803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07E90F9-95E9-41F2-A231-2DEC295864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0C8016A-BD77-4EA2-999A-E6E8B8BED8F3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24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102" name="Rectangle 2">
            <a:extLst>
              <a:ext uri="{FF2B5EF4-FFF2-40B4-BE49-F238E27FC236}">
                <a16:creationId xmlns:a16="http://schemas.microsoft.com/office/drawing/2014/main" id="{A2EACC84-E98D-4423-8F72-6A69117CF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Vel Sat I-V Effects</a:t>
            </a:r>
          </a:p>
        </p:txBody>
      </p:sp>
      <p:sp>
        <p:nvSpPr>
          <p:cNvPr id="4103" name="Rectangle 3">
            <a:extLst>
              <a:ext uri="{FF2B5EF4-FFF2-40B4-BE49-F238E27FC236}">
                <a16:creationId xmlns:a16="http://schemas.microsoft.com/office/drawing/2014/main" id="{B09F90B6-68AD-4415-B47E-1DA5051C18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Ideal transistor ON current increases with V</a:t>
            </a:r>
            <a:r>
              <a:rPr lang="en-US" altLang="en-US" baseline="-25000"/>
              <a:t>DD</a:t>
            </a:r>
            <a:r>
              <a:rPr lang="en-US" altLang="en-US" baseline="30000"/>
              <a:t>2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Velocity-saturated ON current increases with V</a:t>
            </a:r>
            <a:r>
              <a:rPr lang="en-US" altLang="en-US" baseline="-25000"/>
              <a:t>DD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Real transistors are partially velocity saturated</a:t>
            </a:r>
          </a:p>
          <a:p>
            <a:pPr lvl="1" eaLnBrk="1" hangingPunct="1"/>
            <a:r>
              <a:rPr lang="en-US" altLang="en-US"/>
              <a:t>Approximate with </a:t>
            </a:r>
            <a:r>
              <a:rPr lang="en-US" altLang="en-US">
                <a:latin typeface="Symbol" panose="05050102010706020507" pitchFamily="18" charset="2"/>
              </a:rPr>
              <a:t>a</a:t>
            </a:r>
            <a:r>
              <a:rPr lang="en-US" altLang="en-US"/>
              <a:t>-power law model</a:t>
            </a:r>
          </a:p>
          <a:p>
            <a:pPr lvl="1" eaLnBrk="1" hangingPunct="1"/>
            <a:r>
              <a:rPr lang="en-US" altLang="en-US"/>
              <a:t>I</a:t>
            </a:r>
            <a:r>
              <a:rPr lang="en-US" altLang="en-US" baseline="-25000"/>
              <a:t>ds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</a:t>
            </a:r>
            <a:r>
              <a:rPr lang="en-US" altLang="en-US"/>
              <a:t> V</a:t>
            </a:r>
            <a:r>
              <a:rPr lang="en-US" altLang="en-US" baseline="-25000"/>
              <a:t>DD</a:t>
            </a:r>
            <a:r>
              <a:rPr lang="en-US" altLang="en-US" baseline="30000">
                <a:latin typeface="Symbol" panose="05050102010706020507" pitchFamily="18" charset="2"/>
              </a:rPr>
              <a:t>a</a:t>
            </a:r>
            <a:r>
              <a:rPr lang="en-US" altLang="en-US"/>
              <a:t> </a:t>
            </a:r>
          </a:p>
          <a:p>
            <a:pPr lvl="1" eaLnBrk="1" hangingPunct="1"/>
            <a:r>
              <a:rPr lang="en-US" altLang="en-US"/>
              <a:t>1 &lt; </a:t>
            </a:r>
            <a:r>
              <a:rPr lang="en-US" altLang="en-US">
                <a:latin typeface="Symbol" panose="05050102010706020507" pitchFamily="18" charset="2"/>
              </a:rPr>
              <a:t>a</a:t>
            </a:r>
            <a:r>
              <a:rPr lang="en-US" altLang="en-US"/>
              <a:t> &lt; 2 determined empirically (</a:t>
            </a:r>
            <a:r>
              <a:rPr lang="en-US" altLang="en-US">
                <a:cs typeface="Arial" panose="020B0604020202020204" pitchFamily="34" charset="0"/>
              </a:rPr>
              <a:t>≈ </a:t>
            </a:r>
            <a:r>
              <a:rPr lang="en-US" altLang="en-US"/>
              <a:t>1.3 for 65 nm)</a:t>
            </a:r>
          </a:p>
        </p:txBody>
      </p:sp>
      <p:sp>
        <p:nvSpPr>
          <p:cNvPr id="4104" name="Rectangle 5">
            <a:extLst>
              <a:ext uri="{FF2B5EF4-FFF2-40B4-BE49-F238E27FC236}">
                <a16:creationId xmlns:a16="http://schemas.microsoft.com/office/drawing/2014/main" id="{91EE9C9A-8547-4B9D-89DC-4FD193F50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1113" y="3189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098" name="Object 4">
            <a:extLst>
              <a:ext uri="{FF2B5EF4-FFF2-40B4-BE49-F238E27FC236}">
                <a16:creationId xmlns:a16="http://schemas.microsoft.com/office/drawing/2014/main" id="{A67215DC-DDB3-461D-9E87-DDE67E2854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057400"/>
          <a:ext cx="36607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00120" imgH="482400" progId="Equation.DSMT4">
                  <p:embed/>
                </p:oleObj>
              </mc:Choice>
              <mc:Fallback>
                <p:oleObj name="Equation" r:id="rId3" imgW="240012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57400"/>
                        <a:ext cx="3660775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7">
            <a:extLst>
              <a:ext uri="{FF2B5EF4-FFF2-40B4-BE49-F238E27FC236}">
                <a16:creationId xmlns:a16="http://schemas.microsoft.com/office/drawing/2014/main" id="{04BB16F3-6EF7-49EE-B82A-E9ED6F921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1113" y="3287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099" name="Object 6">
            <a:extLst>
              <a:ext uri="{FF2B5EF4-FFF2-40B4-BE49-F238E27FC236}">
                <a16:creationId xmlns:a16="http://schemas.microsoft.com/office/drawing/2014/main" id="{247C004F-6EAE-4720-8ECA-BB0C25273B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505200"/>
          <a:ext cx="26670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1498600" imgH="279400" progId="Equation.DSMT4">
                  <p:embed/>
                </p:oleObj>
              </mc:Choice>
              <mc:Fallback>
                <p:oleObj r:id="rId5" imgW="14986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2667000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D1BF24D-B9A1-4ECB-8585-7C98DE56A6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6E0F4C3-0C05-4794-8C50-94D3E0EC5A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234907F-DFE3-4399-80E5-EFCA94C18200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25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126" name="Rectangle 2">
            <a:extLst>
              <a:ext uri="{FF2B5EF4-FFF2-40B4-BE49-F238E27FC236}">
                <a16:creationId xmlns:a16="http://schemas.microsoft.com/office/drawing/2014/main" id="{69A71403-C6A4-4AE5-90F2-80306C253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Symbol" panose="05050102010706020507" pitchFamily="18" charset="2"/>
              </a:rPr>
              <a:t>a</a:t>
            </a:r>
            <a:r>
              <a:rPr lang="en-US" altLang="en-US"/>
              <a:t>-Power Model</a:t>
            </a:r>
          </a:p>
        </p:txBody>
      </p:sp>
      <p:sp>
        <p:nvSpPr>
          <p:cNvPr id="5127" name="Rectangle 5">
            <a:extLst>
              <a:ext uri="{FF2B5EF4-FFF2-40B4-BE49-F238E27FC236}">
                <a16:creationId xmlns:a16="http://schemas.microsoft.com/office/drawing/2014/main" id="{D061B21D-EC10-4A39-A34D-00BB81FB3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4663" y="2400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Rectangle 7">
            <a:extLst>
              <a:ext uri="{FF2B5EF4-FFF2-40B4-BE49-F238E27FC236}">
                <a16:creationId xmlns:a16="http://schemas.microsoft.com/office/drawing/2014/main" id="{30C5AEF9-2ADC-4AFF-8A69-FF0F7D65C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3913" y="2960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2" name="Object 6">
            <a:extLst>
              <a:ext uri="{FF2B5EF4-FFF2-40B4-BE49-F238E27FC236}">
                <a16:creationId xmlns:a16="http://schemas.microsoft.com/office/drawing/2014/main" id="{22C35EC7-D216-46E4-9DBE-207B315E24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1600200"/>
          <a:ext cx="39624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720" imgH="939600" progId="Equation.DSMT4">
                  <p:embed/>
                </p:oleObj>
              </mc:Choice>
              <mc:Fallback>
                <p:oleObj name="Equation" r:id="rId3" imgW="2412720" imgH="939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39624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Rectangle 9">
            <a:extLst>
              <a:ext uri="{FF2B5EF4-FFF2-40B4-BE49-F238E27FC236}">
                <a16:creationId xmlns:a16="http://schemas.microsoft.com/office/drawing/2014/main" id="{BC4118A2-45B2-4AEF-B41E-14ACC6F76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3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3" name="Object 8">
            <a:extLst>
              <a:ext uri="{FF2B5EF4-FFF2-40B4-BE49-F238E27FC236}">
                <a16:creationId xmlns:a16="http://schemas.microsoft.com/office/drawing/2014/main" id="{DD07273C-BED2-4443-83AD-0FC1AD17E6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1752600"/>
          <a:ext cx="243840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46040" imgH="711000" progId="Equation.DSMT4">
                  <p:embed/>
                </p:oleObj>
              </mc:Choice>
              <mc:Fallback>
                <p:oleObj name="Equation" r:id="rId5" imgW="1346040" imgH="71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752600"/>
                        <a:ext cx="2438400" cy="1279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0" name="Picture 10">
            <a:extLst>
              <a:ext uri="{FF2B5EF4-FFF2-40B4-BE49-F238E27FC236}">
                <a16:creationId xmlns:a16="http://schemas.microsoft.com/office/drawing/2014/main" id="{1B4CEE9F-E7AD-4CAC-8CEF-82A078C57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76600"/>
            <a:ext cx="32766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5EC25E-BE59-483D-9BAF-8299A2E506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9A2B93-3548-43E5-A574-5B52898AF2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8A7C3A7-999A-43F8-AD18-05FD8069F5AA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26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0F98A7BC-1C5F-4604-A645-BA58B93CD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Threshold Voltage Effects</a:t>
            </a:r>
          </a:p>
        </p:txBody>
      </p:sp>
      <p:sp>
        <p:nvSpPr>
          <p:cNvPr id="785411" name="Rectangle 3">
            <a:extLst>
              <a:ext uri="{FF2B5EF4-FFF2-40B4-BE49-F238E27FC236}">
                <a16:creationId xmlns:a16="http://schemas.microsoft.com/office/drawing/2014/main" id="{00BA3E35-1867-47AF-A6C3-9E7EE1BFD2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</a:t>
            </a:r>
            <a:r>
              <a:rPr lang="en-US" altLang="en-US" baseline="-25000"/>
              <a:t>t</a:t>
            </a:r>
            <a:r>
              <a:rPr lang="en-US" altLang="en-US"/>
              <a:t> is V</a:t>
            </a:r>
            <a:r>
              <a:rPr lang="en-US" altLang="en-US" baseline="-25000"/>
              <a:t>gs</a:t>
            </a:r>
            <a:r>
              <a:rPr lang="en-US" altLang="en-US"/>
              <a:t> for which the channel starts to invert</a:t>
            </a:r>
          </a:p>
          <a:p>
            <a:pPr eaLnBrk="1" hangingPunct="1"/>
            <a:r>
              <a:rPr lang="en-US" altLang="en-US"/>
              <a:t>Ideal models assumed V</a:t>
            </a:r>
            <a:r>
              <a:rPr lang="en-US" altLang="en-US" baseline="-25000"/>
              <a:t>t</a:t>
            </a:r>
            <a:r>
              <a:rPr lang="en-US" altLang="en-US"/>
              <a:t> is constant</a:t>
            </a:r>
          </a:p>
          <a:p>
            <a:pPr eaLnBrk="1" hangingPunct="1"/>
            <a:r>
              <a:rPr lang="en-US" altLang="en-US"/>
              <a:t>Really depends (weakly) on almost everything else:</a:t>
            </a:r>
          </a:p>
          <a:p>
            <a:pPr lvl="1" eaLnBrk="1" hangingPunct="1"/>
            <a:r>
              <a:rPr lang="en-US" altLang="en-US"/>
              <a:t>Body voltage: </a:t>
            </a:r>
            <a:r>
              <a:rPr lang="en-US" altLang="en-US" i="1"/>
              <a:t>Body Effect</a:t>
            </a:r>
          </a:p>
          <a:p>
            <a:pPr lvl="1" eaLnBrk="1" hangingPunct="1"/>
            <a:r>
              <a:rPr lang="en-US" altLang="en-US"/>
              <a:t>Drain voltage: </a:t>
            </a:r>
            <a:r>
              <a:rPr lang="en-US" altLang="en-US" i="1"/>
              <a:t>Drain-Induced Barrier Lowering</a:t>
            </a:r>
          </a:p>
          <a:p>
            <a:pPr lvl="1" eaLnBrk="1" hangingPunct="1"/>
            <a:r>
              <a:rPr lang="en-US" altLang="en-US"/>
              <a:t>Channel length: </a:t>
            </a:r>
            <a:r>
              <a:rPr lang="en-US" altLang="en-US" i="1"/>
              <a:t>Short Channel Effect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C6AFD1A0-6E5E-4F2C-8BE2-CC1757E595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7B402B2F-E6B9-4F7C-A6C8-A26454BBFA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75459D2-4AF7-466B-9533-00E49C3DE781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27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222" name="Rectangle 2">
            <a:extLst>
              <a:ext uri="{FF2B5EF4-FFF2-40B4-BE49-F238E27FC236}">
                <a16:creationId xmlns:a16="http://schemas.microsoft.com/office/drawing/2014/main" id="{B884956D-167C-4A04-AE31-A900FBA9D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DIBL</a:t>
            </a:r>
          </a:p>
        </p:txBody>
      </p:sp>
      <p:sp>
        <p:nvSpPr>
          <p:cNvPr id="9223" name="Rectangle 3">
            <a:extLst>
              <a:ext uri="{FF2B5EF4-FFF2-40B4-BE49-F238E27FC236}">
                <a16:creationId xmlns:a16="http://schemas.microsoft.com/office/drawing/2014/main" id="{406C83FB-27B4-4DE0-9ECE-1014ACE7A2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Electric field from drain affects channel</a:t>
            </a:r>
          </a:p>
          <a:p>
            <a:pPr eaLnBrk="1" hangingPunct="1"/>
            <a:r>
              <a:rPr lang="en-US" altLang="en-US"/>
              <a:t>More pronounced in small transistors where the drain is closer to the channel</a:t>
            </a:r>
          </a:p>
          <a:p>
            <a:pPr eaLnBrk="1" hangingPunct="1"/>
            <a:r>
              <a:rPr lang="en-US" altLang="en-US"/>
              <a:t>Drain-Induced Barrier Lowering</a:t>
            </a:r>
          </a:p>
          <a:p>
            <a:pPr lvl="1" eaLnBrk="1" hangingPunct="1"/>
            <a:r>
              <a:rPr lang="en-US" altLang="en-US"/>
              <a:t>Drain voltage also affect V</a:t>
            </a:r>
            <a:r>
              <a:rPr lang="en-US" altLang="en-US" baseline="-25000"/>
              <a:t>t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High drain voltage causes current to </a:t>
            </a:r>
            <a:r>
              <a:rPr lang="en-US" altLang="en-US">
                <a:solidFill>
                  <a:srgbClr val="0000FF"/>
                </a:solidFill>
              </a:rPr>
              <a:t>increase</a:t>
            </a:r>
            <a:r>
              <a:rPr lang="en-US" altLang="en-US"/>
              <a:t>.</a:t>
            </a:r>
          </a:p>
        </p:txBody>
      </p:sp>
      <p:graphicFrame>
        <p:nvGraphicFramePr>
          <p:cNvPr id="9218" name="Object 4">
            <a:extLst>
              <a:ext uri="{FF2B5EF4-FFF2-40B4-BE49-F238E27FC236}">
                <a16:creationId xmlns:a16="http://schemas.microsoft.com/office/drawing/2014/main" id="{63FF5AC8-2DA1-45A3-B734-B466F77406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2900" y="3287713"/>
          <a:ext cx="8382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838597" imgH="279797" progId="Equation.DSMT4">
                  <p:embed/>
                </p:oleObj>
              </mc:Choice>
              <mc:Fallback>
                <p:oleObj r:id="rId3" imgW="838597" imgH="27979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287713"/>
                        <a:ext cx="838200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5">
            <a:extLst>
              <a:ext uri="{FF2B5EF4-FFF2-40B4-BE49-F238E27FC236}">
                <a16:creationId xmlns:a16="http://schemas.microsoft.com/office/drawing/2014/main" id="{F0436B35-5785-437F-9E4B-B9C9BD1E7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2900" y="3287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19" name="Object 6">
            <a:extLst>
              <a:ext uri="{FF2B5EF4-FFF2-40B4-BE49-F238E27FC236}">
                <a16:creationId xmlns:a16="http://schemas.microsoft.com/office/drawing/2014/main" id="{98CBD901-5617-47AC-BD5B-C973AA81FB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3810000"/>
          <a:ext cx="19812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8080" imgH="279360" progId="Equation.DSMT4">
                  <p:embed/>
                </p:oleObj>
              </mc:Choice>
              <mc:Fallback>
                <p:oleObj name="Equation" r:id="rId5" imgW="838080" imgH="279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810000"/>
                        <a:ext cx="1981200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>
            <a:extLst>
              <a:ext uri="{FF2B5EF4-FFF2-40B4-BE49-F238E27FC236}">
                <a16:creationId xmlns:a16="http://schemas.microsoft.com/office/drawing/2014/main" id="{0FF001E9-602A-4A30-96F9-7AD11C830F41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4572000"/>
            <a:ext cx="1295400" cy="304800"/>
            <a:chOff x="768" y="3120"/>
            <a:chExt cx="816" cy="192"/>
          </a:xfrm>
        </p:grpSpPr>
        <p:sp>
          <p:nvSpPr>
            <p:cNvPr id="9228" name="Rectangle 7">
              <a:extLst>
                <a:ext uri="{FF2B5EF4-FFF2-40B4-BE49-F238E27FC236}">
                  <a16:creationId xmlns:a16="http://schemas.microsoft.com/office/drawing/2014/main" id="{09352E0B-B402-48FF-B7D7-473E9A5EF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29" name="Line 8">
              <a:extLst>
                <a:ext uri="{FF2B5EF4-FFF2-40B4-BE49-F238E27FC236}">
                  <a16:creationId xmlns:a16="http://schemas.microsoft.com/office/drawing/2014/main" id="{8D3D2D24-888E-47CC-A91E-767AB2145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226" name="Picture 11">
            <a:extLst>
              <a:ext uri="{FF2B5EF4-FFF2-40B4-BE49-F238E27FC236}">
                <a16:creationId xmlns:a16="http://schemas.microsoft.com/office/drawing/2014/main" id="{F668A5B2-E1F5-4BE0-B87B-5CEDDA765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819400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7" name="Rectangle 12">
            <a:extLst>
              <a:ext uri="{FF2B5EF4-FFF2-40B4-BE49-F238E27FC236}">
                <a16:creationId xmlns:a16="http://schemas.microsoft.com/office/drawing/2014/main" id="{96E47615-5C95-4C94-91D7-CCDB2AFFA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352800"/>
            <a:ext cx="762000" cy="304800"/>
          </a:xfrm>
          <a:prstGeom prst="rect">
            <a:avLst/>
          </a:prstGeom>
          <a:solidFill>
            <a:srgbClr val="FF000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AC727-96C9-4CAD-9120-000E16B368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D4CD9B-D928-475A-B7D8-A4AEF6FC78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CC36CA4-0A96-4F4D-A492-5C1EE3B922FE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28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BACF27B2-A441-473E-B125-4B53BD53CE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Short Channel Effect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0F1B25F6-7BE2-4059-AE46-C7ED36054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small transistors, source/drain depletion regions extend into the channel</a:t>
            </a:r>
          </a:p>
          <a:p>
            <a:pPr lvl="1" eaLnBrk="1" hangingPunct="1"/>
            <a:r>
              <a:rPr lang="en-US" altLang="en-US"/>
              <a:t>Impacts the amount of charge required to invert the channel</a:t>
            </a:r>
          </a:p>
          <a:p>
            <a:pPr lvl="1" eaLnBrk="1" hangingPunct="1"/>
            <a:r>
              <a:rPr lang="en-US" altLang="en-US"/>
              <a:t>And thus makes V</a:t>
            </a:r>
            <a:r>
              <a:rPr lang="en-US" altLang="en-US" baseline="-25000"/>
              <a:t>t</a:t>
            </a:r>
            <a:r>
              <a:rPr lang="en-US" altLang="en-US"/>
              <a:t> a function of channel length</a:t>
            </a:r>
          </a:p>
          <a:p>
            <a:pPr eaLnBrk="1" hangingPunct="1"/>
            <a:r>
              <a:rPr lang="en-US" altLang="en-US"/>
              <a:t>Short channel effect: V</a:t>
            </a:r>
            <a:r>
              <a:rPr lang="en-US" altLang="en-US" baseline="-25000"/>
              <a:t>t</a:t>
            </a:r>
            <a:r>
              <a:rPr lang="en-US" altLang="en-US"/>
              <a:t> increases with L</a:t>
            </a:r>
          </a:p>
          <a:p>
            <a:pPr lvl="1" eaLnBrk="1" hangingPunct="1"/>
            <a:r>
              <a:rPr lang="en-US" altLang="en-US"/>
              <a:t>Some processes exhibit a reverse short channel effect in which V</a:t>
            </a:r>
            <a:r>
              <a:rPr lang="en-US" altLang="en-US" baseline="-25000"/>
              <a:t>t</a:t>
            </a:r>
            <a:r>
              <a:rPr lang="en-US" altLang="en-US"/>
              <a:t> decreases with L</a:t>
            </a:r>
          </a:p>
        </p:txBody>
      </p:sp>
    </p:spTree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3258A06-4FCE-4B0D-A54A-2556C18CAA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CBF091F-47C0-4263-A289-92FE6FA96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94D575A-17F0-48D0-ADBE-06E4EAF4148A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29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0245" name="Rectangle 2">
            <a:extLst>
              <a:ext uri="{FF2B5EF4-FFF2-40B4-BE49-F238E27FC236}">
                <a16:creationId xmlns:a16="http://schemas.microsoft.com/office/drawing/2014/main" id="{02CF1FB2-3D41-4EAD-AAF8-192040B820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Subthreshold Leakage</a:t>
            </a:r>
          </a:p>
        </p:txBody>
      </p:sp>
      <p:sp>
        <p:nvSpPr>
          <p:cNvPr id="10246" name="Rectangle 3">
            <a:extLst>
              <a:ext uri="{FF2B5EF4-FFF2-40B4-BE49-F238E27FC236}">
                <a16:creationId xmlns:a16="http://schemas.microsoft.com/office/drawing/2014/main" id="{3207877D-2975-45AB-B96D-F0C81F0E89C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7924800" cy="4572000"/>
          </a:xfrm>
        </p:spPr>
        <p:txBody>
          <a:bodyPr/>
          <a:lstStyle/>
          <a:p>
            <a:pPr eaLnBrk="1" hangingPunct="1"/>
            <a:r>
              <a:rPr lang="en-US" altLang="en-US" sz="2000"/>
              <a:t>Subthreshold leakage exponential with V</a:t>
            </a:r>
            <a:r>
              <a:rPr lang="en-US" altLang="en-US" sz="2000" baseline="-25000"/>
              <a:t>gs</a:t>
            </a:r>
          </a:p>
          <a:p>
            <a:pPr eaLnBrk="1" hangingPunct="1"/>
            <a:endParaRPr lang="en-US" altLang="en-US" sz="2000"/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/>
              <a:t>n is process dependent</a:t>
            </a:r>
          </a:p>
          <a:p>
            <a:pPr lvl="1" eaLnBrk="1" hangingPunct="1"/>
            <a:r>
              <a:rPr lang="en-US" altLang="en-US" sz="2000"/>
              <a:t>typically 1.3-1.7</a:t>
            </a:r>
          </a:p>
          <a:p>
            <a:pPr eaLnBrk="1" hangingPunct="1"/>
            <a:r>
              <a:rPr lang="en-US" altLang="en-US" sz="2000"/>
              <a:t>Rewrite relative to I</a:t>
            </a:r>
            <a:r>
              <a:rPr lang="en-US" altLang="en-US" sz="2000" baseline="-25000"/>
              <a:t>off</a:t>
            </a:r>
            <a:r>
              <a:rPr lang="en-US" altLang="en-US" sz="2000"/>
              <a:t> on log scale</a:t>
            </a:r>
          </a:p>
          <a:p>
            <a:pPr eaLnBrk="1" hangingPunct="1"/>
            <a:endParaRPr lang="en-US" altLang="en-US" sz="2000"/>
          </a:p>
          <a:p>
            <a:pPr eaLnBrk="1" hangingPunct="1"/>
            <a:endParaRPr lang="en-US" altLang="en-US" sz="2000"/>
          </a:p>
          <a:p>
            <a:pPr eaLnBrk="1" hangingPunct="1"/>
            <a:endParaRPr lang="en-US" altLang="en-US" sz="2000"/>
          </a:p>
          <a:p>
            <a:pPr eaLnBrk="1" hangingPunct="1"/>
            <a:endParaRPr lang="en-US" altLang="en-US" sz="2000"/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/>
              <a:t>S </a:t>
            </a:r>
            <a:r>
              <a:rPr lang="en-US" altLang="en-US" sz="2000">
                <a:cs typeface="Arial" panose="020B0604020202020204" pitchFamily="34" charset="0"/>
              </a:rPr>
              <a:t>≈ 100 mV/decade @ room temperature</a:t>
            </a:r>
          </a:p>
        </p:txBody>
      </p:sp>
      <p:sp>
        <p:nvSpPr>
          <p:cNvPr id="10247" name="Rectangle 5">
            <a:extLst>
              <a:ext uri="{FF2B5EF4-FFF2-40B4-BE49-F238E27FC236}">
                <a16:creationId xmlns:a16="http://schemas.microsoft.com/office/drawing/2014/main" id="{0599754B-CCB9-4BE4-97D4-6AF419A51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2063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8" name="Rectangle 7">
            <a:extLst>
              <a:ext uri="{FF2B5EF4-FFF2-40B4-BE49-F238E27FC236}">
                <a16:creationId xmlns:a16="http://schemas.microsoft.com/office/drawing/2014/main" id="{F94C1614-6660-44BA-BBDE-A756EEDC3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0838" y="33067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49" name="Picture 9">
            <a:extLst>
              <a:ext uri="{FF2B5EF4-FFF2-40B4-BE49-F238E27FC236}">
                <a16:creationId xmlns:a16="http://schemas.microsoft.com/office/drawing/2014/main" id="{DE2E0047-4039-49C7-80D4-9E57BDD8B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419600"/>
            <a:ext cx="41910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0">
            <a:extLst>
              <a:ext uri="{FF2B5EF4-FFF2-40B4-BE49-F238E27FC236}">
                <a16:creationId xmlns:a16="http://schemas.microsoft.com/office/drawing/2014/main" id="{A721E000-8AF0-4BDE-8E05-A33EB1877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25146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1">
            <a:extLst>
              <a:ext uri="{FF2B5EF4-FFF2-40B4-BE49-F238E27FC236}">
                <a16:creationId xmlns:a16="http://schemas.microsoft.com/office/drawing/2014/main" id="{7447D161-53F6-47AC-A7AD-DABF0AC7B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81200"/>
            <a:ext cx="3105150" cy="247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2" name="Rectangle 12">
            <a:extLst>
              <a:ext uri="{FF2B5EF4-FFF2-40B4-BE49-F238E27FC236}">
                <a16:creationId xmlns:a16="http://schemas.microsoft.com/office/drawing/2014/main" id="{CC663D09-C307-4D20-8490-0341E10BA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2971800"/>
            <a:ext cx="1371600" cy="304800"/>
          </a:xfrm>
          <a:prstGeom prst="rect">
            <a:avLst/>
          </a:prstGeom>
          <a:solidFill>
            <a:srgbClr val="FF000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3" name="Rectangle 13">
            <a:extLst>
              <a:ext uri="{FF2B5EF4-FFF2-40B4-BE49-F238E27FC236}">
                <a16:creationId xmlns:a16="http://schemas.microsoft.com/office/drawing/2014/main" id="{0288184C-1D6F-44E8-AB3A-CB1D16666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895600"/>
            <a:ext cx="762000" cy="304800"/>
          </a:xfrm>
          <a:prstGeom prst="rect">
            <a:avLst/>
          </a:prstGeom>
          <a:solidFill>
            <a:srgbClr val="FF000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graphicFrame>
        <p:nvGraphicFramePr>
          <p:cNvPr id="10242" name="Object 16">
            <a:extLst>
              <a:ext uri="{FF2B5EF4-FFF2-40B4-BE49-F238E27FC236}">
                <a16:creationId xmlns:a16="http://schemas.microsoft.com/office/drawing/2014/main" id="{C766DF4A-61A8-4325-9963-55642CE6148F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1908175"/>
          <a:ext cx="32004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533160" progId="Equation.DSMT4">
                  <p:embed/>
                </p:oleObj>
              </mc:Choice>
              <mc:Fallback>
                <p:oleObj name="Equation" r:id="rId6" imgW="2044440" imgH="5331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8175"/>
                        <a:ext cx="32004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86C489-AAD2-4647-A80B-BFA8331069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3: Nonideal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EFF0F3-09D3-4F9D-9579-7EA9C71D19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7A10D17-BD3C-4AF4-A15D-991A19C49557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72964A51-77EB-4070-9FD8-2230D97DF1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D931D4F6-0351-4BCF-82FE-1BC4F9E84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/>
              <a:t>Nonideal Transistor Behavior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High Field Effects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Mobility Degradation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Velocity Saturation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Channel Length Modulation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Threshold Voltage Effects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Body Effect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Drain-Induced Barrier Lowering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Short Channel Effect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Leakage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Subthreshold Leakage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Gate Leakage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Junction Leakage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Process and Environmental Variations</a:t>
            </a:r>
          </a:p>
        </p:txBody>
      </p:sp>
    </p:spTree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125FB429-1D1C-494D-9C89-2B356C3C36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02F02CFF-D15E-4F70-BE17-424511E671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6B85390-0C17-46D5-8364-A11C3F721096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30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A195B0B3-C991-40AA-AD7F-EDFDFD7C66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Gate Leakage</a:t>
            </a:r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C282264D-88CF-48DC-AA97-C1F72177B0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Carriers tunnel thorough very thin gate oxides</a:t>
            </a:r>
          </a:p>
          <a:p>
            <a:pPr eaLnBrk="1" hangingPunct="1"/>
            <a:r>
              <a:rPr lang="en-US" altLang="en-US"/>
              <a:t>Exponentially sensitive to t</a:t>
            </a:r>
            <a:r>
              <a:rPr lang="en-US" altLang="en-US" baseline="-25000"/>
              <a:t>ox</a:t>
            </a:r>
            <a:r>
              <a:rPr lang="en-US" altLang="en-US"/>
              <a:t> and V</a:t>
            </a:r>
            <a:r>
              <a:rPr lang="en-US" altLang="en-US" baseline="-25000"/>
              <a:t>DD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lvl="1" eaLnBrk="1" hangingPunct="1"/>
            <a:r>
              <a:rPr lang="en-US" altLang="en-US"/>
              <a:t>A and B are tech constants</a:t>
            </a:r>
          </a:p>
          <a:p>
            <a:pPr lvl="1" eaLnBrk="1" hangingPunct="1"/>
            <a:r>
              <a:rPr lang="en-US" altLang="en-US"/>
              <a:t>Greater for electrons</a:t>
            </a:r>
          </a:p>
          <a:p>
            <a:pPr lvl="2" eaLnBrk="1" hangingPunct="1"/>
            <a:r>
              <a:rPr lang="en-US" altLang="en-US"/>
              <a:t>So nMOS gates leak more</a:t>
            </a:r>
          </a:p>
          <a:p>
            <a:pPr eaLnBrk="1" hangingPunct="1"/>
            <a:r>
              <a:rPr lang="en-US" altLang="en-US"/>
              <a:t>Negligible for older processes (t</a:t>
            </a:r>
            <a:r>
              <a:rPr lang="en-US" altLang="en-US" baseline="-25000"/>
              <a:t>ox</a:t>
            </a:r>
            <a:r>
              <a:rPr lang="en-US" altLang="en-US"/>
              <a:t> &gt; 20 </a:t>
            </a:r>
            <a:r>
              <a:rPr lang="en-US" altLang="en-US">
                <a:cs typeface="Arial" panose="020B0604020202020204" pitchFamily="34" charset="0"/>
              </a:rPr>
              <a:t>Å</a:t>
            </a:r>
            <a:r>
              <a:rPr lang="en-US" altLang="en-US"/>
              <a:t>)</a:t>
            </a:r>
          </a:p>
          <a:p>
            <a:pPr eaLnBrk="1" hangingPunct="1"/>
            <a:r>
              <a:rPr lang="en-US" altLang="en-US"/>
              <a:t>Critically important at 65 nm and below (t</a:t>
            </a:r>
            <a:r>
              <a:rPr lang="en-US" altLang="en-US" baseline="-25000"/>
              <a:t>ox</a:t>
            </a:r>
            <a:r>
              <a:rPr lang="en-US" altLang="en-US"/>
              <a:t> </a:t>
            </a:r>
            <a:r>
              <a:rPr lang="en-US" altLang="en-US">
                <a:cs typeface="Arial" panose="020B0604020202020204" pitchFamily="34" charset="0"/>
              </a:rPr>
              <a:t>≈ 10.5 Å)</a:t>
            </a:r>
          </a:p>
        </p:txBody>
      </p:sp>
      <p:sp>
        <p:nvSpPr>
          <p:cNvPr id="27654" name="Rectangle 5">
            <a:extLst>
              <a:ext uri="{FF2B5EF4-FFF2-40B4-BE49-F238E27FC236}">
                <a16:creationId xmlns:a16="http://schemas.microsoft.com/office/drawing/2014/main" id="{1F339EBB-211C-4A8B-A5EA-6C6451CDA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5988" y="2473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7655" name="Picture 7" descr="0221">
            <a:extLst>
              <a:ext uri="{FF2B5EF4-FFF2-40B4-BE49-F238E27FC236}">
                <a16:creationId xmlns:a16="http://schemas.microsoft.com/office/drawing/2014/main" id="{27671C22-8E08-43AA-9DF9-E4B825F0F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438400"/>
            <a:ext cx="29718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6" name="Text Box 8">
            <a:extLst>
              <a:ext uri="{FF2B5EF4-FFF2-40B4-BE49-F238E27FC236}">
                <a16:creationId xmlns:a16="http://schemas.microsoft.com/office/drawing/2014/main" id="{E69D9D4F-FEAF-4ACE-911E-B9A786A16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5029200"/>
            <a:ext cx="9302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>
                <a:latin typeface="Arial" panose="020B0604020202020204" pitchFamily="34" charset="0"/>
              </a:rPr>
              <a:t>From [Song01]</a:t>
            </a:r>
          </a:p>
        </p:txBody>
      </p:sp>
      <p:pic>
        <p:nvPicPr>
          <p:cNvPr id="27657" name="Picture 9">
            <a:extLst>
              <a:ext uri="{FF2B5EF4-FFF2-40B4-BE49-F238E27FC236}">
                <a16:creationId xmlns:a16="http://schemas.microsoft.com/office/drawing/2014/main" id="{8CE6FB24-E7F7-43B1-8348-97715F212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31242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3032F17-2707-4471-A86A-1F91A6F79B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F33B0B07-36F8-4BC4-88D2-F768BA5285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E458BE1-87F2-4B80-B08C-BC8EBB1BBE63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31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DA0EA491-EDC3-43A0-8267-64CCA6F61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Junction Leakage</a:t>
            </a:r>
          </a:p>
        </p:txBody>
      </p:sp>
      <p:sp>
        <p:nvSpPr>
          <p:cNvPr id="803843" name="Rectangle 3">
            <a:extLst>
              <a:ext uri="{FF2B5EF4-FFF2-40B4-BE49-F238E27FC236}">
                <a16:creationId xmlns:a16="http://schemas.microsoft.com/office/drawing/2014/main" id="{F687F91D-C1F2-42ED-B7BB-30EFB6A59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Reverse-biased p-n junctions have some leakage</a:t>
            </a:r>
          </a:p>
          <a:p>
            <a:pPr lvl="1" eaLnBrk="1" hangingPunct="1"/>
            <a:r>
              <a:rPr lang="en-US" altLang="en-US"/>
              <a:t>Ordinary diode leakage</a:t>
            </a:r>
          </a:p>
          <a:p>
            <a:pPr lvl="1" eaLnBrk="1" hangingPunct="1"/>
            <a:r>
              <a:rPr lang="en-US" altLang="en-US"/>
              <a:t>Band-to-band tunneling (BTBT)</a:t>
            </a:r>
          </a:p>
          <a:p>
            <a:pPr lvl="1" eaLnBrk="1" hangingPunct="1"/>
            <a:r>
              <a:rPr lang="en-US" altLang="en-US"/>
              <a:t>Gate-induced drain leakage (GIDL)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11266" name="Object 5">
            <a:extLst>
              <a:ext uri="{FF2B5EF4-FFF2-40B4-BE49-F238E27FC236}">
                <a16:creationId xmlns:a16="http://schemas.microsoft.com/office/drawing/2014/main" id="{C1DBE0A4-EF8A-4D9A-9EEE-73BDDA0BEF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4624388"/>
          <a:ext cx="7772400" cy="13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4618714" imgH="818487" progId="Visio.Drawing.11">
                  <p:embed/>
                </p:oleObj>
              </mc:Choice>
              <mc:Fallback>
                <p:oleObj name="Visio" r:id="rId3" imgW="4618714" imgH="818487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24388"/>
                        <a:ext cx="7772400" cy="1373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A641947-5F7E-420B-BAF8-FCC50CE78F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C3FC6B7-EF5E-4B3B-A78C-9A214218DA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FE9A43F-ECCC-4F2B-B95D-A6D66CC9232B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32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2293" name="Rectangle 2">
            <a:extLst>
              <a:ext uri="{FF2B5EF4-FFF2-40B4-BE49-F238E27FC236}">
                <a16:creationId xmlns:a16="http://schemas.microsoft.com/office/drawing/2014/main" id="{044B0731-836F-4196-804A-617B4A5A2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Diode Leakage</a:t>
            </a:r>
          </a:p>
        </p:txBody>
      </p:sp>
      <p:sp>
        <p:nvSpPr>
          <p:cNvPr id="12294" name="Rectangle 3">
            <a:extLst>
              <a:ext uri="{FF2B5EF4-FFF2-40B4-BE49-F238E27FC236}">
                <a16:creationId xmlns:a16="http://schemas.microsoft.com/office/drawing/2014/main" id="{FD12F731-6BBD-464A-B5B5-927887B6E5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Reverse-biased p-n junctions have some leakage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At any significant negative diode voltage, I</a:t>
            </a:r>
            <a:r>
              <a:rPr lang="en-US" altLang="en-US" baseline="-25000"/>
              <a:t>D</a:t>
            </a:r>
            <a:r>
              <a:rPr lang="en-US" altLang="en-US"/>
              <a:t> = -I</a:t>
            </a:r>
            <a:r>
              <a:rPr lang="en-US" altLang="en-US" baseline="-25000"/>
              <a:t>s</a:t>
            </a:r>
          </a:p>
          <a:p>
            <a:pPr eaLnBrk="1" hangingPunct="1"/>
            <a:r>
              <a:rPr lang="en-US" altLang="en-US"/>
              <a:t>I</a:t>
            </a:r>
            <a:r>
              <a:rPr lang="en-US" altLang="en-US" baseline="-25000"/>
              <a:t>s</a:t>
            </a:r>
            <a:r>
              <a:rPr lang="en-US" altLang="en-US"/>
              <a:t> depends on doping levels</a:t>
            </a:r>
          </a:p>
          <a:p>
            <a:pPr lvl="1" eaLnBrk="1" hangingPunct="1"/>
            <a:r>
              <a:rPr lang="en-US" altLang="en-US"/>
              <a:t>And area and perimeter of diffusion regions</a:t>
            </a:r>
          </a:p>
          <a:p>
            <a:pPr lvl="1" eaLnBrk="1" hangingPunct="1"/>
            <a:r>
              <a:rPr lang="en-US" altLang="en-US"/>
              <a:t>Typically &lt; 1 fA/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m</a:t>
            </a:r>
            <a:r>
              <a:rPr lang="en-US" altLang="en-US" baseline="30000"/>
              <a:t>2 </a:t>
            </a:r>
            <a:r>
              <a:rPr lang="en-US" altLang="en-US"/>
              <a:t>(negligible)</a:t>
            </a:r>
          </a:p>
        </p:txBody>
      </p:sp>
      <p:graphicFrame>
        <p:nvGraphicFramePr>
          <p:cNvPr id="12290" name="Object 4">
            <a:extLst>
              <a:ext uri="{FF2B5EF4-FFF2-40B4-BE49-F238E27FC236}">
                <a16:creationId xmlns:a16="http://schemas.microsoft.com/office/drawing/2014/main" id="{8D982E00-E8D5-4391-AF93-044564E494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1981200"/>
          <a:ext cx="175260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054100" imgH="533400" progId="Equation.DSMT4">
                  <p:embed/>
                </p:oleObj>
              </mc:Choice>
              <mc:Fallback>
                <p:oleObj r:id="rId3" imgW="10541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1752600" cy="890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AF497E7-E47C-47C1-8DF2-43108B5C42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55460111-1CBB-411C-9638-E55F687FAA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5D57BE8-536D-41E0-9FD6-6C6AA6C3CFB0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33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FEFB3241-F8A0-47D9-A441-1E3A9BDCAB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Band-to-Band Tunneling</a:t>
            </a:r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5F3613CF-C6AD-4422-8F47-B77986478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Tunneling across heavily doped p-n junctions</a:t>
            </a:r>
          </a:p>
          <a:p>
            <a:pPr lvl="1" eaLnBrk="1" hangingPunct="1"/>
            <a:r>
              <a:rPr lang="en-US" altLang="en-US"/>
              <a:t>Especially sidewall between drain &amp; channel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	when </a:t>
            </a:r>
            <a:r>
              <a:rPr lang="en-US" altLang="en-US" i="1"/>
              <a:t>halo doping</a:t>
            </a:r>
            <a:r>
              <a:rPr lang="en-US" altLang="en-US"/>
              <a:t> is used to increase V</a:t>
            </a:r>
            <a:r>
              <a:rPr lang="en-US" altLang="en-US" baseline="-25000"/>
              <a:t>t</a:t>
            </a:r>
          </a:p>
          <a:p>
            <a:pPr eaLnBrk="1" hangingPunct="1"/>
            <a:r>
              <a:rPr lang="en-US" altLang="en-US"/>
              <a:t>Increases junction leakage to significant levels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X</a:t>
            </a:r>
            <a:r>
              <a:rPr lang="en-US" altLang="en-US" baseline="-25000"/>
              <a:t>j</a:t>
            </a:r>
            <a:r>
              <a:rPr lang="en-US" altLang="en-US"/>
              <a:t>: sidewall junction depth</a:t>
            </a:r>
          </a:p>
          <a:p>
            <a:pPr lvl="1" eaLnBrk="1" hangingPunct="1"/>
            <a:r>
              <a:rPr lang="en-US" altLang="en-US"/>
              <a:t>E</a:t>
            </a:r>
            <a:r>
              <a:rPr lang="en-US" altLang="en-US" baseline="-25000"/>
              <a:t>g</a:t>
            </a:r>
            <a:r>
              <a:rPr lang="en-US" altLang="en-US"/>
              <a:t>: bandgap voltage</a:t>
            </a:r>
          </a:p>
          <a:p>
            <a:pPr lvl="1" eaLnBrk="1" hangingPunct="1"/>
            <a:r>
              <a:rPr lang="en-US" altLang="en-US"/>
              <a:t>A, B: tech constants</a:t>
            </a:r>
          </a:p>
        </p:txBody>
      </p:sp>
      <p:pic>
        <p:nvPicPr>
          <p:cNvPr id="28678" name="Picture 4">
            <a:extLst>
              <a:ext uri="{FF2B5EF4-FFF2-40B4-BE49-F238E27FC236}">
                <a16:creationId xmlns:a16="http://schemas.microsoft.com/office/drawing/2014/main" id="{C09633A8-CCD8-40CE-9485-7B69C9330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605213"/>
            <a:ext cx="3048000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5">
            <a:extLst>
              <a:ext uri="{FF2B5EF4-FFF2-40B4-BE49-F238E27FC236}">
                <a16:creationId xmlns:a16="http://schemas.microsoft.com/office/drawing/2014/main" id="{DE039D70-A4FB-4178-A77A-7FD7E4D94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757613"/>
            <a:ext cx="31400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1B4A1502-8F87-4366-A054-C44DC06A5C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B015A386-13C5-48F3-B598-6FF142A720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711A0A1-77D7-4CDD-B9B6-3B722C6289A9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34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92F228A0-826F-447E-A5D8-0A8E16E974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Gate-Induced Drain Leakage</a:t>
            </a: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694F1437-73CA-42B9-B6EC-87DBB7A03F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Occurs at overlap between gate and drain</a:t>
            </a:r>
          </a:p>
          <a:p>
            <a:pPr lvl="1" eaLnBrk="1" hangingPunct="1"/>
            <a:r>
              <a:rPr lang="en-US" altLang="en-US"/>
              <a:t>Most pronounced when drain is at V</a:t>
            </a:r>
            <a:r>
              <a:rPr lang="en-US" altLang="en-US" baseline="-25000"/>
              <a:t>DD</a:t>
            </a:r>
            <a:r>
              <a:rPr lang="en-US" altLang="en-US"/>
              <a:t>, gate is at a negative voltage</a:t>
            </a:r>
          </a:p>
          <a:p>
            <a:pPr lvl="1" eaLnBrk="1" hangingPunct="1"/>
            <a:r>
              <a:rPr lang="en-US" altLang="en-US"/>
              <a:t>Thwarts efforts to reduce subthreshold leakage using a negative gate voltage</a:t>
            </a:r>
          </a:p>
        </p:txBody>
      </p:sp>
      <p:pic>
        <p:nvPicPr>
          <p:cNvPr id="29702" name="Picture 4">
            <a:extLst>
              <a:ext uri="{FF2B5EF4-FFF2-40B4-BE49-F238E27FC236}">
                <a16:creationId xmlns:a16="http://schemas.microsoft.com/office/drawing/2014/main" id="{FCC26A29-A89F-4131-97C2-F86636BC2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81400"/>
            <a:ext cx="3105150" cy="247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Rectangle 5">
            <a:extLst>
              <a:ext uri="{FF2B5EF4-FFF2-40B4-BE49-F238E27FC236}">
                <a16:creationId xmlns:a16="http://schemas.microsoft.com/office/drawing/2014/main" id="{EA090966-ECFF-4125-8C83-CC091774C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5029200"/>
            <a:ext cx="533400" cy="533400"/>
          </a:xfrm>
          <a:prstGeom prst="rect">
            <a:avLst/>
          </a:prstGeom>
          <a:solidFill>
            <a:srgbClr val="FF000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2023652-4825-43A1-87A6-708FE2B74D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0CD9AFA6-9D91-4A0B-BC2E-B2B2499A37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1665548-0DE6-4116-A376-AE3D39B1D8F8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Rectangle 2">
            <a:extLst>
              <a:ext uri="{FF2B5EF4-FFF2-40B4-BE49-F238E27FC236}">
                <a16:creationId xmlns:a16="http://schemas.microsoft.com/office/drawing/2014/main" id="{6B905240-698D-4B35-A774-C499E4DE1F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Ideal Transistor I-V</a:t>
            </a:r>
          </a:p>
        </p:txBody>
      </p:sp>
      <p:sp>
        <p:nvSpPr>
          <p:cNvPr id="1030" name="Rectangle 3">
            <a:extLst>
              <a:ext uri="{FF2B5EF4-FFF2-40B4-BE49-F238E27FC236}">
                <a16:creationId xmlns:a16="http://schemas.microsoft.com/office/drawing/2014/main" id="{98D100E7-4FD8-4B90-A7C9-E4632D224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i="1"/>
              <a:t>Shockley</a:t>
            </a:r>
            <a:r>
              <a:rPr lang="en-US" altLang="en-US"/>
              <a:t> long-channel transistor models</a:t>
            </a:r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15488887-1E59-48C8-B32E-E2EA27A41B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286000"/>
          <a:ext cx="7772400" cy="299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25600" imgH="1244520" progId="Equation.DSMT4">
                  <p:embed/>
                </p:oleObj>
              </mc:Choice>
              <mc:Fallback>
                <p:oleObj name="Equation" r:id="rId3" imgW="3225600" imgH="1244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86000"/>
                        <a:ext cx="7772400" cy="299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46D38-25F4-48A0-81F2-C80C914E05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08DD94-811C-4608-ADF0-FCB2D7218A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6DD1429-647B-4184-8CF5-240C448504A0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053" name="Rectangle 2">
            <a:extLst>
              <a:ext uri="{FF2B5EF4-FFF2-40B4-BE49-F238E27FC236}">
                <a16:creationId xmlns:a16="http://schemas.microsoft.com/office/drawing/2014/main" id="{D5517B11-5D96-4D03-9CA8-E93B89CE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Ideal vs. Simulated nMOS I-V Plot</a:t>
            </a:r>
          </a:p>
        </p:txBody>
      </p:sp>
      <p:sp>
        <p:nvSpPr>
          <p:cNvPr id="2054" name="Rectangle 3">
            <a:extLst>
              <a:ext uri="{FF2B5EF4-FFF2-40B4-BE49-F238E27FC236}">
                <a16:creationId xmlns:a16="http://schemas.microsoft.com/office/drawing/2014/main" id="{9E56DFE4-3A60-4927-B563-8DFF8194C19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6019800" cy="4572000"/>
          </a:xfrm>
        </p:spPr>
        <p:txBody>
          <a:bodyPr/>
          <a:lstStyle/>
          <a:p>
            <a:pPr eaLnBrk="1" hangingPunct="1"/>
            <a:r>
              <a:rPr lang="en-US" altLang="en-US" sz="2000"/>
              <a:t>65 nm IBM process, V</a:t>
            </a:r>
            <a:r>
              <a:rPr lang="en-US" altLang="en-US" sz="2000" baseline="-25000"/>
              <a:t>DD</a:t>
            </a:r>
            <a:r>
              <a:rPr lang="en-US" altLang="en-US" sz="2000"/>
              <a:t> = 1.0 V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000"/>
          </a:p>
        </p:txBody>
      </p:sp>
      <p:sp>
        <p:nvSpPr>
          <p:cNvPr id="2055" name="Rectangle 11">
            <a:extLst>
              <a:ext uri="{FF2B5EF4-FFF2-40B4-BE49-F238E27FC236}">
                <a16:creationId xmlns:a16="http://schemas.microsoft.com/office/drawing/2014/main" id="{186E1EED-47E0-4BDD-AA3D-B5A36887E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438400"/>
            <a:ext cx="19050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050" name="Object 12">
            <a:extLst>
              <a:ext uri="{FF2B5EF4-FFF2-40B4-BE49-F238E27FC236}">
                <a16:creationId xmlns:a16="http://schemas.microsoft.com/office/drawing/2014/main" id="{CF4DB2CC-19C9-46F2-8500-5F74AB100CCA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990600" y="1857375"/>
          <a:ext cx="7110413" cy="423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5932170" imgH="3537337" progId="Visio.Drawing.11">
                  <p:embed/>
                </p:oleObj>
              </mc:Choice>
              <mc:Fallback>
                <p:oleObj name="Visio" r:id="rId3" imgW="5932170" imgH="3537337" progId="Visio.Drawing.11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57375"/>
                        <a:ext cx="7110413" cy="423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2EEBAF20-FCC1-4379-8C9E-DCFA22E0FF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DB7FBEA3-3314-4494-8CB1-DFEA902346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07CC05F-68D8-42A4-8143-8CA1692B34FC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28306238-05BE-44D7-B714-123596ED2F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Electric Fields Effects</a:t>
            </a: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7E878B8F-925F-4B6E-B6AF-929ACB0901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Vertical electric field: E</a:t>
            </a:r>
            <a:r>
              <a:rPr lang="en-US" altLang="en-US" baseline="-25000"/>
              <a:t>vert</a:t>
            </a:r>
            <a:r>
              <a:rPr lang="en-US" altLang="en-US"/>
              <a:t> = V</a:t>
            </a:r>
            <a:r>
              <a:rPr lang="en-US" altLang="en-US" baseline="-25000"/>
              <a:t>gs</a:t>
            </a:r>
            <a:r>
              <a:rPr lang="en-US" altLang="en-US"/>
              <a:t> / t</a:t>
            </a:r>
            <a:r>
              <a:rPr lang="en-US" altLang="en-US" baseline="-25000"/>
              <a:t>ox</a:t>
            </a:r>
          </a:p>
          <a:p>
            <a:pPr lvl="1" eaLnBrk="1" hangingPunct="1"/>
            <a:r>
              <a:rPr lang="en-US" altLang="en-US"/>
              <a:t>Attracts carriers into channel</a:t>
            </a:r>
          </a:p>
          <a:p>
            <a:pPr lvl="1" eaLnBrk="1" hangingPunct="1"/>
            <a:r>
              <a:rPr lang="en-US" altLang="en-US"/>
              <a:t>Long channel: Q</a:t>
            </a:r>
            <a:r>
              <a:rPr lang="en-US" altLang="en-US" baseline="-25000"/>
              <a:t>channel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 </a:t>
            </a:r>
            <a:r>
              <a:rPr lang="en-US" altLang="en-US"/>
              <a:t>E</a:t>
            </a:r>
            <a:r>
              <a:rPr lang="en-US" altLang="en-US" baseline="-25000"/>
              <a:t>vert</a:t>
            </a:r>
          </a:p>
          <a:p>
            <a:pPr eaLnBrk="1" hangingPunct="1"/>
            <a:r>
              <a:rPr lang="en-US" altLang="en-US"/>
              <a:t>Lateral electric field: E</a:t>
            </a:r>
            <a:r>
              <a:rPr lang="en-US" altLang="en-US" baseline="-25000"/>
              <a:t>lat</a:t>
            </a:r>
            <a:r>
              <a:rPr lang="en-US" altLang="en-US"/>
              <a:t> = V</a:t>
            </a:r>
            <a:r>
              <a:rPr lang="en-US" altLang="en-US" baseline="-25000"/>
              <a:t>ds</a:t>
            </a:r>
            <a:r>
              <a:rPr lang="en-US" altLang="en-US"/>
              <a:t> / L</a:t>
            </a:r>
          </a:p>
          <a:p>
            <a:pPr lvl="1" eaLnBrk="1" hangingPunct="1"/>
            <a:r>
              <a:rPr lang="en-US" altLang="en-US"/>
              <a:t>Accelerates carriers from drain to source</a:t>
            </a:r>
          </a:p>
          <a:p>
            <a:pPr lvl="1" eaLnBrk="1" hangingPunct="1"/>
            <a:r>
              <a:rPr lang="en-US" altLang="en-US"/>
              <a:t>Long channel: v =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E</a:t>
            </a:r>
            <a:r>
              <a:rPr lang="en-US" altLang="en-US" baseline="-25000"/>
              <a:t>lat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0FCFD916-35B9-422B-B970-6CD09AB5C29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1600200"/>
            <a:ext cx="1143000" cy="381000"/>
            <a:chOff x="768" y="3120"/>
            <a:chExt cx="816" cy="192"/>
          </a:xfrm>
        </p:grpSpPr>
        <p:sp>
          <p:nvSpPr>
            <p:cNvPr id="18442" name="Rectangle 5">
              <a:extLst>
                <a:ext uri="{FF2B5EF4-FFF2-40B4-BE49-F238E27FC236}">
                  <a16:creationId xmlns:a16="http://schemas.microsoft.com/office/drawing/2014/main" id="{B7199C85-A9E9-440E-81F0-99B6D54A3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3" name="Line 6">
              <a:extLst>
                <a:ext uri="{FF2B5EF4-FFF2-40B4-BE49-F238E27FC236}">
                  <a16:creationId xmlns:a16="http://schemas.microsoft.com/office/drawing/2014/main" id="{F96D691D-119E-4D1A-AC82-CCDBDF2551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9F98F8C8-0499-4573-9928-461E8CA9CEC7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895600"/>
            <a:ext cx="1295400" cy="381000"/>
            <a:chOff x="768" y="3120"/>
            <a:chExt cx="816" cy="192"/>
          </a:xfrm>
        </p:grpSpPr>
        <p:sp>
          <p:nvSpPr>
            <p:cNvPr id="18440" name="Rectangle 8">
              <a:extLst>
                <a:ext uri="{FF2B5EF4-FFF2-40B4-BE49-F238E27FC236}">
                  <a16:creationId xmlns:a16="http://schemas.microsoft.com/office/drawing/2014/main" id="{36EFCDA8-F648-4749-B7D5-8178AB520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1" name="Line 9">
              <a:extLst>
                <a:ext uri="{FF2B5EF4-FFF2-40B4-BE49-F238E27FC236}">
                  <a16:creationId xmlns:a16="http://schemas.microsoft.com/office/drawing/2014/main" id="{F8E6EE62-31F9-43BC-831D-008836172F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E0B82450-F2E8-429F-A186-48BFDA0D1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0AB00CE3-E1BF-4D99-A54C-735725AB83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72CCFF6-D8C9-4AEC-A9DA-9ABF092255C1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A538AD88-3FFC-486F-A031-6D06FA128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05800" cy="685800"/>
          </a:xfrm>
        </p:spPr>
        <p:txBody>
          <a:bodyPr/>
          <a:lstStyle/>
          <a:p>
            <a:pPr eaLnBrk="1" hangingPunct="1"/>
            <a:r>
              <a:rPr lang="en-US" altLang="en-US" sz="4200"/>
              <a:t>Channel Length Modulation</a:t>
            </a:r>
          </a:p>
        </p:txBody>
      </p:sp>
      <p:sp>
        <p:nvSpPr>
          <p:cNvPr id="6150" name="Rectangle 3">
            <a:extLst>
              <a:ext uri="{FF2B5EF4-FFF2-40B4-BE49-F238E27FC236}">
                <a16:creationId xmlns:a16="http://schemas.microsoft.com/office/drawing/2014/main" id="{7BB06F43-ECE3-48FC-9094-41721C0957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572000"/>
          </a:xfrm>
        </p:spPr>
        <p:txBody>
          <a:bodyPr/>
          <a:lstStyle/>
          <a:p>
            <a:pPr eaLnBrk="1" hangingPunct="1"/>
            <a:r>
              <a:rPr lang="en-US" altLang="en-US"/>
              <a:t>Reverse-biased p-n junctions form a </a:t>
            </a:r>
            <a:r>
              <a:rPr lang="en-US" altLang="en-US" i="1"/>
              <a:t>depletion region</a:t>
            </a:r>
          </a:p>
          <a:p>
            <a:pPr lvl="1" eaLnBrk="1" hangingPunct="1"/>
            <a:r>
              <a:rPr lang="en-US" altLang="en-US"/>
              <a:t>Region between n and p with no carriers</a:t>
            </a:r>
          </a:p>
          <a:p>
            <a:pPr lvl="1" eaLnBrk="1" hangingPunct="1"/>
            <a:r>
              <a:rPr lang="en-US" altLang="en-US"/>
              <a:t>Width of depletion L</a:t>
            </a:r>
            <a:r>
              <a:rPr lang="en-US" altLang="en-US" baseline="-25000"/>
              <a:t>d</a:t>
            </a:r>
            <a:r>
              <a:rPr lang="en-US" altLang="en-US"/>
              <a:t> region grows with reverse bias</a:t>
            </a:r>
          </a:p>
          <a:p>
            <a:pPr lvl="1" eaLnBrk="1" hangingPunct="1"/>
            <a:r>
              <a:rPr lang="en-US" altLang="en-US"/>
              <a:t>L</a:t>
            </a:r>
            <a:r>
              <a:rPr lang="en-US" altLang="en-US" baseline="-25000"/>
              <a:t>eff</a:t>
            </a:r>
            <a:r>
              <a:rPr lang="en-US" altLang="en-US"/>
              <a:t> = L – L</a:t>
            </a:r>
            <a:r>
              <a:rPr lang="en-US" altLang="en-US" baseline="-25000"/>
              <a:t>d</a:t>
            </a:r>
          </a:p>
          <a:p>
            <a:pPr eaLnBrk="1" hangingPunct="1"/>
            <a:r>
              <a:rPr lang="en-US" altLang="en-US"/>
              <a:t>Shorter L</a:t>
            </a:r>
            <a:r>
              <a:rPr lang="en-US" altLang="en-US" baseline="-25000"/>
              <a:t>eff</a:t>
            </a:r>
            <a:r>
              <a:rPr lang="en-US" altLang="en-US"/>
              <a:t> gives </a:t>
            </a:r>
            <a:r>
              <a:rPr lang="en-US" altLang="en-US">
                <a:solidFill>
                  <a:srgbClr val="0000FF"/>
                </a:solidFill>
              </a:rPr>
              <a:t>more</a:t>
            </a:r>
            <a:r>
              <a:rPr lang="en-US" altLang="en-US"/>
              <a:t> current</a:t>
            </a:r>
          </a:p>
          <a:p>
            <a:pPr lvl="1" eaLnBrk="1" hangingPunct="1"/>
            <a:r>
              <a:rPr lang="en-US" altLang="en-US"/>
              <a:t>I</a:t>
            </a:r>
            <a:r>
              <a:rPr lang="en-US" altLang="en-US" baseline="-25000"/>
              <a:t>ds</a:t>
            </a:r>
            <a:r>
              <a:rPr lang="en-US" altLang="en-US"/>
              <a:t> </a:t>
            </a:r>
            <a:r>
              <a:rPr lang="en-US" altLang="en-US">
                <a:solidFill>
                  <a:srgbClr val="0000FF"/>
                </a:solidFill>
              </a:rPr>
              <a:t>increases</a:t>
            </a:r>
            <a:r>
              <a:rPr lang="en-US" altLang="en-US"/>
              <a:t> with V</a:t>
            </a:r>
            <a:r>
              <a:rPr lang="en-US" altLang="en-US" baseline="-25000"/>
              <a:t>ds</a:t>
            </a:r>
          </a:p>
          <a:p>
            <a:pPr lvl="1" eaLnBrk="1" hangingPunct="1"/>
            <a:r>
              <a:rPr lang="en-US" altLang="en-US"/>
              <a:t>Even in saturation</a:t>
            </a:r>
          </a:p>
        </p:txBody>
      </p:sp>
      <p:graphicFrame>
        <p:nvGraphicFramePr>
          <p:cNvPr id="6146" name="Object 5">
            <a:extLst>
              <a:ext uri="{FF2B5EF4-FFF2-40B4-BE49-F238E27FC236}">
                <a16:creationId xmlns:a16="http://schemas.microsoft.com/office/drawing/2014/main" id="{AF277475-D744-4DE2-9472-4E814A15FF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2743200"/>
          <a:ext cx="3429000" cy="202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447014" imgH="1444653" progId="Visio.Drawing.11">
                  <p:embed/>
                </p:oleObj>
              </mc:Choice>
              <mc:Fallback>
                <p:oleObj name="Visio" r:id="rId3" imgW="2447014" imgH="1444653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743200"/>
                        <a:ext cx="3429000" cy="202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7">
            <a:extLst>
              <a:ext uri="{FF2B5EF4-FFF2-40B4-BE49-F238E27FC236}">
                <a16:creationId xmlns:a16="http://schemas.microsoft.com/office/drawing/2014/main" id="{AA41C7C1-FD05-4742-A847-D420DFFFD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0" y="3189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40D854D2-ECFB-468C-9467-64EA660BB142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352800"/>
            <a:ext cx="762000" cy="304800"/>
            <a:chOff x="768" y="3120"/>
            <a:chExt cx="816" cy="192"/>
          </a:xfrm>
        </p:grpSpPr>
        <p:sp>
          <p:nvSpPr>
            <p:cNvPr id="6156" name="Rectangle 9">
              <a:extLst>
                <a:ext uri="{FF2B5EF4-FFF2-40B4-BE49-F238E27FC236}">
                  <a16:creationId xmlns:a16="http://schemas.microsoft.com/office/drawing/2014/main" id="{D88921BF-0269-4FDD-9476-ADCB76D27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7" name="Line 10">
              <a:extLst>
                <a:ext uri="{FF2B5EF4-FFF2-40B4-BE49-F238E27FC236}">
                  <a16:creationId xmlns:a16="http://schemas.microsoft.com/office/drawing/2014/main" id="{0A7A01A7-DF39-416C-9254-FE621DC2BE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BE6C9E43-366A-4AC3-BFC0-8C60279F24B7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10000"/>
            <a:ext cx="1371600" cy="304800"/>
            <a:chOff x="768" y="3120"/>
            <a:chExt cx="816" cy="192"/>
          </a:xfrm>
        </p:grpSpPr>
        <p:sp>
          <p:nvSpPr>
            <p:cNvPr id="6154" name="Rectangle 12">
              <a:extLst>
                <a:ext uri="{FF2B5EF4-FFF2-40B4-BE49-F238E27FC236}">
                  <a16:creationId xmlns:a16="http://schemas.microsoft.com/office/drawing/2014/main" id="{CD5FA533-D27F-40AB-920B-A05D17FA5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120"/>
              <a:ext cx="81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5" name="Line 13">
              <a:extLst>
                <a:ext uri="{FF2B5EF4-FFF2-40B4-BE49-F238E27FC236}">
                  <a16:creationId xmlns:a16="http://schemas.microsoft.com/office/drawing/2014/main" id="{199AE94D-E6D1-4C69-AC96-B327AF8E3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31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BAFA325A-1970-40B6-8FA4-2A48619DE1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B2BDEEA7-D028-4D89-8202-7EB84AC60C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740F592-4408-440C-B710-02614B941329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Rectangle 2">
            <a:extLst>
              <a:ext uri="{FF2B5EF4-FFF2-40B4-BE49-F238E27FC236}">
                <a16:creationId xmlns:a16="http://schemas.microsoft.com/office/drawing/2014/main" id="{6DF6F692-5DEB-4FE0-8623-E1EB5A7AAF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Chan Length Mod I-V</a:t>
            </a:r>
          </a:p>
        </p:txBody>
      </p:sp>
      <p:sp>
        <p:nvSpPr>
          <p:cNvPr id="7174" name="Rectangle 3">
            <a:extLst>
              <a:ext uri="{FF2B5EF4-FFF2-40B4-BE49-F238E27FC236}">
                <a16:creationId xmlns:a16="http://schemas.microsoft.com/office/drawing/2014/main" id="{420A8E2D-3C31-4321-AD10-E3E3E00C80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>
              <a:latin typeface="Symbol" panose="05050102010706020507" pitchFamily="18" charset="2"/>
            </a:endParaRPr>
          </a:p>
          <a:p>
            <a:pPr eaLnBrk="1" hangingPunct="1"/>
            <a:endParaRPr lang="en-US" altLang="en-US">
              <a:latin typeface="Symbol" panose="05050102010706020507" pitchFamily="18" charset="2"/>
            </a:endParaRPr>
          </a:p>
          <a:p>
            <a:pPr eaLnBrk="1" hangingPunct="1"/>
            <a:endParaRPr lang="en-US" altLang="en-US">
              <a:latin typeface="Symbol" panose="05050102010706020507" pitchFamily="18" charset="2"/>
            </a:endParaRPr>
          </a:p>
          <a:p>
            <a:pPr eaLnBrk="1" hangingPunct="1"/>
            <a:endParaRPr lang="en-US" altLang="en-US">
              <a:latin typeface="Symbol" panose="05050102010706020507" pitchFamily="18" charset="2"/>
            </a:endParaRPr>
          </a:p>
          <a:p>
            <a:pPr eaLnBrk="1" hangingPunct="1"/>
            <a:r>
              <a:rPr lang="en-US" altLang="en-US">
                <a:latin typeface="Symbol" panose="05050102010706020507" pitchFamily="18" charset="2"/>
              </a:rPr>
              <a:t>l</a:t>
            </a:r>
            <a:r>
              <a:rPr lang="en-US" altLang="en-US"/>
              <a:t> = </a:t>
            </a:r>
            <a:r>
              <a:rPr lang="en-US" altLang="en-US" i="1"/>
              <a:t>channel length modulation coefficient</a:t>
            </a:r>
          </a:p>
          <a:p>
            <a:pPr lvl="1" eaLnBrk="1" hangingPunct="1"/>
            <a:r>
              <a:rPr lang="en-US" altLang="en-US"/>
              <a:t>not feature size</a:t>
            </a:r>
          </a:p>
          <a:p>
            <a:pPr lvl="1" eaLnBrk="1" hangingPunct="1"/>
            <a:r>
              <a:rPr lang="en-US" altLang="en-US"/>
              <a:t>Empirically fit to I-V characteristics</a:t>
            </a:r>
          </a:p>
          <a:p>
            <a:pPr eaLnBrk="1" hangingPunct="1"/>
            <a:endParaRPr lang="en-US" altLang="en-US"/>
          </a:p>
        </p:txBody>
      </p:sp>
      <p:sp>
        <p:nvSpPr>
          <p:cNvPr id="7175" name="Rectangle 5">
            <a:extLst>
              <a:ext uri="{FF2B5EF4-FFF2-40B4-BE49-F238E27FC236}">
                <a16:creationId xmlns:a16="http://schemas.microsoft.com/office/drawing/2014/main" id="{3780F364-D8ED-4DE8-886F-04C423DEC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1463" y="2438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0" name="Object 6">
            <a:extLst>
              <a:ext uri="{FF2B5EF4-FFF2-40B4-BE49-F238E27FC236}">
                <a16:creationId xmlns:a16="http://schemas.microsoft.com/office/drawing/2014/main" id="{30B95966-E549-43CF-9C51-23BF7A7B67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2057400"/>
          <a:ext cx="457200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14320" imgH="393480" progId="Equation.DSMT4">
                  <p:embed/>
                </p:oleObj>
              </mc:Choice>
              <mc:Fallback>
                <p:oleObj name="Equation" r:id="rId3" imgW="171432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057400"/>
                        <a:ext cx="4572000" cy="1046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19561AA9-0A0D-4B1C-B044-CBEABA96DF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4: Nonideal Transistor Theory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8E2BD18-A970-4B66-B42B-FFBFBE7C2C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214CD6D-79ED-439B-B944-C191C0CBE995}" type="slidenum">
              <a:rPr lang="en-US" altLang="en-US" sz="1400" baseline="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 sz="1400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199" name="Rectangle 2">
            <a:extLst>
              <a:ext uri="{FF2B5EF4-FFF2-40B4-BE49-F238E27FC236}">
                <a16:creationId xmlns:a16="http://schemas.microsoft.com/office/drawing/2014/main" id="{4FF3C913-9A42-4E81-888E-A71198B244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Body Effect</a:t>
            </a:r>
          </a:p>
        </p:txBody>
      </p:sp>
      <p:sp>
        <p:nvSpPr>
          <p:cNvPr id="8200" name="Rectangle 3">
            <a:extLst>
              <a:ext uri="{FF2B5EF4-FFF2-40B4-BE49-F238E27FC236}">
                <a16:creationId xmlns:a16="http://schemas.microsoft.com/office/drawing/2014/main" id="{BDC6624F-E67E-49D5-8E05-7E741B9F1F9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7696200" cy="4572000"/>
          </a:xfrm>
        </p:spPr>
        <p:txBody>
          <a:bodyPr/>
          <a:lstStyle/>
          <a:p>
            <a:pPr eaLnBrk="1" hangingPunct="1"/>
            <a:r>
              <a:rPr lang="en-US" altLang="en-US" sz="2000"/>
              <a:t>Body is a fourth transistor terminal</a:t>
            </a:r>
          </a:p>
          <a:p>
            <a:pPr eaLnBrk="1" hangingPunct="1"/>
            <a:r>
              <a:rPr lang="en-US" altLang="en-US" sz="2000"/>
              <a:t>V</a:t>
            </a:r>
            <a:r>
              <a:rPr lang="en-US" altLang="en-US" sz="2000" baseline="-25000"/>
              <a:t>sb</a:t>
            </a:r>
            <a:r>
              <a:rPr lang="en-US" altLang="en-US" sz="2000"/>
              <a:t> affects the charge required to invert the channel</a:t>
            </a:r>
          </a:p>
          <a:p>
            <a:pPr lvl="1" eaLnBrk="1" hangingPunct="1"/>
            <a:r>
              <a:rPr lang="en-US" altLang="en-US" sz="2000"/>
              <a:t> Increasing V</a:t>
            </a:r>
            <a:r>
              <a:rPr lang="en-US" altLang="en-US" sz="2000" baseline="-25000"/>
              <a:t>s</a:t>
            </a:r>
            <a:r>
              <a:rPr lang="en-US" altLang="en-US" sz="2000"/>
              <a:t> or decreasing V</a:t>
            </a:r>
            <a:r>
              <a:rPr lang="en-US" altLang="en-US" sz="2000" baseline="-25000"/>
              <a:t>b</a:t>
            </a:r>
            <a:r>
              <a:rPr lang="en-US" altLang="en-US" sz="2000"/>
              <a:t> increases V</a:t>
            </a:r>
            <a:r>
              <a:rPr lang="en-US" altLang="en-US" sz="2000" baseline="-25000"/>
              <a:t>t</a:t>
            </a:r>
          </a:p>
          <a:p>
            <a:pPr eaLnBrk="1" hangingPunct="1"/>
            <a:endParaRPr lang="en-US" altLang="en-US" sz="2000">
              <a:latin typeface="Symbol" panose="05050102010706020507" pitchFamily="18" charset="2"/>
            </a:endParaRPr>
          </a:p>
          <a:p>
            <a:pPr eaLnBrk="1" hangingPunct="1"/>
            <a:r>
              <a:rPr lang="en-US" altLang="en-US" sz="2000">
                <a:latin typeface="Symbol" panose="05050102010706020507" pitchFamily="18" charset="2"/>
              </a:rPr>
              <a:t>f</a:t>
            </a:r>
            <a:r>
              <a:rPr lang="en-US" altLang="en-US" sz="2000" baseline="-25000"/>
              <a:t>s</a:t>
            </a:r>
            <a:r>
              <a:rPr lang="en-US" altLang="en-US" sz="2000"/>
              <a:t> = </a:t>
            </a:r>
            <a:r>
              <a:rPr lang="en-US" altLang="en-US" sz="2000" i="1"/>
              <a:t>surface potential</a:t>
            </a:r>
            <a:r>
              <a:rPr lang="en-US" altLang="en-US" sz="2000"/>
              <a:t> at threshold</a:t>
            </a:r>
          </a:p>
          <a:p>
            <a:pPr eaLnBrk="1" hangingPunct="1"/>
            <a:endParaRPr lang="en-US" altLang="en-US" sz="2800"/>
          </a:p>
          <a:p>
            <a:pPr lvl="1" eaLnBrk="1" hangingPunct="1"/>
            <a:r>
              <a:rPr lang="en-US" altLang="en-US" sz="2000"/>
              <a:t>Depends on doping level N</a:t>
            </a:r>
            <a:r>
              <a:rPr lang="en-US" altLang="en-US" sz="2000" baseline="-25000"/>
              <a:t>A</a:t>
            </a:r>
          </a:p>
          <a:p>
            <a:pPr lvl="1" eaLnBrk="1" hangingPunct="1"/>
            <a:r>
              <a:rPr lang="en-US" altLang="en-US" sz="2000"/>
              <a:t>And intrinsic carrier concentration n</a:t>
            </a:r>
            <a:r>
              <a:rPr lang="en-US" altLang="en-US" sz="2000" baseline="-25000"/>
              <a:t>i</a:t>
            </a:r>
          </a:p>
          <a:p>
            <a:pPr eaLnBrk="1" hangingPunct="1"/>
            <a:r>
              <a:rPr lang="en-US" altLang="en-US" sz="2000"/>
              <a:t> </a:t>
            </a:r>
            <a:r>
              <a:rPr lang="en-US" altLang="en-US" sz="2000">
                <a:latin typeface="Symbol" panose="05050102010706020507" pitchFamily="18" charset="2"/>
              </a:rPr>
              <a:t>g</a:t>
            </a:r>
            <a:r>
              <a:rPr lang="en-US" altLang="en-US" sz="2000"/>
              <a:t> = </a:t>
            </a:r>
            <a:r>
              <a:rPr lang="en-US" altLang="en-US" sz="2000" i="1"/>
              <a:t>body effect coefficient</a:t>
            </a:r>
          </a:p>
          <a:p>
            <a:pPr lvl="1" eaLnBrk="1" hangingPunct="1"/>
            <a:endParaRPr lang="en-US" altLang="en-US" sz="2000" baseline="-25000"/>
          </a:p>
        </p:txBody>
      </p:sp>
      <p:graphicFrame>
        <p:nvGraphicFramePr>
          <p:cNvPr id="8194" name="Object 11">
            <a:extLst>
              <a:ext uri="{FF2B5EF4-FFF2-40B4-BE49-F238E27FC236}">
                <a16:creationId xmlns:a16="http://schemas.microsoft.com/office/drawing/2014/main" id="{27E3C9AA-361F-4AF2-83FF-2BD5D6485917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1676400" y="2667000"/>
          <a:ext cx="23622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65080" imgH="304560" progId="Equation.DSMT4">
                  <p:embed/>
                </p:oleObj>
              </mc:Choice>
              <mc:Fallback>
                <p:oleObj name="Equation" r:id="rId3" imgW="1765080" imgH="304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667000"/>
                        <a:ext cx="236220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15">
            <a:extLst>
              <a:ext uri="{FF2B5EF4-FFF2-40B4-BE49-F238E27FC236}">
                <a16:creationId xmlns:a16="http://schemas.microsoft.com/office/drawing/2014/main" id="{CCFBB26B-8924-4C98-8E93-B9808AFD93F9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676400" y="3386138"/>
          <a:ext cx="12192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431640" progId="Equation.DSMT4">
                  <p:embed/>
                </p:oleObj>
              </mc:Choice>
              <mc:Fallback>
                <p:oleObj name="Equation" r:id="rId5" imgW="914400" imgH="431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86138"/>
                        <a:ext cx="12192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17">
            <a:extLst>
              <a:ext uri="{FF2B5EF4-FFF2-40B4-BE49-F238E27FC236}">
                <a16:creationId xmlns:a16="http://schemas.microsoft.com/office/drawing/2014/main" id="{CD9FDDEB-D897-4DEA-B448-8B9769D97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5029200"/>
          <a:ext cx="28194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1879600" imgH="482600" progId="Equation.DSMT4">
                  <p:embed/>
                </p:oleObj>
              </mc:Choice>
              <mc:Fallback>
                <p:oleObj r:id="rId7" imgW="1879600" imgH="482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029200"/>
                        <a:ext cx="2819400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34186</TotalTime>
  <Words>1315</Words>
  <Application>Microsoft Office PowerPoint</Application>
  <PresentationFormat>On-screen Show (4:3)</PresentationFormat>
  <Paragraphs>363</Paragraphs>
  <Slides>34</Slides>
  <Notes>32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Arial</vt:lpstr>
      <vt:lpstr>Arial Black</vt:lpstr>
      <vt:lpstr>Symbol</vt:lpstr>
      <vt:lpstr>Times New Roman</vt:lpstr>
      <vt:lpstr>Wingdings</vt:lpstr>
      <vt:lpstr>Default Design</vt:lpstr>
      <vt:lpstr>Equation</vt:lpstr>
      <vt:lpstr>Visio</vt:lpstr>
      <vt:lpstr>Equation.DSMT4</vt:lpstr>
      <vt:lpstr>VISIO</vt:lpstr>
      <vt:lpstr>VLSI Design ECE 09.414  CMOS VLSI Design</vt:lpstr>
      <vt:lpstr>Lecture 3:  Nonideal Transistor Theory</vt:lpstr>
      <vt:lpstr>Outline</vt:lpstr>
      <vt:lpstr>Ideal Transistor I-V</vt:lpstr>
      <vt:lpstr>Ideal vs. Simulated nMOS I-V Plot</vt:lpstr>
      <vt:lpstr>Electric Fields Effects</vt:lpstr>
      <vt:lpstr>Channel Length Modulation</vt:lpstr>
      <vt:lpstr>Chan Length Mod I-V</vt:lpstr>
      <vt:lpstr>Body Effect</vt:lpstr>
      <vt:lpstr>Body Effect Cont.</vt:lpstr>
      <vt:lpstr>Leakage</vt:lpstr>
      <vt:lpstr>Leakage Sources</vt:lpstr>
      <vt:lpstr>ON and OFF Current</vt:lpstr>
      <vt:lpstr>Temperature Sensitivity</vt:lpstr>
      <vt:lpstr>So What?</vt:lpstr>
      <vt:lpstr>Parameter Variation</vt:lpstr>
      <vt:lpstr>Environmental Variation</vt:lpstr>
      <vt:lpstr>Process Corners</vt:lpstr>
      <vt:lpstr>Important Corners</vt:lpstr>
      <vt:lpstr>Extra Slides</vt:lpstr>
      <vt:lpstr>Coffee Cart Analogy</vt:lpstr>
      <vt:lpstr>Mobility Degradation</vt:lpstr>
      <vt:lpstr>Velocity Saturation</vt:lpstr>
      <vt:lpstr>Vel Sat I-V Effects</vt:lpstr>
      <vt:lpstr>a-Power Model</vt:lpstr>
      <vt:lpstr>Threshold Voltage Effects</vt:lpstr>
      <vt:lpstr>DIBL</vt:lpstr>
      <vt:lpstr>Short Channel Effect</vt:lpstr>
      <vt:lpstr>Subthreshold Leakage</vt:lpstr>
      <vt:lpstr>Gate Leakage</vt:lpstr>
      <vt:lpstr>Junction Leakage</vt:lpstr>
      <vt:lpstr>Diode Leakage</vt:lpstr>
      <vt:lpstr>Band-to-Band Tunneling</vt:lpstr>
      <vt:lpstr>Gate-Induced Drain Leakage</vt:lpstr>
    </vt:vector>
  </TitlesOfParts>
  <Company>Harvey Mudd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Harris</dc:creator>
  <cp:lastModifiedBy>Fifth, Adam</cp:lastModifiedBy>
  <cp:revision>1809</cp:revision>
  <dcterms:created xsi:type="dcterms:W3CDTF">2003-12-29T03:13:39Z</dcterms:created>
  <dcterms:modified xsi:type="dcterms:W3CDTF">2024-03-26T14:04:30Z</dcterms:modified>
</cp:coreProperties>
</file>