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98" r:id="rId2"/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97" r:id="rId12"/>
    <p:sldId id="299" r:id="rId13"/>
    <p:sldId id="294" r:id="rId14"/>
    <p:sldId id="291" r:id="rId15"/>
    <p:sldId id="289" r:id="rId16"/>
    <p:sldId id="287" r:id="rId17"/>
    <p:sldId id="270" r:id="rId18"/>
    <p:sldId id="271" r:id="rId19"/>
    <p:sldId id="276" r:id="rId20"/>
    <p:sldId id="272" r:id="rId21"/>
    <p:sldId id="273" r:id="rId22"/>
  </p:sldIdLst>
  <p:sldSz cx="9144000" cy="6858000" type="screen4x3"/>
  <p:notesSz cx="9271000" cy="6985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0">
          <p15:clr>
            <a:srgbClr val="A4A3A4"/>
          </p15:clr>
        </p15:guide>
        <p15:guide id="2" pos="29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6046" autoAdjust="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3" d="100"/>
          <a:sy n="43" d="100"/>
        </p:scale>
        <p:origin x="-581" y="-58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207D826-490D-49AC-B9E3-6B8702AF44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179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t" anchorCtr="0" compatLnSpc="1">
            <a:prstTxWarp prst="textNoShape">
              <a:avLst/>
            </a:prstTxWarp>
          </a:bodyPr>
          <a:lstStyle>
            <a:lvl1pPr defTabSz="928987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CC94566-0ACF-4A1F-BBD4-7CAFB617056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53038" y="0"/>
            <a:ext cx="40179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t" anchorCtr="0" compatLnSpc="1">
            <a:prstTxWarp prst="textNoShape">
              <a:avLst/>
            </a:prstTxWarp>
          </a:bodyPr>
          <a:lstStyle>
            <a:lvl1pPr algn="r" defTabSz="928987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FA45F2B2-5FEA-4C13-81C0-79CD3BED632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35750"/>
            <a:ext cx="40179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b" anchorCtr="0" compatLnSpc="1">
            <a:prstTxWarp prst="textNoShape">
              <a:avLst/>
            </a:prstTxWarp>
          </a:bodyPr>
          <a:lstStyle>
            <a:lvl1pPr defTabSz="928987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14B291A-39AB-47A7-A7CA-D2449950BCA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53038" y="6635750"/>
            <a:ext cx="40179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9C499F97-14F8-400C-BDDC-8FC663EC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7933843-5827-4C6B-8077-0B5FA8877A0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179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t" anchorCtr="0" compatLnSpc="1">
            <a:prstTxWarp prst="textNoShape">
              <a:avLst/>
            </a:prstTxWarp>
          </a:bodyPr>
          <a:lstStyle>
            <a:lvl1pPr defTabSz="928987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6FE7AC2-EAAD-4423-94E9-80CAEDB1492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53038" y="0"/>
            <a:ext cx="40179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t" anchorCtr="0" compatLnSpc="1">
            <a:prstTxWarp prst="textNoShape">
              <a:avLst/>
            </a:prstTxWarp>
          </a:bodyPr>
          <a:lstStyle>
            <a:lvl1pPr algn="r" defTabSz="928987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0AEE2AA6-B03A-4485-A519-076F81040C0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89250" y="522288"/>
            <a:ext cx="3497263" cy="2622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5E51BCE-6575-4F70-9EA5-18D23BB004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8250" y="3319463"/>
            <a:ext cx="67945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6510705-FB18-496F-8E8B-640369F5DB3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35750"/>
            <a:ext cx="40179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b" anchorCtr="0" compatLnSpc="1">
            <a:prstTxWarp prst="textNoShape">
              <a:avLst/>
            </a:prstTxWarp>
          </a:bodyPr>
          <a:lstStyle>
            <a:lvl1pPr defTabSz="928987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B1A1E032-86F0-41E3-A97E-9EC04577FD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53038" y="6635750"/>
            <a:ext cx="40179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3" rIns="92845" bIns="46423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D1A3B1C2-C2A7-4829-8C96-32423FF070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053F3CDE-27BC-4618-A1D4-1CE7CAA782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EEB3FA2-9528-448E-81B3-A74684D9984F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FAEFBC1-6C7F-4C2C-9C29-6208EF01CC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3FCDB484-3B9E-436E-84D8-9598811D03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12A4200C-E035-4762-91B0-06E993D036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87542D1-6535-4718-A9DE-08738C1B17CE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1E818EDE-3EF7-4009-B3B6-F9C125250A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3414DEE-C30F-43E0-BAD9-F6F40E58B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5CA81CF9-BE6A-4C64-953D-34576DB4D1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B70465A-AB15-4E99-9C14-A93B2BA4BAEC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D9B05628-DC88-4C9C-A862-A56C626ECA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8A5ADBD6-A5C5-4FEE-AC0F-2CC1EAB940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CH 2 </a:t>
            </a:r>
            <a:r>
              <a:rPr lang="en-US" altLang="en-US" dirty="0" err="1"/>
              <a:t>pg</a:t>
            </a:r>
            <a:r>
              <a:rPr lang="en-US" altLang="en-US" dirty="0"/>
              <a:t> 66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24CFC6E3-4781-4823-A111-5D90C0A733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BCA443A-3657-4515-83BE-3B6E035C3E42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06B3237-8459-4AFA-91DB-28A5FE0233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AE27A51D-F043-4FF4-ACDC-7F901AAD5D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5B9B3357-A465-4A4D-84C8-7FE3F12785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C17B46B-F896-4D9A-85C1-D830241D96C1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56A0208-3DC1-44EC-A344-3B6FF7E7F6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2F5D5F8D-9913-45E6-A383-91C9C8446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EF6D4248-0B2C-4F2D-8B4E-4600738774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209D409-D0A0-423D-8340-7B5DF0CE196B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E9021878-44C2-47F6-B282-9280161136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C5BA8FB2-617B-460C-962E-D6252359DA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E74CD229-5699-45E2-BE11-B982DE124E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E88A188-20DD-439A-9FD0-9880CAE0E743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E2D9967B-DE4C-44C9-915A-7E5928DCBB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EBCEBACA-2B8C-497A-A307-AF02BE2C1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8C40CF0E-FEE3-47DC-B454-53C4464E85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937C9F9-5872-4869-A7D0-5459A6516D61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BDB00F04-1656-4FC5-A33A-DA6A0C8BE3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393C380B-F8FC-48F0-A2D7-12AE30F9DE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4C5C2C89-986D-4330-8735-9EA96D8895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13BD8D8-3EC8-40A0-BEEC-EB8B9201053F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D500A8D-0B9D-46CD-8322-D1E455DBEA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BAC29F8B-8A90-454E-A500-0ED6FD37B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E6913C12-AA46-4EAC-B045-923B7BE5A0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2C2C0D3-B0AB-4B3A-A07D-C2A1951939D7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D73FA106-7739-420E-BD3C-7C68BF64D2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178A9F5A-046F-492E-B5F6-0FD4D9FCF9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“Chapter 2: Long channel I-V characteristics” in book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660604F2-D62A-4198-8104-E6DB272078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8465877-9146-494D-B36E-5BA7FBBA28EF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E8B0A559-EA42-4D80-8B63-C18020ECD6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BEF1ADDB-8776-4B49-AEE8-FB89FC19F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55BF623-27DD-410B-9F6C-F9860940A8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4EAF761-FFAE-4FA5-A32F-781545E8C7F8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73A5A57-3543-4894-B658-A0273C32FB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ED3898B7-1EEF-444E-9397-C03FC6B1A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53BA441F-0559-44E7-A403-FB95BCFD3E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FE4A728-FF3B-4DAF-B9B4-2935D5418BBE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5825757-7C3C-4034-97FC-256F8EEF41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BF81206-0252-47EA-A2E0-559C77F17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6A2239EF-57A1-4D95-8F9F-90C653DBBD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F2E1543-4BE6-43AD-8C07-0F377D48D252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ED3C0400-BE99-481B-A451-731F3C728E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862EECE1-38D7-456A-8985-1739566F67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Lecture 4: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32F43596-4B16-4681-BBFE-2A3AF592D4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4903EB1-AB1C-4516-869C-1E9B7FA2E83A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3567983-72BD-4884-AA7C-CB87C7A874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F7F716F7-C5AD-48CF-B643-329F5F9D5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A63E87A3-BD86-44D5-9275-53D6A6656C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27D27B8-7B1C-4845-847C-F4D314BA82C6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26AD3CAB-BA9E-4BDD-8C0C-233E6249D2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75620E04-BF54-4F4A-A79D-D65C3D993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3D488535-4275-4EE4-BBEE-9FC2CD26E6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1F3D01D-6DED-438D-9F22-1A2734CE7F93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667701CD-2715-4BE6-8709-67FA909296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055897C-A301-4847-B9D1-BE24BC3790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7090EBD2-1885-4A6D-AE88-2640A7CA1C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E7F5D7F-A278-4ECF-993A-F261A65D8FE3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DDDD73A4-0B20-49D9-8844-D073100411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158A509-6325-49CC-85E8-DC96CB4DBD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3565D932-9D73-401D-AF06-98CBF821D0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9E5DDA2-820F-4264-B862-75271C3CD8BE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C1E9702F-1888-4072-BBCC-025D270405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93993D40-29FC-44EF-AF6C-A752863FF5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839C27E-3F49-466F-B2E1-AF1A64A1413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C910F6-3340-49B7-AD97-019A1FFDFC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1C865-EBF8-453D-9615-F974807111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952747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70FF334-194D-4E59-A83E-D7037CAEF4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01F9EA-D177-4191-9AE4-70B7CA8C6AF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CF5746-DA2D-493D-BFD5-4A141E709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059754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6307F61-0F67-4EDD-BF4A-EE2CAC03CC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F563097-2AF9-4CDD-A653-EC2496C906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4C9B04-6305-4E4D-8DA5-F903F5DA7A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201795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862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4C7D89-AFDE-4ACF-ADC5-1B4BB99F03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8073B1-4B7F-4E07-9F91-0330A0304DF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992F1-56C6-42CA-8A3F-A1328E3E26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121957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0091A2-267C-471A-A32E-14CFBADE2E0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881D5F0-F85B-4AA7-B4C7-721AFD9709E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8E3CF-E0B8-4C4A-9F18-E68690EA7A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274133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2A01090-5D7C-47D7-B56E-AA102FD9541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8B06C2-2EEB-4398-8BFD-CD82EB5D0F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FA205C-5F27-4079-AD38-A601BFE157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217165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FCD030-5151-4CAC-93A4-A015F8182C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BE84A7-FB1E-40A4-8BCE-99A1CFEAFA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9A4D9F-E6C3-4FAA-8652-F1627A21B7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700323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8C2A87C-FE18-4FEF-A3FA-E0C9B20F15D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410906D-EA91-4030-984E-1BC1BCFD2F2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25352C-8D17-4627-811D-615A1A1B8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440462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DE3929B-693B-4E9D-9DFE-28B498B902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C992996-7EAA-4CC0-8731-6426EF83AB2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69FB1B-2AFD-472A-923E-FD0BD79306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686909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82F4DF1D-0226-4C81-9017-D5C16D8C9C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D29CC903-6EEB-46F8-A512-72F6B702B3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C903D8-26D2-4FFD-B03D-5DC0BD47B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4918082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B55792-41B2-4BF5-9946-84892BF3EFF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14C263-F461-44B7-BDB6-4249CD58699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B6F672-EF87-4305-8110-3BF7376F8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810492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63AC67-0080-41F2-8595-54626B65F3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44A268-D503-44A0-B298-32CF56EE196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7B02A8-1E55-466E-B27E-186FE7CB70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412289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9B554F9-D279-48A0-BDD5-E05D130EE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99D51D3-C879-4F31-9F14-B32852D1B5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2AD1AF9-E528-4DC4-8E42-82D2572290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smtClean="0">
                <a:solidFill>
                  <a:srgbClr val="0000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BC79CC4-FE90-4929-8455-4B5D71B42A7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0000FF"/>
                </a:solidFill>
                <a:latin typeface="Arial" panose="020B0604020202020204" pitchFamily="34" charset="0"/>
              </a:defRPr>
            </a:lvl1pPr>
          </a:lstStyle>
          <a:p>
            <a:fld id="{FB992E6E-C43D-440D-881F-081B67AFEDA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AAF401E3-978A-4C9B-9FD7-96DC31387F4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49C641B7-D8C4-464B-B22B-AF7311A4C4A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4572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FC0CE24B-374E-4DCB-A0A2-B89D6D5D5D9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7630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3D37E283-B6BC-4EAB-A799-97029B3BB0B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6294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5" name="Rectangle 11" descr="Small checker board">
            <a:extLst>
              <a:ext uri="{FF2B5EF4-FFF2-40B4-BE49-F238E27FC236}">
                <a16:creationId xmlns:a16="http://schemas.microsoft.com/office/drawing/2014/main" id="{59E74852-89E3-4454-9C9C-EA2C26128F8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800" y="6096000"/>
            <a:ext cx="7772400" cy="152400"/>
          </a:xfrm>
          <a:prstGeom prst="rect">
            <a:avLst/>
          </a:prstGeom>
          <a:pattFill prst="smCheck">
            <a:fgClr>
              <a:srgbClr val="0000F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6" name="Rectangle 12" descr="Small checker board">
            <a:extLst>
              <a:ext uri="{FF2B5EF4-FFF2-40B4-BE49-F238E27FC236}">
                <a16:creationId xmlns:a16="http://schemas.microsoft.com/office/drawing/2014/main" id="{3C875717-E274-4CBE-97F9-F97497F7B4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800" y="1295400"/>
            <a:ext cx="7772400" cy="152400"/>
          </a:xfrm>
          <a:prstGeom prst="rect">
            <a:avLst/>
          </a:prstGeom>
          <a:pattFill prst="smCheck">
            <a:fgClr>
              <a:srgbClr val="0000F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7" name="Text Box 13">
            <a:extLst>
              <a:ext uri="{FF2B5EF4-FFF2-40B4-BE49-F238E27FC236}">
                <a16:creationId xmlns:a16="http://schemas.microsoft.com/office/drawing/2014/main" id="{22BCB07E-7E9A-4474-AF05-EA67999CCCF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2484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>
                <a:solidFill>
                  <a:srgbClr val="0000FF"/>
                </a:solidFill>
                <a:latin typeface="Arial" pitchFamily="34" charset="0"/>
              </a:rPr>
              <a:t>CMOS VLSI Design</a:t>
            </a:r>
          </a:p>
        </p:txBody>
      </p:sp>
      <p:sp>
        <p:nvSpPr>
          <p:cNvPr id="1038" name="Text Box 14">
            <a:extLst>
              <a:ext uri="{FF2B5EF4-FFF2-40B4-BE49-F238E27FC236}">
                <a16:creationId xmlns:a16="http://schemas.microsoft.com/office/drawing/2014/main" id="{B1733EAF-9392-4ADD-A140-FA80FA7DB8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248400"/>
            <a:ext cx="228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>
                <a:solidFill>
                  <a:srgbClr val="0000FF"/>
                </a:solidFill>
                <a:latin typeface="Arial" pitchFamily="34" charset="0"/>
              </a:rPr>
              <a:t>CMOS VLSI Design </a:t>
            </a:r>
            <a:r>
              <a:rPr lang="en-US" sz="1400" b="1" baseline="30000">
                <a:solidFill>
                  <a:srgbClr val="0000FF"/>
                </a:solidFill>
                <a:latin typeface="Arial" pitchFamily="34" charset="0"/>
              </a:rPr>
              <a:t>4th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zoom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98563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98D672B-0BBC-440B-AD5B-378E29D21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2400" dirty="0"/>
              <a:t>VLSI Design</a:t>
            </a:r>
            <a:br>
              <a:rPr lang="it-IT" sz="2400" dirty="0"/>
            </a:br>
            <a:r>
              <a:rPr lang="it-IT" sz="2400" dirty="0"/>
              <a:t>ECE 09.414</a:t>
            </a:r>
            <a:br>
              <a:rPr lang="it-IT" dirty="0"/>
            </a:br>
            <a:br>
              <a:rPr lang="it-IT" dirty="0"/>
            </a:br>
            <a:r>
              <a:rPr lang="it-IT" dirty="0"/>
              <a:t>CMOS VLSI Design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D53A3AC-20B7-4791-9098-067C8405E9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Adam Fifth</a:t>
            </a:r>
          </a:p>
          <a:p>
            <a:r>
              <a:rPr lang="en-US" dirty="0"/>
              <a:t>Henry M. Rowan College of Engineering</a:t>
            </a:r>
          </a:p>
          <a:p>
            <a:r>
              <a:rPr lang="en-US" dirty="0"/>
              <a:t>Department of ECE</a:t>
            </a:r>
          </a:p>
          <a:p>
            <a:r>
              <a:rPr lang="en-US" dirty="0"/>
              <a:t>Rowan University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365B73-37D5-4695-85CC-2F3397A829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2: CMOS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5C5BA6-2C5E-41AC-99FD-D614C76417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A8E3CF-E0B8-4C4A-9F18-E68690EA7AAB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8381119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8ECE65-7C2A-4819-B1CC-6826A2EAE8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94F4A-07F4-466E-986D-CC893990B7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475E6A0-7648-46B5-B836-FD5DB4146CBF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10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12FE59C2-8964-45FA-8A0B-585D9F672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I-V Characteristics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D8B3ECB3-2AA6-4F3E-A208-ED679109D3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Linear region, I</a:t>
            </a:r>
            <a:r>
              <a:rPr lang="en-US" altLang="en-US" baseline="-25000"/>
              <a:t>ds</a:t>
            </a:r>
            <a:r>
              <a:rPr lang="en-US" altLang="en-US"/>
              <a:t> depends on</a:t>
            </a:r>
          </a:p>
          <a:p>
            <a:pPr lvl="1" eaLnBrk="1" hangingPunct="1"/>
            <a:r>
              <a:rPr lang="en-US" altLang="en-US"/>
              <a:t>How much charge is in the channel?</a:t>
            </a:r>
          </a:p>
          <a:p>
            <a:pPr lvl="1" eaLnBrk="1" hangingPunct="1"/>
            <a:r>
              <a:rPr lang="en-US" altLang="en-US"/>
              <a:t>How fast is the charge moving?</a:t>
            </a: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4F4E8A15-806D-46E3-9F94-2D8E579E73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7501432E-79BD-42D7-A8EB-050B7C8AB5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28D655D-3983-4239-BDCE-EFCBC0827315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id="{B649306D-2B41-41A9-8600-A7873F845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Channel Charge</a:t>
            </a:r>
          </a:p>
        </p:txBody>
      </p:sp>
      <p:sp>
        <p:nvSpPr>
          <p:cNvPr id="7175" name="Rectangle 3">
            <a:extLst>
              <a:ext uri="{FF2B5EF4-FFF2-40B4-BE49-F238E27FC236}">
                <a16:creationId xmlns:a16="http://schemas.microsoft.com/office/drawing/2014/main" id="{4F1079CD-B1B4-426F-99D3-45DFDBD33E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MOS structure looks like parallel plate capacitor while operating in inversions</a:t>
            </a:r>
          </a:p>
          <a:p>
            <a:pPr lvl="1" eaLnBrk="1" hangingPunct="1"/>
            <a:r>
              <a:rPr lang="en-US" altLang="en-US"/>
              <a:t>Gate – oxide – channel</a:t>
            </a:r>
          </a:p>
          <a:p>
            <a:pPr eaLnBrk="1" hangingPunct="1"/>
            <a:r>
              <a:rPr lang="en-US" altLang="en-US"/>
              <a:t>Q</a:t>
            </a:r>
            <a:r>
              <a:rPr lang="en-US" altLang="en-US" baseline="-25000"/>
              <a:t>channel</a:t>
            </a:r>
            <a:r>
              <a:rPr lang="en-US" altLang="en-US"/>
              <a:t> = CV</a:t>
            </a:r>
          </a:p>
          <a:p>
            <a:pPr eaLnBrk="1" hangingPunct="1"/>
            <a:r>
              <a:rPr lang="en-US" altLang="en-US"/>
              <a:t>C = C</a:t>
            </a:r>
            <a:r>
              <a:rPr lang="en-US" altLang="en-US" baseline="-25000"/>
              <a:t>g</a:t>
            </a:r>
            <a:r>
              <a:rPr lang="en-US" altLang="en-US"/>
              <a:t> = </a:t>
            </a:r>
            <a:r>
              <a:rPr lang="en-US" altLang="en-US">
                <a:latin typeface="Symbol" panose="05050102010706020507" pitchFamily="18" charset="2"/>
              </a:rPr>
              <a:t>e</a:t>
            </a:r>
            <a:r>
              <a:rPr lang="en-US" altLang="en-US" baseline="-25000"/>
              <a:t>ox</a:t>
            </a:r>
            <a:r>
              <a:rPr lang="en-US" altLang="en-US"/>
              <a:t>WL/t</a:t>
            </a:r>
            <a:r>
              <a:rPr lang="en-US" altLang="en-US" baseline="-25000"/>
              <a:t>ox</a:t>
            </a:r>
            <a:r>
              <a:rPr lang="en-US" altLang="en-US"/>
              <a:t> = C</a:t>
            </a:r>
            <a:r>
              <a:rPr lang="en-US" altLang="en-US" baseline="-25000"/>
              <a:t>ox</a:t>
            </a:r>
            <a:r>
              <a:rPr lang="en-US" altLang="en-US"/>
              <a:t>WL</a:t>
            </a:r>
          </a:p>
          <a:p>
            <a:pPr eaLnBrk="1" hangingPunct="1"/>
            <a:r>
              <a:rPr lang="en-US" altLang="en-US"/>
              <a:t>V = V</a:t>
            </a:r>
            <a:r>
              <a:rPr lang="en-US" altLang="en-US" baseline="-25000"/>
              <a:t>gc</a:t>
            </a:r>
            <a:r>
              <a:rPr lang="en-US" altLang="en-US"/>
              <a:t> – V</a:t>
            </a:r>
            <a:r>
              <a:rPr lang="en-US" altLang="en-US" baseline="-25000"/>
              <a:t>t</a:t>
            </a:r>
            <a:r>
              <a:rPr lang="en-US" altLang="en-US"/>
              <a:t> = (V</a:t>
            </a:r>
            <a:r>
              <a:rPr lang="en-US" altLang="en-US" baseline="-25000"/>
              <a:t>gs</a:t>
            </a:r>
            <a:r>
              <a:rPr lang="en-US" altLang="en-US"/>
              <a:t> – V</a:t>
            </a:r>
            <a:r>
              <a:rPr lang="en-US" altLang="en-US" baseline="-25000"/>
              <a:t>ds</a:t>
            </a:r>
            <a:r>
              <a:rPr lang="en-US" altLang="en-US"/>
              <a:t>/2) – V</a:t>
            </a:r>
            <a:r>
              <a:rPr lang="en-US" altLang="en-US" baseline="-25000"/>
              <a:t>t</a:t>
            </a:r>
          </a:p>
        </p:txBody>
      </p:sp>
      <p:graphicFrame>
        <p:nvGraphicFramePr>
          <p:cNvPr id="7170" name="Object 4">
            <a:extLst>
              <a:ext uri="{FF2B5EF4-FFF2-40B4-BE49-F238E27FC236}">
                <a16:creationId xmlns:a16="http://schemas.microsoft.com/office/drawing/2014/main" id="{7724A448-D367-4C1B-B4C8-E76248BACF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4191000"/>
          <a:ext cx="3200400" cy="184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875600" imgH="1079280" progId="Visio.Drawing.6">
                  <p:embed/>
                </p:oleObj>
              </mc:Choice>
              <mc:Fallback>
                <p:oleObj name="VISIO" r:id="rId3" imgW="1875600" imgH="107928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91000"/>
                        <a:ext cx="3200400" cy="184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5">
            <a:extLst>
              <a:ext uri="{FF2B5EF4-FFF2-40B4-BE49-F238E27FC236}">
                <a16:creationId xmlns:a16="http://schemas.microsoft.com/office/drawing/2014/main" id="{2992B1EC-D9C5-4E3F-9B21-872E1F530C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203700"/>
          <a:ext cx="4724400" cy="178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3752640" imgH="1420920" progId="Visio.Drawing.6">
                  <p:embed/>
                </p:oleObj>
              </mc:Choice>
              <mc:Fallback>
                <p:oleObj name="VISIO" r:id="rId5" imgW="3752640" imgH="1420920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203700"/>
                        <a:ext cx="4724400" cy="178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Text Box 6">
            <a:extLst>
              <a:ext uri="{FF2B5EF4-FFF2-40B4-BE49-F238E27FC236}">
                <a16:creationId xmlns:a16="http://schemas.microsoft.com/office/drawing/2014/main" id="{6B48B895-A3EF-42DC-9C37-4B39E3E03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2004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C</a:t>
            </a:r>
            <a:r>
              <a:rPr lang="en-US" altLang="en-US" baseline="-25000">
                <a:latin typeface="Arial" panose="020B0604020202020204" pitchFamily="34" charset="0"/>
              </a:rPr>
              <a:t>ox</a:t>
            </a:r>
            <a:r>
              <a:rPr lang="en-US" altLang="en-US">
                <a:latin typeface="Arial" panose="020B0604020202020204" pitchFamily="34" charset="0"/>
              </a:rPr>
              <a:t> = </a:t>
            </a:r>
            <a:r>
              <a:rPr lang="en-US" altLang="en-US">
                <a:latin typeface="Symbol" panose="05050102010706020507" pitchFamily="18" charset="2"/>
              </a:rPr>
              <a:t>e</a:t>
            </a:r>
            <a:r>
              <a:rPr lang="en-US" altLang="en-US" baseline="-25000">
                <a:latin typeface="Arial" panose="020B0604020202020204" pitchFamily="34" charset="0"/>
              </a:rPr>
              <a:t>ox</a:t>
            </a:r>
            <a:r>
              <a:rPr lang="en-US" altLang="en-US">
                <a:latin typeface="Arial" panose="020B0604020202020204" pitchFamily="34" charset="0"/>
              </a:rPr>
              <a:t> / t</a:t>
            </a:r>
            <a:r>
              <a:rPr lang="en-US" altLang="en-US" baseline="-25000">
                <a:latin typeface="Arial" panose="020B0604020202020204" pitchFamily="34" charset="0"/>
              </a:rPr>
              <a:t>ox</a:t>
            </a:r>
          </a:p>
        </p:txBody>
      </p:sp>
      <p:sp>
        <p:nvSpPr>
          <p:cNvPr id="266247" name="Rectangle 7">
            <a:extLst>
              <a:ext uri="{FF2B5EF4-FFF2-40B4-BE49-F238E27FC236}">
                <a16:creationId xmlns:a16="http://schemas.microsoft.com/office/drawing/2014/main" id="{B4B2B021-8C1B-4B91-85D8-1CFD4010D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819400"/>
            <a:ext cx="609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48" name="Rectangle 8">
            <a:extLst>
              <a:ext uri="{FF2B5EF4-FFF2-40B4-BE49-F238E27FC236}">
                <a16:creationId xmlns:a16="http://schemas.microsoft.com/office/drawing/2014/main" id="{ECD633BA-9FC6-4DB6-92DB-D3BB36B53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276600"/>
            <a:ext cx="5257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49" name="Rectangle 9">
            <a:extLst>
              <a:ext uri="{FF2B5EF4-FFF2-40B4-BE49-F238E27FC236}">
                <a16:creationId xmlns:a16="http://schemas.microsoft.com/office/drawing/2014/main" id="{42BF5F90-EA97-4E97-85A1-F746F8858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276600"/>
            <a:ext cx="990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50" name="Rectangle 10">
            <a:extLst>
              <a:ext uri="{FF2B5EF4-FFF2-40B4-BE49-F238E27FC236}">
                <a16:creationId xmlns:a16="http://schemas.microsoft.com/office/drawing/2014/main" id="{3F264E51-F4B4-4746-A65D-06597492E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733800"/>
            <a:ext cx="3733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51" name="Rectangle 11">
            <a:extLst>
              <a:ext uri="{FF2B5EF4-FFF2-40B4-BE49-F238E27FC236}">
                <a16:creationId xmlns:a16="http://schemas.microsoft.com/office/drawing/2014/main" id="{32F7A4D2-99D6-43C0-88BD-BD64462CE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200400"/>
            <a:ext cx="609600" cy="91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66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266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266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266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266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7" grpId="0" animBg="1"/>
      <p:bldP spid="266248" grpId="0" animBg="1"/>
      <p:bldP spid="266249" grpId="0" animBg="1"/>
      <p:bldP spid="266250" grpId="0" animBg="1"/>
      <p:bldP spid="2662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F3973-C7A3-4AC9-A3AF-5D8D757E9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Channel I-V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999A56-F8C3-4D90-A6EC-2BC0D7A986D5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𝑑𝑄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𝑑𝑡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𝐶𝑉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𝑐h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𝑔𝑠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𝑜𝑥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box>
                      <m:box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𝑊𝐿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𝑜𝑥</m:t>
                                </m:r>
                              </m:sub>
                            </m:sSub>
                          </m:den>
                        </m:f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𝑜𝑥</m:t>
                            </m:r>
                          </m:sub>
                        </m:sSub>
                        <m:box>
                          <m:box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𝑊𝐿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𝑜𝑥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𝑜𝑥</m:t>
                                </m:r>
                              </m:sub>
                            </m:s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𝑊𝐿</m:t>
                            </m:r>
                          </m:e>
                        </m:box>
                      </m:e>
                    </m:box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𝑜𝑥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𝑜𝑥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𝑜𝑥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𝑜𝑥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999A56-F8C3-4D90-A6EC-2BC0D7A986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580E6AF7-999C-4761-84CB-64687EDFCE8E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𝐶𝑜𝑥𝑊𝐿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𝑉𝑔𝑠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𝑉𝑑𝑠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/2)</m:t>
                    </m:r>
                  </m:oMath>
                </a14:m>
                <a:endParaRPr lang="en-US" sz="1800" dirty="0"/>
              </a:p>
              <a:p>
                <a:r>
                  <a:rPr lang="en-US" sz="1800" dirty="0"/>
                  <a:t>What’s missing?</a:t>
                </a:r>
              </a:p>
              <a:p>
                <a:r>
                  <a:rPr lang="en-US" sz="1800" dirty="0"/>
                  <a:t>Vt?</a:t>
                </a:r>
              </a:p>
              <a:p>
                <a:r>
                  <a:rPr lang="en-US" sz="1800" dirty="0"/>
                  <a:t>Nothing happens b/w </a:t>
                </a:r>
                <a:r>
                  <a:rPr lang="en-US" sz="1800" dirty="0" err="1"/>
                  <a:t>Vgs</a:t>
                </a:r>
                <a:r>
                  <a:rPr lang="en-US" sz="1800" dirty="0"/>
                  <a:t> and Vt so we always subtract Vt</a:t>
                </a:r>
              </a:p>
              <a:p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𝐶𝑜𝑥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𝑊𝐿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𝑉𝑔𝑠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𝑉𝑡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𝑉𝑑𝑠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/2) / (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800" dirty="0"/>
              </a:p>
              <a:p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acc>
                      <m:accPr>
                        <m:chr m:val="⃑"/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𝑑𝑠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endParaRPr lang="en-US" sz="1800" dirty="0"/>
              </a:p>
              <a:p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𝑢𝐶𝑜𝑥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𝑉𝑔𝑠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𝑉𝑡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i="1" dirty="0" err="1">
                        <a:latin typeface="Cambria Math" panose="02040503050406030204" pitchFamily="18" charset="0"/>
                      </a:rPr>
                      <m:t>𝑉𝑑𝑠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800" dirty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580E6AF7-999C-4761-84CB-64687EDFCE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1120" t="-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9D49A-E15D-4030-8C1C-0AD584FE15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3: CMOS Transistor Theory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BFFAA-0C8D-4E0D-9688-F93F1AA234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9A4D9F-E6C3-4FAA-8652-F1627A21B73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28947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5FE9578C-B085-4970-80B0-4761DE99BF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A2DDE928-BD97-41B9-B4E9-B24A22BC6E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41FAF65-5986-4BF7-90E6-41C6CC5674B0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13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61AE6643-7B87-4B1D-B8AB-AB1FE1D2F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Carrier velocity</a:t>
            </a: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A3564384-CED9-4077-A744-AC6C2F1B0D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Charge is carried by e- </a:t>
            </a:r>
          </a:p>
          <a:p>
            <a:pPr eaLnBrk="1" hangingPunct="1"/>
            <a:r>
              <a:rPr lang="en-US" altLang="en-US"/>
              <a:t>Electrons are propelled by the lateral electric field between source and drain</a:t>
            </a:r>
          </a:p>
          <a:p>
            <a:pPr lvl="1" eaLnBrk="1" hangingPunct="1"/>
            <a:r>
              <a:rPr lang="en-US" altLang="en-US"/>
              <a:t>E = V</a:t>
            </a:r>
            <a:r>
              <a:rPr lang="en-US" altLang="en-US" baseline="-25000"/>
              <a:t>ds</a:t>
            </a:r>
            <a:r>
              <a:rPr lang="en-US" altLang="en-US"/>
              <a:t>/L</a:t>
            </a:r>
          </a:p>
          <a:p>
            <a:pPr eaLnBrk="1" hangingPunct="1"/>
            <a:r>
              <a:rPr lang="en-US" altLang="en-US"/>
              <a:t>Carrier velocity </a:t>
            </a:r>
            <a:r>
              <a:rPr lang="en-US" altLang="en-US" i="1"/>
              <a:t>v</a:t>
            </a:r>
            <a:r>
              <a:rPr lang="en-US" altLang="en-US"/>
              <a:t> proportional to lateral E-field </a:t>
            </a:r>
          </a:p>
          <a:p>
            <a:pPr lvl="1" eaLnBrk="1" hangingPunct="1"/>
            <a:r>
              <a:rPr lang="en-US" altLang="en-US" i="1"/>
              <a:t>v</a:t>
            </a:r>
            <a:r>
              <a:rPr lang="en-US" altLang="en-US"/>
              <a:t> =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E		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 called mobility</a:t>
            </a:r>
          </a:p>
          <a:p>
            <a:pPr eaLnBrk="1" hangingPunct="1"/>
            <a:r>
              <a:rPr lang="en-US" altLang="en-US"/>
              <a:t>Time for carrier to cross channel:</a:t>
            </a:r>
          </a:p>
          <a:p>
            <a:pPr lvl="1" eaLnBrk="1" hangingPunct="1"/>
            <a:r>
              <a:rPr lang="en-US" altLang="en-US" i="1"/>
              <a:t>t</a:t>
            </a:r>
            <a:r>
              <a:rPr lang="en-US" altLang="en-US"/>
              <a:t> = L / </a:t>
            </a:r>
            <a:r>
              <a:rPr lang="en-US" altLang="en-US" i="1"/>
              <a:t>v</a:t>
            </a:r>
          </a:p>
        </p:txBody>
      </p:sp>
      <p:sp>
        <p:nvSpPr>
          <p:cNvPr id="263172" name="Rectangle 4">
            <a:extLst>
              <a:ext uri="{FF2B5EF4-FFF2-40B4-BE49-F238E27FC236}">
                <a16:creationId xmlns:a16="http://schemas.microsoft.com/office/drawing/2014/main" id="{E8377ED0-5988-4920-A387-ADBFD261F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819400"/>
            <a:ext cx="838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3173" name="Rectangle 5">
            <a:extLst>
              <a:ext uri="{FF2B5EF4-FFF2-40B4-BE49-F238E27FC236}">
                <a16:creationId xmlns:a16="http://schemas.microsoft.com/office/drawing/2014/main" id="{DD5D3A16-6456-467E-A977-FC45E884F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657600"/>
            <a:ext cx="3657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3174" name="Rectangle 6">
            <a:extLst>
              <a:ext uri="{FF2B5EF4-FFF2-40B4-BE49-F238E27FC236}">
                <a16:creationId xmlns:a16="http://schemas.microsoft.com/office/drawing/2014/main" id="{6FBC7D58-57A6-476D-9037-A15F0A46A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572000"/>
            <a:ext cx="7620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63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63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63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2" grpId="0" animBg="1"/>
      <p:bldP spid="263173" grpId="0" animBg="1"/>
      <p:bldP spid="2631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9FE6486C-1FFE-4EFA-AB90-6593FA0B1C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0EE230AE-7CB9-4576-8B62-800E9ECC25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ADC1D91-34C0-4463-A596-E257E4A03396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14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198" name="Rectangle 2">
            <a:extLst>
              <a:ext uri="{FF2B5EF4-FFF2-40B4-BE49-F238E27FC236}">
                <a16:creationId xmlns:a16="http://schemas.microsoft.com/office/drawing/2014/main" id="{E8293CDA-B344-4C88-8D7E-50AE058A0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nMOS Linear I-V</a:t>
            </a:r>
          </a:p>
        </p:txBody>
      </p:sp>
      <p:sp>
        <p:nvSpPr>
          <p:cNvPr id="8199" name="Rectangle 3">
            <a:extLst>
              <a:ext uri="{FF2B5EF4-FFF2-40B4-BE49-F238E27FC236}">
                <a16:creationId xmlns:a16="http://schemas.microsoft.com/office/drawing/2014/main" id="{08AB898B-102B-4057-9280-152671110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Now we know</a:t>
            </a:r>
          </a:p>
          <a:p>
            <a:pPr lvl="1" eaLnBrk="1" hangingPunct="1"/>
            <a:r>
              <a:rPr lang="en-US" altLang="en-US"/>
              <a:t>How much charge Q</a:t>
            </a:r>
            <a:r>
              <a:rPr lang="en-US" altLang="en-US" baseline="-25000"/>
              <a:t>channel</a:t>
            </a:r>
            <a:r>
              <a:rPr lang="en-US" altLang="en-US"/>
              <a:t> is in the channel</a:t>
            </a:r>
          </a:p>
          <a:p>
            <a:pPr lvl="1" eaLnBrk="1" hangingPunct="1"/>
            <a:r>
              <a:rPr lang="en-US" altLang="en-US"/>
              <a:t>How much time </a:t>
            </a:r>
            <a:r>
              <a:rPr lang="en-US" altLang="en-US" i="1"/>
              <a:t>t</a:t>
            </a:r>
            <a:r>
              <a:rPr lang="en-US" altLang="en-US"/>
              <a:t> each carrier takes to cross</a:t>
            </a:r>
          </a:p>
        </p:txBody>
      </p:sp>
      <p:sp>
        <p:nvSpPr>
          <p:cNvPr id="8200" name="Rectangle 4">
            <a:extLst>
              <a:ext uri="{FF2B5EF4-FFF2-40B4-BE49-F238E27FC236}">
                <a16:creationId xmlns:a16="http://schemas.microsoft.com/office/drawing/2014/main" id="{EDBEE1C8-295A-49B0-99C5-0EEFD7E01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363" y="2819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4" name="Object 5">
            <a:extLst>
              <a:ext uri="{FF2B5EF4-FFF2-40B4-BE49-F238E27FC236}">
                <a16:creationId xmlns:a16="http://schemas.microsoft.com/office/drawing/2014/main" id="{5455D97A-4901-41A5-87B6-41E506F870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2895600"/>
          <a:ext cx="4724400" cy="277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70000" imgH="1218960" progId="Equation.DSMT4">
                  <p:embed/>
                </p:oleObj>
              </mc:Choice>
              <mc:Fallback>
                <p:oleObj name="Equation" r:id="rId3" imgW="2070000" imgH="1218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4724400" cy="277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Rectangle 6">
            <a:extLst>
              <a:ext uri="{FF2B5EF4-FFF2-40B4-BE49-F238E27FC236}">
                <a16:creationId xmlns:a16="http://schemas.microsoft.com/office/drawing/2014/main" id="{04BD32DF-806D-4A4A-BB43-000370824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1950" y="3230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5" name="Object 7">
            <a:extLst>
              <a:ext uri="{FF2B5EF4-FFF2-40B4-BE49-F238E27FC236}">
                <a16:creationId xmlns:a16="http://schemas.microsoft.com/office/drawing/2014/main" id="{B0908E05-F363-42AF-BE28-21429FDF26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4724400"/>
          <a:ext cx="17526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799753" imgH="393529" progId="Equation.DSMT4">
                  <p:embed/>
                </p:oleObj>
              </mc:Choice>
              <mc:Fallback>
                <p:oleObj r:id="rId5" imgW="799753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724400"/>
                        <a:ext cx="17526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0104" name="Rectangle 8">
            <a:extLst>
              <a:ext uri="{FF2B5EF4-FFF2-40B4-BE49-F238E27FC236}">
                <a16:creationId xmlns:a16="http://schemas.microsoft.com/office/drawing/2014/main" id="{052F6C69-6EA3-43A3-B13D-4B4C6EB06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95600"/>
            <a:ext cx="1066800" cy="91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0105" name="Rectangle 9">
            <a:extLst>
              <a:ext uri="{FF2B5EF4-FFF2-40B4-BE49-F238E27FC236}">
                <a16:creationId xmlns:a16="http://schemas.microsoft.com/office/drawing/2014/main" id="{6A0E6EBD-0820-410B-9F12-40E9D7D9F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10000"/>
            <a:ext cx="3962400" cy="91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0106" name="Rectangle 10">
            <a:extLst>
              <a:ext uri="{FF2B5EF4-FFF2-40B4-BE49-F238E27FC236}">
                <a16:creationId xmlns:a16="http://schemas.microsoft.com/office/drawing/2014/main" id="{F12E2735-DB0D-4BAE-B401-E5BEBB75F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24400"/>
            <a:ext cx="6553200" cy="990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60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60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60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4" grpId="0" animBg="1"/>
      <p:bldP spid="260105" grpId="0" animBg="1"/>
      <p:bldP spid="26010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4C967217-59E1-433F-B6BA-BB4D77ED8E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CD1D278-A364-4BC1-8B42-64316EA51B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B2B7C2C-EE4E-48AC-839C-BEEF952F4E1C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221" name="Rectangle 2">
            <a:extLst>
              <a:ext uri="{FF2B5EF4-FFF2-40B4-BE49-F238E27FC236}">
                <a16:creationId xmlns:a16="http://schemas.microsoft.com/office/drawing/2014/main" id="{9E216119-D4D7-4607-823C-0D9D19F8DF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nMOS Saturation I-V</a:t>
            </a:r>
          </a:p>
        </p:txBody>
      </p:sp>
      <p:sp>
        <p:nvSpPr>
          <p:cNvPr id="9222" name="Rectangle 3">
            <a:extLst>
              <a:ext uri="{FF2B5EF4-FFF2-40B4-BE49-F238E27FC236}">
                <a16:creationId xmlns:a16="http://schemas.microsoft.com/office/drawing/2014/main" id="{93332DD4-B624-48B8-A70A-782F70FEE5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V</a:t>
            </a:r>
            <a:r>
              <a:rPr lang="en-US" altLang="en-US" baseline="-25000"/>
              <a:t>gd</a:t>
            </a:r>
            <a:r>
              <a:rPr lang="en-US" altLang="en-US"/>
              <a:t> &lt; V</a:t>
            </a:r>
            <a:r>
              <a:rPr lang="en-US" altLang="en-US" baseline="-25000"/>
              <a:t>t</a:t>
            </a:r>
            <a:r>
              <a:rPr lang="en-US" altLang="en-US"/>
              <a:t>, channel pinches off near drain</a:t>
            </a:r>
          </a:p>
          <a:p>
            <a:pPr lvl="1" eaLnBrk="1" hangingPunct="1"/>
            <a:r>
              <a:rPr lang="en-US" altLang="en-US"/>
              <a:t>When V</a:t>
            </a:r>
            <a:r>
              <a:rPr lang="en-US" altLang="en-US" baseline="-25000"/>
              <a:t>ds</a:t>
            </a:r>
            <a:r>
              <a:rPr lang="en-US" altLang="en-US"/>
              <a:t> &gt; V</a:t>
            </a:r>
            <a:r>
              <a:rPr lang="en-US" altLang="en-US" baseline="-25000"/>
              <a:t>dsat</a:t>
            </a:r>
            <a:r>
              <a:rPr lang="en-US" altLang="en-US"/>
              <a:t> = V</a:t>
            </a:r>
            <a:r>
              <a:rPr lang="en-US" altLang="en-US" baseline="-25000"/>
              <a:t>gs</a:t>
            </a:r>
            <a:r>
              <a:rPr lang="en-US" altLang="en-US"/>
              <a:t> – V</a:t>
            </a:r>
            <a:r>
              <a:rPr lang="en-US" altLang="en-US" baseline="-25000"/>
              <a:t>t</a:t>
            </a:r>
          </a:p>
          <a:p>
            <a:pPr eaLnBrk="1" hangingPunct="1"/>
            <a:r>
              <a:rPr lang="en-US" altLang="en-US"/>
              <a:t>Now drain voltage no longer increases current</a:t>
            </a:r>
          </a:p>
        </p:txBody>
      </p:sp>
      <p:sp>
        <p:nvSpPr>
          <p:cNvPr id="9223" name="Rectangle 4">
            <a:extLst>
              <a:ext uri="{FF2B5EF4-FFF2-40B4-BE49-F238E27FC236}">
                <a16:creationId xmlns:a16="http://schemas.microsoft.com/office/drawing/2014/main" id="{6F8A2FCE-B1D0-4798-9D79-144FBC281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613" y="3230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18" name="Object 5">
            <a:extLst>
              <a:ext uri="{FF2B5EF4-FFF2-40B4-BE49-F238E27FC236}">
                <a16:creationId xmlns:a16="http://schemas.microsoft.com/office/drawing/2014/main" id="{4887ECE1-A9EE-4C58-9616-BCC689D96A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971800"/>
          <a:ext cx="4267200" cy="189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28800" imgH="812520" progId="Equation.DSMT4">
                  <p:embed/>
                </p:oleObj>
              </mc:Choice>
              <mc:Fallback>
                <p:oleObj name="Equation" r:id="rId3" imgW="1828800" imgH="812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4267200" cy="189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8054" name="Rectangle 6">
            <a:extLst>
              <a:ext uri="{FF2B5EF4-FFF2-40B4-BE49-F238E27FC236}">
                <a16:creationId xmlns:a16="http://schemas.microsoft.com/office/drawing/2014/main" id="{64A27B5D-3058-4BA5-B3E0-B9D4C5FD7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981200"/>
            <a:ext cx="1143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8055" name="Rectangle 7">
            <a:extLst>
              <a:ext uri="{FF2B5EF4-FFF2-40B4-BE49-F238E27FC236}">
                <a16:creationId xmlns:a16="http://schemas.microsoft.com/office/drawing/2014/main" id="{265DFCD5-F826-4DF8-8319-C19612544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971800"/>
            <a:ext cx="3505200" cy="91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8056" name="Rectangle 8">
            <a:extLst>
              <a:ext uri="{FF2B5EF4-FFF2-40B4-BE49-F238E27FC236}">
                <a16:creationId xmlns:a16="http://schemas.microsoft.com/office/drawing/2014/main" id="{0A3D2673-E785-4870-BB98-7DD756CCE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962400"/>
            <a:ext cx="1828800" cy="91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58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58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58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4" grpId="0" animBg="1"/>
      <p:bldP spid="258055" grpId="0" animBg="1"/>
      <p:bldP spid="2580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50C2F21C-AF0D-486F-B65D-A22774700F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8BE9F9E9-4BDF-4AE8-AFCA-5CDA1042E4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3F564AA-246C-41B0-AF09-F1860273E922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16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0245" name="Rectangle 2">
            <a:extLst>
              <a:ext uri="{FF2B5EF4-FFF2-40B4-BE49-F238E27FC236}">
                <a16:creationId xmlns:a16="http://schemas.microsoft.com/office/drawing/2014/main" id="{A739E1C5-B2A8-4B9F-A5A1-706FF35C2F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nMOS I-V Summary</a:t>
            </a:r>
          </a:p>
        </p:txBody>
      </p:sp>
      <p:sp>
        <p:nvSpPr>
          <p:cNvPr id="10246" name="Rectangle 3">
            <a:extLst>
              <a:ext uri="{FF2B5EF4-FFF2-40B4-BE49-F238E27FC236}">
                <a16:creationId xmlns:a16="http://schemas.microsoft.com/office/drawing/2014/main" id="{6A58DA2C-7D49-44FC-A564-5774C84C4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88" y="2808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7" name="Rectangle 4">
            <a:extLst>
              <a:ext uri="{FF2B5EF4-FFF2-40B4-BE49-F238E27FC236}">
                <a16:creationId xmlns:a16="http://schemas.microsoft.com/office/drawing/2014/main" id="{7E8E5415-6639-47C8-A5C5-41BA0E116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88" y="2808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8" name="Rectangle 5">
            <a:extLst>
              <a:ext uri="{FF2B5EF4-FFF2-40B4-BE49-F238E27FC236}">
                <a16:creationId xmlns:a16="http://schemas.microsoft.com/office/drawing/2014/main" id="{8D6E9767-4AD9-49B3-B49E-5C1FE5FD3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88" y="2808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9" name="Rectangle 6">
            <a:extLst>
              <a:ext uri="{FF2B5EF4-FFF2-40B4-BE49-F238E27FC236}">
                <a16:creationId xmlns:a16="http://schemas.microsoft.com/office/drawing/2014/main" id="{D1C979E4-3134-4DFB-84D7-D7FBAF2D6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2863" y="3189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0" name="Rectangle 7">
            <a:extLst>
              <a:ext uri="{FF2B5EF4-FFF2-40B4-BE49-F238E27FC236}">
                <a16:creationId xmlns:a16="http://schemas.microsoft.com/office/drawing/2014/main" id="{73033BBD-0D6B-4142-AAEE-423521487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88" y="2808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2" name="Object 8">
            <a:extLst>
              <a:ext uri="{FF2B5EF4-FFF2-40B4-BE49-F238E27FC236}">
                <a16:creationId xmlns:a16="http://schemas.microsoft.com/office/drawing/2014/main" id="{EBD762C8-2906-4B39-B718-F4D6D9B248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590800"/>
          <a:ext cx="7772400" cy="299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25600" imgH="1244520" progId="Equation.DSMT4">
                  <p:embed/>
                </p:oleObj>
              </mc:Choice>
              <mc:Fallback>
                <p:oleObj name="Equation" r:id="rId3" imgW="3225600" imgH="12445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90800"/>
                        <a:ext cx="7772400" cy="299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Rectangle 9">
            <a:extLst>
              <a:ext uri="{FF2B5EF4-FFF2-40B4-BE49-F238E27FC236}">
                <a16:creationId xmlns:a16="http://schemas.microsoft.com/office/drawing/2014/main" id="{B4396DF2-3E7C-42EC-903F-75AC8C782F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i="1"/>
              <a:t>Shockley</a:t>
            </a:r>
            <a:r>
              <a:rPr lang="en-US" altLang="en-US"/>
              <a:t> 1</a:t>
            </a:r>
            <a:r>
              <a:rPr lang="en-US" altLang="en-US" baseline="30000"/>
              <a:t>st</a:t>
            </a:r>
            <a:r>
              <a:rPr lang="en-US" altLang="en-US"/>
              <a:t> order transistor models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303C9A8-DAB0-4B54-95F1-E1658EF33B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47D23AC7-7258-4980-B3AC-2D9B0A99C1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CEB5775-B5F9-4D40-A9C2-AC8E1AFB19DA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17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1270" name="Rectangle 2">
            <a:extLst>
              <a:ext uri="{FF2B5EF4-FFF2-40B4-BE49-F238E27FC236}">
                <a16:creationId xmlns:a16="http://schemas.microsoft.com/office/drawing/2014/main" id="{096C9B46-4AD1-4E1A-8E2C-0F85A4E010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11271" name="Rectangle 3">
            <a:extLst>
              <a:ext uri="{FF2B5EF4-FFF2-40B4-BE49-F238E27FC236}">
                <a16:creationId xmlns:a16="http://schemas.microsoft.com/office/drawing/2014/main" id="{6C950FC3-D0A8-4085-84B3-563D5BFB3D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will be using a 0.6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m process for your project</a:t>
            </a:r>
          </a:p>
          <a:p>
            <a:pPr lvl="1" eaLnBrk="1" hangingPunct="1"/>
            <a:r>
              <a:rPr lang="en-US" altLang="en-US"/>
              <a:t>From AMI Semiconductor</a:t>
            </a:r>
          </a:p>
          <a:p>
            <a:pPr lvl="1" eaLnBrk="1" hangingPunct="1"/>
            <a:r>
              <a:rPr lang="en-US" altLang="en-US"/>
              <a:t>t</a:t>
            </a:r>
            <a:r>
              <a:rPr lang="en-US" altLang="en-US" baseline="-25000"/>
              <a:t>ox</a:t>
            </a:r>
            <a:r>
              <a:rPr lang="en-US" altLang="en-US"/>
              <a:t> = 100 </a:t>
            </a:r>
            <a:r>
              <a:rPr lang="en-US" altLang="en-US">
                <a:cs typeface="Arial" panose="020B0604020202020204" pitchFamily="34" charset="0"/>
              </a:rPr>
              <a:t>Å</a:t>
            </a:r>
            <a:endParaRPr lang="en-US" altLang="en-US"/>
          </a:p>
          <a:p>
            <a:pPr lvl="1" eaLnBrk="1" hangingPunct="1"/>
            <a:r>
              <a:rPr lang="en-US" altLang="en-US"/>
              <a:t>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 = 350 cm</a:t>
            </a:r>
            <a:r>
              <a:rPr lang="en-US" altLang="en-US" baseline="30000"/>
              <a:t>2</a:t>
            </a:r>
            <a:r>
              <a:rPr lang="en-US" altLang="en-US"/>
              <a:t>/V*s</a:t>
            </a:r>
          </a:p>
          <a:p>
            <a:pPr lvl="1" eaLnBrk="1" hangingPunct="1"/>
            <a:r>
              <a:rPr lang="en-US" altLang="en-US"/>
              <a:t>V</a:t>
            </a:r>
            <a:r>
              <a:rPr lang="en-US" altLang="en-US" baseline="-25000"/>
              <a:t>t</a:t>
            </a:r>
            <a:r>
              <a:rPr lang="en-US" altLang="en-US"/>
              <a:t> = 0.7 V</a:t>
            </a:r>
          </a:p>
          <a:p>
            <a:pPr eaLnBrk="1" hangingPunct="1"/>
            <a:r>
              <a:rPr lang="en-US" altLang="en-US"/>
              <a:t>Plot I</a:t>
            </a:r>
            <a:r>
              <a:rPr lang="en-US" altLang="en-US" baseline="-25000"/>
              <a:t>ds</a:t>
            </a:r>
            <a:r>
              <a:rPr lang="en-US" altLang="en-US"/>
              <a:t> vs. V</a:t>
            </a:r>
            <a:r>
              <a:rPr lang="en-US" altLang="en-US" baseline="-25000"/>
              <a:t>ds</a:t>
            </a:r>
          </a:p>
          <a:p>
            <a:pPr lvl="1" eaLnBrk="1" hangingPunct="1"/>
            <a:r>
              <a:rPr lang="en-US" altLang="en-US"/>
              <a:t>V</a:t>
            </a:r>
            <a:r>
              <a:rPr lang="en-US" altLang="en-US" baseline="-25000"/>
              <a:t>gs</a:t>
            </a:r>
            <a:r>
              <a:rPr lang="en-US" altLang="en-US"/>
              <a:t> = 0, 1, 2, 3, 4, 5</a:t>
            </a:r>
          </a:p>
          <a:p>
            <a:pPr lvl="1" eaLnBrk="1" hangingPunct="1"/>
            <a:r>
              <a:rPr lang="en-US" altLang="en-US"/>
              <a:t>Use W/L = 4/2 </a:t>
            </a:r>
            <a:r>
              <a:rPr lang="en-US" altLang="en-US">
                <a:latin typeface="Symbol" panose="05050102010706020507" pitchFamily="18" charset="2"/>
              </a:rPr>
              <a:t>l</a:t>
            </a:r>
          </a:p>
        </p:txBody>
      </p:sp>
      <p:sp>
        <p:nvSpPr>
          <p:cNvPr id="11272" name="Rectangle 6">
            <a:extLst>
              <a:ext uri="{FF2B5EF4-FFF2-40B4-BE49-F238E27FC236}">
                <a16:creationId xmlns:a16="http://schemas.microsoft.com/office/drawing/2014/main" id="{3C5862CB-9884-45BF-911F-E2F8CDC9A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7163" y="2381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66" name="Object 5">
            <a:extLst>
              <a:ext uri="{FF2B5EF4-FFF2-40B4-BE49-F238E27FC236}">
                <a16:creationId xmlns:a16="http://schemas.microsoft.com/office/drawing/2014/main" id="{D6B021C5-2C0F-4B5F-87F7-3BF5C88CF5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8663" y="5334000"/>
          <a:ext cx="49434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0" imgH="482400" progId="Equation.DSMT4">
                  <p:embed/>
                </p:oleObj>
              </mc:Choice>
              <mc:Fallback>
                <p:oleObj name="Equation" r:id="rId3" imgW="368280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3" y="5334000"/>
                        <a:ext cx="4943475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4">
            <a:extLst>
              <a:ext uri="{FF2B5EF4-FFF2-40B4-BE49-F238E27FC236}">
                <a16:creationId xmlns:a16="http://schemas.microsoft.com/office/drawing/2014/main" id="{B4D5AC97-33AE-495B-8EC6-BABAE6AC9E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2514600"/>
          <a:ext cx="4191000" cy="313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2807280" imgH="2095200" progId="Visio.Drawing.6">
                  <p:embed/>
                </p:oleObj>
              </mc:Choice>
              <mc:Fallback>
                <p:oleObj name="VISIO" r:id="rId5" imgW="2807280" imgH="209520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514600"/>
                        <a:ext cx="4191000" cy="313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F03F523-DE95-4623-8A6D-5E379ACA70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A1B054E-7795-4AC3-8905-DA3FEAB1E7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FDDBD6F-3D12-4A50-86D8-AFE6D8A0E1AE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18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2293" name="Rectangle 2">
            <a:extLst>
              <a:ext uri="{FF2B5EF4-FFF2-40B4-BE49-F238E27FC236}">
                <a16:creationId xmlns:a16="http://schemas.microsoft.com/office/drawing/2014/main" id="{D1463301-A1F8-47DA-A602-3DE208D664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pMOS I-V</a:t>
            </a:r>
          </a:p>
        </p:txBody>
      </p:sp>
      <p:sp>
        <p:nvSpPr>
          <p:cNvPr id="12294" name="Rectangle 3">
            <a:extLst>
              <a:ext uri="{FF2B5EF4-FFF2-40B4-BE49-F238E27FC236}">
                <a16:creationId xmlns:a16="http://schemas.microsoft.com/office/drawing/2014/main" id="{69FD196A-D0E8-46A9-999A-0AE2EE47F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All dopings and voltages are inverted for pMOS</a:t>
            </a:r>
          </a:p>
          <a:p>
            <a:pPr lvl="1" eaLnBrk="1" hangingPunct="1"/>
            <a:r>
              <a:rPr lang="en-US" altLang="en-US"/>
              <a:t>Source is the more positive terminal</a:t>
            </a:r>
          </a:p>
          <a:p>
            <a:pPr eaLnBrk="1" hangingPunct="1"/>
            <a:r>
              <a:rPr lang="en-US" altLang="en-US"/>
              <a:t>Mobility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 baseline="-25000"/>
              <a:t>p</a:t>
            </a:r>
            <a:r>
              <a:rPr lang="en-US" altLang="en-US"/>
              <a:t> is determined by holes</a:t>
            </a:r>
          </a:p>
          <a:p>
            <a:pPr lvl="1" eaLnBrk="1" hangingPunct="1"/>
            <a:r>
              <a:rPr lang="en-US" altLang="en-US"/>
              <a:t>Typically 2-3x lower than that of electrons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 baseline="-25000"/>
              <a:t>n</a:t>
            </a:r>
          </a:p>
          <a:p>
            <a:pPr lvl="1" eaLnBrk="1" hangingPunct="1"/>
            <a:r>
              <a:rPr lang="en-US" altLang="en-US"/>
              <a:t>120 cm</a:t>
            </a:r>
            <a:r>
              <a:rPr lang="en-US" altLang="en-US" baseline="30000"/>
              <a:t>2</a:t>
            </a:r>
            <a:r>
              <a:rPr lang="en-US" altLang="en-US"/>
              <a:t>/V</a:t>
            </a:r>
            <a:r>
              <a:rPr lang="en-US" altLang="en-US">
                <a:cs typeface="Arial" panose="020B0604020202020204" pitchFamily="34" charset="0"/>
              </a:rPr>
              <a:t>•</a:t>
            </a:r>
            <a:r>
              <a:rPr lang="en-US" altLang="en-US"/>
              <a:t>s in AMI 0.6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m process</a:t>
            </a:r>
          </a:p>
          <a:p>
            <a:pPr eaLnBrk="1" hangingPunct="1"/>
            <a:r>
              <a:rPr lang="en-US" altLang="en-US"/>
              <a:t>Thus pMOS must be wider to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provide same current</a:t>
            </a:r>
          </a:p>
          <a:p>
            <a:pPr lvl="1" eaLnBrk="1" hangingPunct="1"/>
            <a:r>
              <a:rPr lang="en-US" altLang="en-US"/>
              <a:t>In this class, assume 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Symbol" panose="05050102010706020507" pitchFamily="18" charset="2"/>
              </a:rPr>
              <a:t>	m</a:t>
            </a:r>
            <a:r>
              <a:rPr lang="en-US" altLang="en-US" baseline="-25000"/>
              <a:t>n</a:t>
            </a:r>
            <a:r>
              <a:rPr lang="en-US" altLang="en-US"/>
              <a:t> /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 baseline="-25000"/>
              <a:t>p</a:t>
            </a:r>
            <a:r>
              <a:rPr lang="en-US" altLang="en-US"/>
              <a:t> = 2</a:t>
            </a:r>
          </a:p>
        </p:txBody>
      </p:sp>
      <p:graphicFrame>
        <p:nvGraphicFramePr>
          <p:cNvPr id="12290" name="Object 5">
            <a:extLst>
              <a:ext uri="{FF2B5EF4-FFF2-40B4-BE49-F238E27FC236}">
                <a16:creationId xmlns:a16="http://schemas.microsoft.com/office/drawing/2014/main" id="{9F1C2839-105D-4A7E-B39B-8B866BFCC5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3581400"/>
          <a:ext cx="2789238" cy="253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789280" imgH="2538720" progId="Visio.Drawing.6">
                  <p:embed/>
                </p:oleObj>
              </mc:Choice>
              <mc:Fallback>
                <p:oleObj name="VISIO" r:id="rId3" imgW="2789280" imgH="2538720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81400"/>
                        <a:ext cx="2789238" cy="253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BBB14-283C-408F-9FDC-5A5B2ECDEE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F5D673-0694-4ABF-B826-7E7D54B720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C7B713-54F6-431D-9A80-8D3B5E5AE010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19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8D8AEB38-1F46-422A-9896-BDE56E7C1E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Capacitance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45CAC421-AE85-41C6-B265-0ED34DE4B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Any two conductors separated by an insulator have capacitance</a:t>
            </a:r>
          </a:p>
          <a:p>
            <a:pPr eaLnBrk="1" hangingPunct="1"/>
            <a:r>
              <a:rPr lang="en-US" altLang="en-US"/>
              <a:t>Gate to channel capacitor is very important</a:t>
            </a:r>
          </a:p>
          <a:p>
            <a:pPr lvl="1" eaLnBrk="1" hangingPunct="1"/>
            <a:r>
              <a:rPr lang="en-US" altLang="en-US"/>
              <a:t>Creates channel charge necessary for operation</a:t>
            </a:r>
          </a:p>
          <a:p>
            <a:pPr eaLnBrk="1" hangingPunct="1"/>
            <a:r>
              <a:rPr lang="en-US" altLang="en-US"/>
              <a:t>Source and drain have capacitance to body</a:t>
            </a:r>
          </a:p>
          <a:p>
            <a:pPr lvl="1" eaLnBrk="1" hangingPunct="1"/>
            <a:r>
              <a:rPr lang="en-US" altLang="en-US"/>
              <a:t>Across reverse-biased diodes</a:t>
            </a:r>
          </a:p>
          <a:p>
            <a:pPr lvl="1" eaLnBrk="1" hangingPunct="1"/>
            <a:r>
              <a:rPr lang="en-US" altLang="en-US"/>
              <a:t>Called diffusion capacitance because it is associated with source/drain diffusion</a:t>
            </a: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4">
            <a:extLst>
              <a:ext uri="{FF2B5EF4-FFF2-40B4-BE49-F238E27FC236}">
                <a16:creationId xmlns:a16="http://schemas.microsoft.com/office/drawing/2014/main" id="{492E0497-B507-4A0B-991A-F4D9D8255B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" name="Line 5">
            <a:extLst>
              <a:ext uri="{FF2B5EF4-FFF2-40B4-BE49-F238E27FC236}">
                <a16:creationId xmlns:a16="http://schemas.microsoft.com/office/drawing/2014/main" id="{81B83E41-5B97-4C92-9FE1-B19B1D1D87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572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" name="Line 6">
            <a:extLst>
              <a:ext uri="{FF2B5EF4-FFF2-40B4-BE49-F238E27FC236}">
                <a16:creationId xmlns:a16="http://schemas.microsoft.com/office/drawing/2014/main" id="{149E7A67-A356-44ED-965B-1BFF852570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7">
            <a:extLst>
              <a:ext uri="{FF2B5EF4-FFF2-40B4-BE49-F238E27FC236}">
                <a16:creationId xmlns:a16="http://schemas.microsoft.com/office/drawing/2014/main" id="{B3D52DE0-76E5-42B8-855C-AC2D18C00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6294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Rectangle 11">
            <a:extLst>
              <a:ext uri="{FF2B5EF4-FFF2-40B4-BE49-F238E27FC236}">
                <a16:creationId xmlns:a16="http://schemas.microsoft.com/office/drawing/2014/main" id="{7AA69A43-4319-4CDC-AC96-5CCA0D22C4D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953000" y="4191000"/>
            <a:ext cx="4191000" cy="1143000"/>
          </a:xfrm>
          <a:noFill/>
        </p:spPr>
        <p:txBody>
          <a:bodyPr/>
          <a:lstStyle/>
          <a:p>
            <a:pPr algn="l" eaLnBrk="1" hangingPunct="1"/>
            <a:r>
              <a:rPr lang="en-US" altLang="en-US" dirty="0"/>
              <a:t>Lecture 2: </a:t>
            </a:r>
            <a:br>
              <a:rPr lang="en-US" altLang="en-US" dirty="0"/>
            </a:br>
            <a:r>
              <a:rPr lang="en-US" altLang="en-US" dirty="0"/>
              <a:t>CMOS Transistor Theory</a:t>
            </a:r>
          </a:p>
        </p:txBody>
      </p:sp>
      <p:pic>
        <p:nvPicPr>
          <p:cNvPr id="15367" name="Picture 13" descr="cover">
            <a:extLst>
              <a:ext uri="{FF2B5EF4-FFF2-40B4-BE49-F238E27FC236}">
                <a16:creationId xmlns:a16="http://schemas.microsoft.com/office/drawing/2014/main" id="{9AC04F4E-160C-49E8-BDCB-67A08C1FD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43815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20EC4B5-1494-4777-8212-086299F46E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B9ED79C2-D8A4-45B8-8A60-3569DED71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B0EE390-B8BF-42FF-B594-FAD65C9A7318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20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Rectangle 2">
            <a:extLst>
              <a:ext uri="{FF2B5EF4-FFF2-40B4-BE49-F238E27FC236}">
                <a16:creationId xmlns:a16="http://schemas.microsoft.com/office/drawing/2014/main" id="{F29677F9-43C3-402C-A175-D8A33958C7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Gate Capacitance</a:t>
            </a:r>
          </a:p>
        </p:txBody>
      </p:sp>
      <p:sp>
        <p:nvSpPr>
          <p:cNvPr id="13318" name="Rectangle 3">
            <a:extLst>
              <a:ext uri="{FF2B5EF4-FFF2-40B4-BE49-F238E27FC236}">
                <a16:creationId xmlns:a16="http://schemas.microsoft.com/office/drawing/2014/main" id="{A4BC75A6-F992-48A5-B8C7-90307D234A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Approximate channel as connected to source</a:t>
            </a:r>
          </a:p>
          <a:p>
            <a:pPr eaLnBrk="1" hangingPunct="1"/>
            <a:r>
              <a:rPr lang="en-US" altLang="en-US"/>
              <a:t>C</a:t>
            </a:r>
            <a:r>
              <a:rPr lang="en-US" altLang="en-US" baseline="-25000"/>
              <a:t>gs</a:t>
            </a:r>
            <a:r>
              <a:rPr lang="en-US" altLang="en-US"/>
              <a:t> = </a:t>
            </a:r>
            <a:r>
              <a:rPr lang="en-US" altLang="en-US">
                <a:latin typeface="Symbol" panose="05050102010706020507" pitchFamily="18" charset="2"/>
              </a:rPr>
              <a:t>e</a:t>
            </a:r>
            <a:r>
              <a:rPr lang="en-US" altLang="en-US" baseline="-25000"/>
              <a:t>ox</a:t>
            </a:r>
            <a:r>
              <a:rPr lang="en-US" altLang="en-US"/>
              <a:t>WL/t</a:t>
            </a:r>
            <a:r>
              <a:rPr lang="en-US" altLang="en-US" baseline="-25000"/>
              <a:t>ox</a:t>
            </a:r>
            <a:r>
              <a:rPr lang="en-US" altLang="en-US"/>
              <a:t> = C</a:t>
            </a:r>
            <a:r>
              <a:rPr lang="en-US" altLang="en-US" baseline="-25000"/>
              <a:t>ox</a:t>
            </a:r>
            <a:r>
              <a:rPr lang="en-US" altLang="en-US"/>
              <a:t>WL = C</a:t>
            </a:r>
            <a:r>
              <a:rPr lang="en-US" altLang="en-US" baseline="-25000"/>
              <a:t>permicron</a:t>
            </a:r>
            <a:r>
              <a:rPr lang="en-US" altLang="en-US"/>
              <a:t>W</a:t>
            </a:r>
          </a:p>
          <a:p>
            <a:pPr eaLnBrk="1" hangingPunct="1"/>
            <a:r>
              <a:rPr lang="en-US" altLang="en-US"/>
              <a:t>C</a:t>
            </a:r>
            <a:r>
              <a:rPr lang="en-US" altLang="en-US" baseline="-25000"/>
              <a:t>permicron</a:t>
            </a:r>
            <a:r>
              <a:rPr lang="en-US" altLang="en-US"/>
              <a:t> is typically about 2 fF/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m </a:t>
            </a:r>
          </a:p>
        </p:txBody>
      </p:sp>
      <p:graphicFrame>
        <p:nvGraphicFramePr>
          <p:cNvPr id="13314" name="Object 4">
            <a:extLst>
              <a:ext uri="{FF2B5EF4-FFF2-40B4-BE49-F238E27FC236}">
                <a16:creationId xmlns:a16="http://schemas.microsoft.com/office/drawing/2014/main" id="{940C3DDD-9685-4898-8CEB-1870AA527A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3048000"/>
          <a:ext cx="7543800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752640" imgH="1420920" progId="Visio.Drawing.6">
                  <p:embed/>
                </p:oleObj>
              </mc:Choice>
              <mc:Fallback>
                <p:oleObj name="VISIO" r:id="rId3" imgW="3752640" imgH="142092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048000"/>
                        <a:ext cx="7543800" cy="285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B5139DDC-472D-46DD-BE74-492337C800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B5D4A9D2-1C46-41E0-8A09-15DE13316E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F496A96-8774-46E3-A26E-A0B7A180B9FF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21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D99028C8-050B-49A5-B01A-C0F75746BA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Diffusion Capacitance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EFBAAD55-E6D1-4F7D-9494-01903CCDD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C</a:t>
            </a:r>
            <a:r>
              <a:rPr lang="en-US" altLang="en-US" baseline="-25000" dirty="0" err="1"/>
              <a:t>sb</a:t>
            </a:r>
            <a:r>
              <a:rPr lang="en-US" altLang="en-US" dirty="0"/>
              <a:t>, </a:t>
            </a:r>
            <a:r>
              <a:rPr lang="en-US" altLang="en-US" dirty="0" err="1"/>
              <a:t>C</a:t>
            </a:r>
            <a:r>
              <a:rPr lang="en-US" altLang="en-US" baseline="-25000" dirty="0" err="1"/>
              <a:t>db</a:t>
            </a:r>
            <a:endParaRPr lang="en-US" altLang="en-US" baseline="-25000" dirty="0"/>
          </a:p>
          <a:p>
            <a:pPr eaLnBrk="1" hangingPunct="1"/>
            <a:r>
              <a:rPr lang="en-US" altLang="en-US" dirty="0"/>
              <a:t>Undesirable, called </a:t>
            </a:r>
            <a:r>
              <a:rPr lang="en-US" altLang="en-US" i="1" dirty="0"/>
              <a:t>parasitic</a:t>
            </a:r>
            <a:r>
              <a:rPr lang="en-US" altLang="en-US" dirty="0"/>
              <a:t> capacitance</a:t>
            </a:r>
          </a:p>
          <a:p>
            <a:pPr eaLnBrk="1" hangingPunct="1"/>
            <a:r>
              <a:rPr lang="en-US" altLang="en-US" dirty="0"/>
              <a:t>Capacitance depends on area and perimeter</a:t>
            </a:r>
          </a:p>
          <a:p>
            <a:pPr lvl="1" eaLnBrk="1" hangingPunct="1"/>
            <a:r>
              <a:rPr lang="en-US" altLang="en-US" dirty="0"/>
              <a:t>Use small diffusion nodes</a:t>
            </a:r>
          </a:p>
          <a:p>
            <a:pPr lvl="1" eaLnBrk="1" hangingPunct="1"/>
            <a:r>
              <a:rPr lang="en-US" altLang="en-US" dirty="0"/>
              <a:t>Comparable to C</a:t>
            </a:r>
            <a:r>
              <a:rPr lang="en-US" altLang="en-US" baseline="-25000" dirty="0"/>
              <a:t>g</a:t>
            </a:r>
            <a:r>
              <a:rPr lang="en-US" altLang="en-US" dirty="0"/>
              <a:t> 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for contacted diff</a:t>
            </a:r>
          </a:p>
          <a:p>
            <a:pPr lvl="1" eaLnBrk="1" hangingPunct="1"/>
            <a:r>
              <a:rPr lang="en-US" altLang="en-US" dirty="0"/>
              <a:t>½ C</a:t>
            </a:r>
            <a:r>
              <a:rPr lang="en-US" altLang="en-US" baseline="-25000" dirty="0"/>
              <a:t>g</a:t>
            </a:r>
            <a:r>
              <a:rPr lang="en-US" altLang="en-US" dirty="0"/>
              <a:t> for uncontacted</a:t>
            </a:r>
          </a:p>
          <a:p>
            <a:pPr lvl="1" eaLnBrk="1" hangingPunct="1"/>
            <a:r>
              <a:rPr lang="en-US" altLang="en-US" dirty="0"/>
              <a:t>Varies with process</a:t>
            </a:r>
          </a:p>
        </p:txBody>
      </p:sp>
      <p:sp>
        <p:nvSpPr>
          <p:cNvPr id="20486" name="Rectangle 5">
            <a:extLst>
              <a:ext uri="{FF2B5EF4-FFF2-40B4-BE49-F238E27FC236}">
                <a16:creationId xmlns:a16="http://schemas.microsoft.com/office/drawing/2014/main" id="{94445F11-8270-4B9F-B34B-F4775FAAF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092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0487" name="Picture 6">
            <a:extLst>
              <a:ext uri="{FF2B5EF4-FFF2-40B4-BE49-F238E27FC236}">
                <a16:creationId xmlns:a16="http://schemas.microsoft.com/office/drawing/2014/main" id="{F22E3212-80ED-418C-A2C0-87A3D2E56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540125"/>
            <a:ext cx="4011613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24F37-59ED-4F25-9B9F-8BBFFDCD26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7E23E0-3746-4366-A0EF-5EDEE56165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F952C86-D142-4B33-9347-3E23ED301F7F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DE6A7485-817C-4F3E-800C-2DB4F150CD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C9D1442C-E743-451C-9C52-4BA34D2AB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  <a:p>
            <a:pPr eaLnBrk="1" hangingPunct="1"/>
            <a:r>
              <a:rPr lang="en-US" altLang="en-US"/>
              <a:t>MOS Capacitor</a:t>
            </a:r>
          </a:p>
          <a:p>
            <a:pPr eaLnBrk="1" hangingPunct="1"/>
            <a:r>
              <a:rPr lang="en-US" altLang="en-US"/>
              <a:t>nMOS I-V Characteristics</a:t>
            </a:r>
          </a:p>
          <a:p>
            <a:pPr eaLnBrk="1" hangingPunct="1"/>
            <a:r>
              <a:rPr lang="en-US" altLang="en-US"/>
              <a:t>pMOS I-V Characteristics</a:t>
            </a:r>
          </a:p>
          <a:p>
            <a:pPr eaLnBrk="1" hangingPunct="1"/>
            <a:r>
              <a:rPr lang="en-US" altLang="en-US"/>
              <a:t>Gate and Diffusion Capacitance</a:t>
            </a:r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C64763E-EA12-4ED2-BFC2-4DAEF1DE3D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D21CBBB-C457-4352-98B5-C3E72785D7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DEC8BD3-69CE-48FD-8F72-30F848ECB919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Rectangle 2">
            <a:extLst>
              <a:ext uri="{FF2B5EF4-FFF2-40B4-BE49-F238E27FC236}">
                <a16:creationId xmlns:a16="http://schemas.microsoft.com/office/drawing/2014/main" id="{5F35B212-D768-4A72-8D98-B6005D6672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</p:txBody>
      </p:sp>
      <p:sp>
        <p:nvSpPr>
          <p:cNvPr id="1030" name="Rectangle 3">
            <a:extLst>
              <a:ext uri="{FF2B5EF4-FFF2-40B4-BE49-F238E27FC236}">
                <a16:creationId xmlns:a16="http://schemas.microsoft.com/office/drawing/2014/main" id="{B8853A7C-EF49-463B-AE6C-0231110FB1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 far, we have treated transistors as ideal switches</a:t>
            </a:r>
          </a:p>
          <a:p>
            <a:pPr eaLnBrk="1" hangingPunct="1"/>
            <a:r>
              <a:rPr lang="en-US" altLang="en-US"/>
              <a:t>An ON transistor passes a finite amount of current</a:t>
            </a:r>
          </a:p>
          <a:p>
            <a:pPr lvl="1" eaLnBrk="1" hangingPunct="1"/>
            <a:r>
              <a:rPr lang="en-US" altLang="en-US"/>
              <a:t>Depends on terminal voltages</a:t>
            </a:r>
          </a:p>
          <a:p>
            <a:pPr lvl="1" eaLnBrk="1" hangingPunct="1"/>
            <a:r>
              <a:rPr lang="en-US" altLang="en-US"/>
              <a:t>Derive current-voltage (I-V) relationships</a:t>
            </a:r>
          </a:p>
          <a:p>
            <a:pPr eaLnBrk="1" hangingPunct="1"/>
            <a:r>
              <a:rPr lang="en-US" altLang="en-US"/>
              <a:t>Transistor gate, source, drain all have capacitance</a:t>
            </a:r>
          </a:p>
          <a:p>
            <a:pPr lvl="1" eaLnBrk="1" hangingPunct="1"/>
            <a:r>
              <a:rPr lang="en-US" altLang="en-US"/>
              <a:t>I = C (</a:t>
            </a:r>
            <a:r>
              <a:rPr lang="en-US" altLang="en-US">
                <a:latin typeface="Symbol" panose="05050102010706020507" pitchFamily="18" charset="2"/>
              </a:rPr>
              <a:t>D</a:t>
            </a:r>
            <a:r>
              <a:rPr lang="en-US" altLang="en-US"/>
              <a:t>V/</a:t>
            </a:r>
            <a:r>
              <a:rPr lang="en-US" altLang="en-US">
                <a:latin typeface="Symbol" panose="05050102010706020507" pitchFamily="18" charset="2"/>
              </a:rPr>
              <a:t>D</a:t>
            </a:r>
            <a:r>
              <a:rPr lang="en-US" altLang="en-US"/>
              <a:t>t) -&gt; </a:t>
            </a:r>
            <a:r>
              <a:rPr lang="en-US" altLang="en-US">
                <a:latin typeface="Symbol" panose="05050102010706020507" pitchFamily="18" charset="2"/>
              </a:rPr>
              <a:t>D</a:t>
            </a:r>
            <a:r>
              <a:rPr lang="en-US" altLang="en-US"/>
              <a:t>t = (C/I) </a:t>
            </a:r>
            <a:r>
              <a:rPr lang="en-US" altLang="en-US">
                <a:latin typeface="Symbol" panose="05050102010706020507" pitchFamily="18" charset="2"/>
              </a:rPr>
              <a:t>D</a:t>
            </a:r>
            <a:r>
              <a:rPr lang="en-US" altLang="en-US"/>
              <a:t>V</a:t>
            </a:r>
          </a:p>
          <a:p>
            <a:pPr lvl="1" eaLnBrk="1" hangingPunct="1"/>
            <a:r>
              <a:rPr lang="en-US" altLang="en-US"/>
              <a:t>Capacitance and current determine speed</a:t>
            </a:r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A2AD0617-0C98-43FA-875F-34ACB648CB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5105400"/>
          <a:ext cx="762000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699200" imgH="206280" progId="Visio.Drawing.6">
                  <p:embed/>
                </p:oleObj>
              </mc:Choice>
              <mc:Fallback>
                <p:oleObj name="VISIO" r:id="rId3" imgW="1699200" imgH="206280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105400"/>
                        <a:ext cx="7620000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EFDCE3A-6126-4763-937B-929DB82DD0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E9F76B9-D868-4B93-8DBD-834FECEA0C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C7E8311-D3C5-4085-AA4A-634F214D4E86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23236" name="Object 4">
            <a:extLst>
              <a:ext uri="{FF2B5EF4-FFF2-40B4-BE49-F238E27FC236}">
                <a16:creationId xmlns:a16="http://schemas.microsoft.com/office/drawing/2014/main" id="{DC603628-D8DE-4B22-A4AC-EDC97C1FE6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1981200"/>
          <a:ext cx="4495800" cy="415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886200" imgH="3587529" progId="Visio.Drawing.11">
                  <p:embed/>
                </p:oleObj>
              </mc:Choice>
              <mc:Fallback>
                <p:oleObj name="Visio" r:id="rId3" imgW="3886200" imgH="3587529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81200"/>
                        <a:ext cx="4495800" cy="415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2">
            <a:extLst>
              <a:ext uri="{FF2B5EF4-FFF2-40B4-BE49-F238E27FC236}">
                <a16:creationId xmlns:a16="http://schemas.microsoft.com/office/drawing/2014/main" id="{C49FA56E-0A13-4FD5-B4FC-A6C00C1A89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MOS Capacitor</a:t>
            </a:r>
          </a:p>
        </p:txBody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0D697781-7211-4817-B8E1-66E96F1885B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000"/>
              <a:t>Gate and body form MOS capacitor</a:t>
            </a:r>
          </a:p>
          <a:p>
            <a:pPr eaLnBrk="1" hangingPunct="1"/>
            <a:r>
              <a:rPr lang="en-US" altLang="en-US" sz="2000"/>
              <a:t>Operating modes</a:t>
            </a:r>
          </a:p>
          <a:p>
            <a:pPr lvl="1" eaLnBrk="1" hangingPunct="1"/>
            <a:r>
              <a:rPr lang="en-US" altLang="en-US" sz="2000"/>
              <a:t>Accumulation</a:t>
            </a:r>
          </a:p>
          <a:p>
            <a:pPr lvl="1" eaLnBrk="1" hangingPunct="1"/>
            <a:r>
              <a:rPr lang="en-US" altLang="en-US" sz="2000"/>
              <a:t>Depletion</a:t>
            </a:r>
          </a:p>
          <a:p>
            <a:pPr lvl="1" eaLnBrk="1" hangingPunct="1"/>
            <a:r>
              <a:rPr lang="en-US" altLang="en-US" sz="2000"/>
              <a:t>Inversion</a:t>
            </a:r>
          </a:p>
        </p:txBody>
      </p:sp>
      <p:graphicFrame>
        <p:nvGraphicFramePr>
          <p:cNvPr id="223237" name="Object 5">
            <a:extLst>
              <a:ext uri="{FF2B5EF4-FFF2-40B4-BE49-F238E27FC236}">
                <a16:creationId xmlns:a16="http://schemas.microsoft.com/office/drawing/2014/main" id="{DB6CEC21-E2CC-40F0-A50F-0E0C8C6EE110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3505200" y="3352800"/>
          <a:ext cx="4572000" cy="280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3886200" imgH="2387379" progId="Visio.Drawing.11">
                  <p:embed/>
                </p:oleObj>
              </mc:Choice>
              <mc:Fallback>
                <p:oleObj name="Visio" r:id="rId5" imgW="3886200" imgH="2387379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352800"/>
                        <a:ext cx="4572000" cy="280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39" name="Object 7">
            <a:extLst>
              <a:ext uri="{FF2B5EF4-FFF2-40B4-BE49-F238E27FC236}">
                <a16:creationId xmlns:a16="http://schemas.microsoft.com/office/drawing/2014/main" id="{65B8D478-5CFC-4577-BB4C-39DCAB2FB139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581400" y="4751388"/>
          <a:ext cx="4038600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3409122" imgH="1119643" progId="Visio.Drawing.11">
                  <p:embed/>
                </p:oleObj>
              </mc:Choice>
              <mc:Fallback>
                <p:oleObj name="Visio" r:id="rId7" imgW="3409122" imgH="1119643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751388"/>
                        <a:ext cx="4038600" cy="1325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autoRev="1" fill="hold"/>
                                        <p:tgtEl>
                                          <p:spTgt spid="22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autoRev="1" fill="hold"/>
                                        <p:tgtEl>
                                          <p:spTgt spid="22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autoRev="1" fill="hold"/>
                                        <p:tgtEl>
                                          <p:spTgt spid="22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9EA85D1-ED5F-4D57-AD15-91A5B76CA0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7274-57B6-4F0B-807E-BB18F446CA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79E2EDB-4ECC-4000-95E7-6ECE6139706E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A4F7CE54-C518-4FC1-8A3C-7EEF07AC4D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Terminal Voltages</a:t>
            </a:r>
          </a:p>
        </p:txBody>
      </p:sp>
      <p:sp>
        <p:nvSpPr>
          <p:cNvPr id="3078" name="Rectangle 3">
            <a:extLst>
              <a:ext uri="{FF2B5EF4-FFF2-40B4-BE49-F238E27FC236}">
                <a16:creationId xmlns:a16="http://schemas.microsoft.com/office/drawing/2014/main" id="{9F32BCFE-C2C6-4F5B-B0FC-42F2749417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/>
              <a:t>Mode of operation depends on V</a:t>
            </a:r>
            <a:r>
              <a:rPr lang="en-US" altLang="en-US" sz="2000" baseline="-25000"/>
              <a:t>g</a:t>
            </a:r>
            <a:r>
              <a:rPr lang="en-US" altLang="en-US" sz="2000"/>
              <a:t>, V</a:t>
            </a:r>
            <a:r>
              <a:rPr lang="en-US" altLang="en-US" sz="2000" baseline="-25000"/>
              <a:t>d</a:t>
            </a:r>
            <a:r>
              <a:rPr lang="en-US" altLang="en-US" sz="2000"/>
              <a:t>, V</a:t>
            </a:r>
            <a:r>
              <a:rPr lang="en-US" altLang="en-US" sz="2000" baseline="-25000"/>
              <a:t>s</a:t>
            </a:r>
            <a:endParaRPr lang="en-US" altLang="en-US" sz="2000"/>
          </a:p>
          <a:p>
            <a:pPr lvl="1" eaLnBrk="1" hangingPunct="1"/>
            <a:r>
              <a:rPr lang="en-US" altLang="en-US" sz="2000"/>
              <a:t>V</a:t>
            </a:r>
            <a:r>
              <a:rPr lang="en-US" altLang="en-US" sz="2000" baseline="-25000"/>
              <a:t>gs</a:t>
            </a:r>
            <a:r>
              <a:rPr lang="en-US" altLang="en-US" sz="2000"/>
              <a:t> = V</a:t>
            </a:r>
            <a:r>
              <a:rPr lang="en-US" altLang="en-US" sz="2000" baseline="-25000"/>
              <a:t>g</a:t>
            </a:r>
            <a:r>
              <a:rPr lang="en-US" altLang="en-US" sz="2000"/>
              <a:t> – V</a:t>
            </a:r>
            <a:r>
              <a:rPr lang="en-US" altLang="en-US" sz="2000" baseline="-25000"/>
              <a:t>s</a:t>
            </a:r>
          </a:p>
          <a:p>
            <a:pPr lvl="1" eaLnBrk="1" hangingPunct="1"/>
            <a:r>
              <a:rPr lang="en-US" altLang="en-US" sz="2000"/>
              <a:t>V</a:t>
            </a:r>
            <a:r>
              <a:rPr lang="en-US" altLang="en-US" sz="2000" baseline="-25000"/>
              <a:t>gd</a:t>
            </a:r>
            <a:r>
              <a:rPr lang="en-US" altLang="en-US" sz="2000"/>
              <a:t> = V</a:t>
            </a:r>
            <a:r>
              <a:rPr lang="en-US" altLang="en-US" sz="2000" baseline="-25000"/>
              <a:t>g</a:t>
            </a:r>
            <a:r>
              <a:rPr lang="en-US" altLang="en-US" sz="2000"/>
              <a:t> – V</a:t>
            </a:r>
            <a:r>
              <a:rPr lang="en-US" altLang="en-US" sz="2000" baseline="-25000"/>
              <a:t>d</a:t>
            </a:r>
          </a:p>
          <a:p>
            <a:pPr lvl="1" eaLnBrk="1" hangingPunct="1"/>
            <a:r>
              <a:rPr lang="en-US" altLang="en-US" sz="2000"/>
              <a:t>V</a:t>
            </a:r>
            <a:r>
              <a:rPr lang="en-US" altLang="en-US" sz="2000" baseline="-25000"/>
              <a:t>ds</a:t>
            </a:r>
            <a:r>
              <a:rPr lang="en-US" altLang="en-US" sz="2000"/>
              <a:t> = V</a:t>
            </a:r>
            <a:r>
              <a:rPr lang="en-US" altLang="en-US" sz="2000" baseline="-25000"/>
              <a:t>d</a:t>
            </a:r>
            <a:r>
              <a:rPr lang="en-US" altLang="en-US" sz="2000"/>
              <a:t> – V</a:t>
            </a:r>
            <a:r>
              <a:rPr lang="en-US" altLang="en-US" sz="2000" baseline="-25000"/>
              <a:t>s</a:t>
            </a:r>
            <a:r>
              <a:rPr lang="en-US" altLang="en-US" sz="2000"/>
              <a:t> = V</a:t>
            </a:r>
            <a:r>
              <a:rPr lang="en-US" altLang="en-US" sz="2000" baseline="-25000"/>
              <a:t>gs</a:t>
            </a:r>
            <a:r>
              <a:rPr lang="en-US" altLang="en-US" sz="2000"/>
              <a:t> - V</a:t>
            </a:r>
            <a:r>
              <a:rPr lang="en-US" altLang="en-US" sz="2000" baseline="-25000"/>
              <a:t>gd</a:t>
            </a:r>
          </a:p>
          <a:p>
            <a:pPr eaLnBrk="1" hangingPunct="1"/>
            <a:r>
              <a:rPr lang="en-US" altLang="en-US" sz="2000"/>
              <a:t>Source and drain are symmetric diffusion terminals</a:t>
            </a:r>
          </a:p>
          <a:p>
            <a:pPr lvl="1" eaLnBrk="1" hangingPunct="1"/>
            <a:r>
              <a:rPr lang="en-US" altLang="en-US" sz="2000"/>
              <a:t>By convention, source is terminal at lower voltage</a:t>
            </a:r>
          </a:p>
          <a:p>
            <a:pPr lvl="1" eaLnBrk="1" hangingPunct="1"/>
            <a:r>
              <a:rPr lang="en-US" altLang="en-US" sz="2000"/>
              <a:t>Hence V</a:t>
            </a:r>
            <a:r>
              <a:rPr lang="en-US" altLang="en-US" sz="2000" baseline="-25000"/>
              <a:t>ds</a:t>
            </a:r>
            <a:r>
              <a:rPr lang="en-US" altLang="en-US" sz="2000"/>
              <a:t> </a:t>
            </a:r>
            <a:r>
              <a:rPr lang="en-US" altLang="en-US" sz="2000">
                <a:sym typeface="Symbol" panose="05050102010706020507" pitchFamily="18" charset="2"/>
              </a:rPr>
              <a:t> 0</a:t>
            </a:r>
            <a:endParaRPr lang="en-US" altLang="en-US" sz="2000"/>
          </a:p>
          <a:p>
            <a:pPr eaLnBrk="1" hangingPunct="1"/>
            <a:r>
              <a:rPr lang="en-US" altLang="en-US" sz="2000"/>
              <a:t>nMOS body is grounded.  First assume source is 0 too.</a:t>
            </a:r>
          </a:p>
          <a:p>
            <a:pPr eaLnBrk="1" hangingPunct="1"/>
            <a:r>
              <a:rPr lang="en-US" altLang="en-US" sz="2000"/>
              <a:t>Three regions of operation</a:t>
            </a:r>
          </a:p>
          <a:p>
            <a:pPr lvl="1" eaLnBrk="1" hangingPunct="1"/>
            <a:r>
              <a:rPr lang="en-US" altLang="en-US" sz="2000" i="1"/>
              <a:t>Cutoff</a:t>
            </a:r>
          </a:p>
          <a:p>
            <a:pPr lvl="1" eaLnBrk="1" hangingPunct="1"/>
            <a:r>
              <a:rPr lang="en-US" altLang="en-US" sz="2000" i="1"/>
              <a:t>Linear</a:t>
            </a:r>
          </a:p>
          <a:p>
            <a:pPr lvl="1" eaLnBrk="1" hangingPunct="1"/>
            <a:r>
              <a:rPr lang="en-US" altLang="en-US" sz="2000" i="1"/>
              <a:t>Saturation</a:t>
            </a:r>
          </a:p>
        </p:txBody>
      </p:sp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2320F774-C457-499A-AA5D-5FD53DC6EB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1447800"/>
          <a:ext cx="2133600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171440" imgH="971640" progId="Visio.Drawing.6">
                  <p:embed/>
                </p:oleObj>
              </mc:Choice>
              <mc:Fallback>
                <p:oleObj name="VISIO" r:id="rId3" imgW="1171440" imgH="97164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447800"/>
                        <a:ext cx="2133600" cy="176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0C1127E8-3C42-4849-BC53-2F553532EC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5794F0CF-5DA2-4F31-BCB9-889CDA4768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FED946E-9FB4-4D41-A822-3A5CFD6DD7B6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:a16="http://schemas.microsoft.com/office/drawing/2014/main" id="{67224ED9-B7AC-49AD-AD08-2FE916D2F0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nMOS Cutoff</a:t>
            </a:r>
          </a:p>
        </p:txBody>
      </p:sp>
      <p:sp>
        <p:nvSpPr>
          <p:cNvPr id="4102" name="Rectangle 3">
            <a:extLst>
              <a:ext uri="{FF2B5EF4-FFF2-40B4-BE49-F238E27FC236}">
                <a16:creationId xmlns:a16="http://schemas.microsoft.com/office/drawing/2014/main" id="{060236E1-4D31-49E5-9B8C-92FF1B036B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 channel</a:t>
            </a:r>
          </a:p>
          <a:p>
            <a:pPr eaLnBrk="1" hangingPunct="1"/>
            <a:r>
              <a:rPr lang="en-US" altLang="en-US"/>
              <a:t>I</a:t>
            </a:r>
            <a:r>
              <a:rPr lang="en-US" altLang="en-US" baseline="-25000"/>
              <a:t>ds</a:t>
            </a:r>
            <a:r>
              <a:rPr lang="en-US" altLang="en-US"/>
              <a:t> </a:t>
            </a:r>
            <a:r>
              <a:rPr lang="en-US" altLang="en-US">
                <a:cs typeface="Arial" panose="020B0604020202020204" pitchFamily="34" charset="0"/>
              </a:rPr>
              <a:t>≈</a:t>
            </a:r>
            <a:r>
              <a:rPr lang="en-US" altLang="en-US"/>
              <a:t> 0</a:t>
            </a:r>
          </a:p>
        </p:txBody>
      </p:sp>
      <p:graphicFrame>
        <p:nvGraphicFramePr>
          <p:cNvPr id="4098" name="Object 4">
            <a:extLst>
              <a:ext uri="{FF2B5EF4-FFF2-40B4-BE49-F238E27FC236}">
                <a16:creationId xmlns:a16="http://schemas.microsoft.com/office/drawing/2014/main" id="{AA929BC0-7BDE-4A04-BC58-B9E2123FA7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2743200"/>
          <a:ext cx="4113213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489040" imgH="1314360" progId="Visio.Drawing.6">
                  <p:embed/>
                </p:oleObj>
              </mc:Choice>
              <mc:Fallback>
                <p:oleObj name="VISIO" r:id="rId3" imgW="2489040" imgH="131436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43200"/>
                        <a:ext cx="4113213" cy="217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867E6FFF-E832-418D-AC8B-EFFB088443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948D330-7089-4806-903C-B60C2E1CFA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0BA114E-98B8-4483-B2CB-A81A54D12977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20C8CA1D-9E65-4831-A504-C707BA6C7C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nMOS Linear</a:t>
            </a:r>
          </a:p>
        </p:txBody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38B7E70C-3C83-44AC-876B-BE95C136BD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Channel forms</a:t>
            </a:r>
          </a:p>
          <a:p>
            <a:pPr eaLnBrk="1" hangingPunct="1"/>
            <a:r>
              <a:rPr lang="en-US" altLang="en-US"/>
              <a:t>Current flows from d to s </a:t>
            </a:r>
          </a:p>
          <a:p>
            <a:pPr lvl="1" eaLnBrk="1" hangingPunct="1"/>
            <a:r>
              <a:rPr lang="en-US" altLang="en-US"/>
              <a:t>e</a:t>
            </a:r>
            <a:r>
              <a:rPr lang="en-US" altLang="en-US" baseline="30000"/>
              <a:t>-</a:t>
            </a:r>
            <a:r>
              <a:rPr lang="en-US" altLang="en-US"/>
              <a:t> from s to d</a:t>
            </a:r>
          </a:p>
          <a:p>
            <a:pPr eaLnBrk="1" hangingPunct="1"/>
            <a:r>
              <a:rPr lang="en-US" altLang="en-US"/>
              <a:t>I</a:t>
            </a:r>
            <a:r>
              <a:rPr lang="en-US" altLang="en-US" baseline="-25000"/>
              <a:t>ds</a:t>
            </a:r>
            <a:r>
              <a:rPr lang="en-US" altLang="en-US"/>
              <a:t> increases with V</a:t>
            </a:r>
            <a:r>
              <a:rPr lang="en-US" altLang="en-US" baseline="-25000"/>
              <a:t>ds</a:t>
            </a:r>
          </a:p>
          <a:p>
            <a:pPr eaLnBrk="1" hangingPunct="1"/>
            <a:r>
              <a:rPr lang="en-US" altLang="en-US"/>
              <a:t>Similar to linear resistor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9C1EF998-A883-4784-88D9-38C58DFFCB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2286000"/>
          <a:ext cx="4113213" cy="381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931840" imgH="2717640" progId="Visio.Drawing.6">
                  <p:embed/>
                </p:oleObj>
              </mc:Choice>
              <mc:Fallback>
                <p:oleObj name="VISIO" r:id="rId3" imgW="2931840" imgH="2717640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286000"/>
                        <a:ext cx="4113213" cy="381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FFF0DD9-29F1-413A-BC39-7E73E32E68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3: CMOS Transistor Theory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5BBEFE8B-B029-4220-A959-E338612467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56C5A1B-3F91-42E6-A856-350B61A2C605}" type="slidenum">
              <a:rPr lang="en-US" altLang="en-US" sz="1400">
                <a:solidFill>
                  <a:srgbClr val="0000FF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 sz="1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7EB51E4E-FBA1-4AFE-83E1-6D5A679E02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nMOS Saturation</a:t>
            </a:r>
          </a:p>
        </p:txBody>
      </p:sp>
      <p:sp>
        <p:nvSpPr>
          <p:cNvPr id="6150" name="Rectangle 3">
            <a:extLst>
              <a:ext uri="{FF2B5EF4-FFF2-40B4-BE49-F238E27FC236}">
                <a16:creationId xmlns:a16="http://schemas.microsoft.com/office/drawing/2014/main" id="{48A6728C-F6ED-4333-BCC1-A9BFA58DF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Channel pinches off</a:t>
            </a:r>
          </a:p>
          <a:p>
            <a:pPr eaLnBrk="1" hangingPunct="1"/>
            <a:r>
              <a:rPr lang="en-US" altLang="en-US"/>
              <a:t>I</a:t>
            </a:r>
            <a:r>
              <a:rPr lang="en-US" altLang="en-US" baseline="-25000"/>
              <a:t>ds</a:t>
            </a:r>
            <a:r>
              <a:rPr lang="en-US" altLang="en-US"/>
              <a:t> independent of V</a:t>
            </a:r>
            <a:r>
              <a:rPr lang="en-US" altLang="en-US" baseline="-25000"/>
              <a:t>ds</a:t>
            </a:r>
          </a:p>
          <a:p>
            <a:pPr eaLnBrk="1" hangingPunct="1"/>
            <a:r>
              <a:rPr lang="en-US" altLang="en-US"/>
              <a:t>We say current </a:t>
            </a:r>
            <a:r>
              <a:rPr lang="en-US" altLang="en-US" i="1"/>
              <a:t>saturates</a:t>
            </a:r>
          </a:p>
          <a:p>
            <a:pPr eaLnBrk="1" hangingPunct="1"/>
            <a:r>
              <a:rPr lang="en-US" altLang="en-US"/>
              <a:t>Similar to current source</a:t>
            </a:r>
          </a:p>
        </p:txBody>
      </p:sp>
      <p:graphicFrame>
        <p:nvGraphicFramePr>
          <p:cNvPr id="6146" name="Object 4">
            <a:extLst>
              <a:ext uri="{FF2B5EF4-FFF2-40B4-BE49-F238E27FC236}">
                <a16:creationId xmlns:a16="http://schemas.microsoft.com/office/drawing/2014/main" id="{96732E50-2A95-4C31-9570-E455EEDF3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657600"/>
          <a:ext cx="4113213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946240" imgH="1346040" progId="Visio.Drawing.6">
                  <p:embed/>
                </p:oleObj>
              </mc:Choice>
              <mc:Fallback>
                <p:oleObj name="VISIO" r:id="rId3" imgW="2946240" imgH="134604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657600"/>
                        <a:ext cx="4113213" cy="187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25828</TotalTime>
  <Words>900</Words>
  <Application>Microsoft Office PowerPoint</Application>
  <PresentationFormat>On-screen Show (4:3)</PresentationFormat>
  <Paragraphs>197</Paragraphs>
  <Slides>21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Arial Black</vt:lpstr>
      <vt:lpstr>Cambria Math</vt:lpstr>
      <vt:lpstr>Symbol</vt:lpstr>
      <vt:lpstr>Times New Roman</vt:lpstr>
      <vt:lpstr>Wingdings</vt:lpstr>
      <vt:lpstr>Default Design</vt:lpstr>
      <vt:lpstr>VISIO</vt:lpstr>
      <vt:lpstr>Visio</vt:lpstr>
      <vt:lpstr>Equation</vt:lpstr>
      <vt:lpstr>Equation.DSMT4</vt:lpstr>
      <vt:lpstr>VLSI Design ECE 09.414  CMOS VLSI Design</vt:lpstr>
      <vt:lpstr>Lecture 2:  CMOS Transistor Theory</vt:lpstr>
      <vt:lpstr>Outline</vt:lpstr>
      <vt:lpstr>Introduction</vt:lpstr>
      <vt:lpstr>MOS Capacitor</vt:lpstr>
      <vt:lpstr>Terminal Voltages</vt:lpstr>
      <vt:lpstr>nMOS Cutoff</vt:lpstr>
      <vt:lpstr>nMOS Linear</vt:lpstr>
      <vt:lpstr>nMOS Saturation</vt:lpstr>
      <vt:lpstr>I-V Characteristics</vt:lpstr>
      <vt:lpstr>Channel Charge</vt:lpstr>
      <vt:lpstr>Long Channel I-V</vt:lpstr>
      <vt:lpstr>Carrier velocity</vt:lpstr>
      <vt:lpstr>nMOS Linear I-V</vt:lpstr>
      <vt:lpstr>nMOS Saturation I-V</vt:lpstr>
      <vt:lpstr>nMOS I-V Summary</vt:lpstr>
      <vt:lpstr>Example</vt:lpstr>
      <vt:lpstr>pMOS I-V</vt:lpstr>
      <vt:lpstr>Capacitance</vt:lpstr>
      <vt:lpstr>Gate Capacitance</vt:lpstr>
      <vt:lpstr>Diffusion Capacitance</vt:lpstr>
    </vt:vector>
  </TitlesOfParts>
  <Company>Harvey Mudd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Harris</dc:creator>
  <cp:lastModifiedBy>Fifth, Adam</cp:lastModifiedBy>
  <cp:revision>551</cp:revision>
  <dcterms:created xsi:type="dcterms:W3CDTF">2003-12-29T03:13:39Z</dcterms:created>
  <dcterms:modified xsi:type="dcterms:W3CDTF">2024-09-03T01:50:11Z</dcterms:modified>
</cp:coreProperties>
</file>