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7" r:id="rId2"/>
    <p:sldId id="366" r:id="rId3"/>
    <p:sldId id="367" r:id="rId4"/>
    <p:sldId id="381" r:id="rId5"/>
    <p:sldId id="257" r:id="rId6"/>
    <p:sldId id="361" r:id="rId7"/>
    <p:sldId id="385" r:id="rId8"/>
    <p:sldId id="260" r:id="rId9"/>
    <p:sldId id="382" r:id="rId10"/>
    <p:sldId id="274" r:id="rId11"/>
    <p:sldId id="383" r:id="rId12"/>
    <p:sldId id="384" r:id="rId13"/>
    <p:sldId id="386" r:id="rId14"/>
    <p:sldId id="387" r:id="rId15"/>
    <p:sldId id="388" r:id="rId16"/>
    <p:sldId id="368" r:id="rId17"/>
    <p:sldId id="362" r:id="rId18"/>
    <p:sldId id="389" r:id="rId19"/>
    <p:sldId id="310" r:id="rId20"/>
    <p:sldId id="311" r:id="rId21"/>
    <p:sldId id="312" r:id="rId22"/>
    <p:sldId id="390" r:id="rId23"/>
    <p:sldId id="391" r:id="rId24"/>
    <p:sldId id="392" r:id="rId25"/>
    <p:sldId id="393" r:id="rId26"/>
    <p:sldId id="317" r:id="rId27"/>
    <p:sldId id="412" r:id="rId28"/>
    <p:sldId id="355" r:id="rId29"/>
  </p:sldIdLst>
  <p:sldSz cx="9144000" cy="6858000" type="screen4x3"/>
  <p:notesSz cx="6959600" cy="9245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2">
          <p15:clr>
            <a:srgbClr val="A4A3A4"/>
          </p15:clr>
        </p15:guide>
        <p15:guide id="2" pos="21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04" autoAdjust="0"/>
  </p:normalViewPr>
  <p:slideViewPr>
    <p:cSldViewPr>
      <p:cViewPr varScale="1">
        <p:scale>
          <a:sx n="99" d="100"/>
          <a:sy n="99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581" y="-58"/>
      </p:cViewPr>
      <p:guideLst>
        <p:guide orient="horz" pos="2912"/>
        <p:guide pos="21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616D2B-FB75-4E4F-9C11-BBC381A886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8DFA17-F339-4B02-8482-598A6EF431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22D17AA-927C-4E9B-B253-4BBA8CDD17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BC89495-A05D-4BE1-B880-0D84981488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0F82F9C3-F8D2-4CD0-8191-DEDA54BF7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3D4A50-50A1-4F6E-894D-F6D6464779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A9BC19C-40D1-4E4E-B203-FCAF8E9FDE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F5310A-6C98-4972-B907-7DA5578801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F801EDF-B78B-4F05-889D-B403D29D69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391025"/>
            <a:ext cx="510222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86F635F-A54D-4EEA-B264-BBB16896B2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60B59AC-55EE-4737-8C3A-F789847F6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783638"/>
            <a:ext cx="301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D14AB425-6888-47A0-8CFA-518A70B5F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DF6D055-125D-4973-B839-DFDFC69C6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F999BF-8CE6-4CEB-BF13-3ECCB862A47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D0AD205-7A51-4B63-8B87-4F9ADB707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D86450D-C914-41EF-9131-38829ADB7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2387010-936C-4AE3-BEBF-C7CCC5AF5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E75A3C-BFFC-49B9-A20F-73FB536489D4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4B641C0-628E-45B6-8E1B-3AD5D0496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7DB5428-A4A8-4A4B-A471-285BF768D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FEDCD0A-8D7F-4767-927F-9DD337364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6023D8-25BB-4409-B843-144C96F1437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AD04F6F-1D52-4B77-8F03-04E37A46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8C46ABA-AE6A-4B20-BC22-390F1393B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DE49F1B-FC1F-4AFC-92DD-24C30A322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825CBA-D6D9-4D85-9295-D160145C1ED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634883F-1028-4042-87F3-E820558FE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9FEE482-6561-45C5-B505-B8E248624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972555D-2C3E-4A3D-A3F9-B1A0EE3A5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5531BB-96EC-439F-A257-ECCB7CC1589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3ED8884-C784-4D3C-B151-265D6F775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95FC292-AA71-4447-8CD4-DE7CEF251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4B67F2B-805C-4205-AF29-719A8100E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DEB737-D1C7-4A31-A7F8-4AEF3193575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D64D30A-71BF-4AA1-B0CB-F5BDBAC40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58542E3-5E54-4564-B6BA-6584AC4AC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B586CC2-E031-49A4-962C-611C9302A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FE5C0-301C-4F13-997E-6A7A8BBF7FC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3F3A61-672A-448F-A6A2-0694FCF62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A08D37-3293-4328-975B-DFF01C7BB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864610F-F40D-4C43-ACD2-AFE0250E7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100181-8125-4354-8F34-3A42BBA4C10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6227B-2C1E-44E7-8D57-80A171A2A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2D4630A-DF28-4823-9D73-22B1E709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1F81FC9-E6DA-45D5-A421-DD30B7D55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7BE229-CD01-4726-ABEF-459C2EF1E46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47EB528-4D75-4971-996B-F471CBE3F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501DDC1-488F-4596-9F72-3F993D17E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2E94ABA-EBA0-4E20-8173-3DA50CC29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E75505-64EA-4097-994A-E12B207045D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92ADF60-451E-4AB5-B819-ACE0FF67D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00E6B41-4B39-46F2-9B50-D33E3CFFB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3BDFAA4-1E17-487E-89EA-EAB9160B5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9575F4-D81D-4D08-AAD8-BA8EFC98172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F9726A5-E837-49C9-9B0B-561BBA5D1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D6374D6-E3A6-4CFA-A310-5B066594F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6418893-9CE7-4A4C-B63A-B14826E70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A5226A-3EB3-4524-80FB-E70AD6E3FEFF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D366366-0AEB-49D4-8381-CE245E420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DDAB559-D561-43A2-9B3B-130AA1564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0D498EE-6249-485F-8BE9-A8B588ABD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8AEEAC-CFD3-4FA7-9052-0F3CFC3DBF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FFFC7AE-619F-4572-A992-134818721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166AE59-A70C-44F5-A197-458366FD3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F46D03F-6500-45DE-95D3-85BE4F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6D15364-01CD-40B6-A7F7-38E482F2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C01AD46-7854-4920-9FC9-64A291720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57DE1E-3219-4C7C-B8EA-AB372D70D7D4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19D22C-3D7A-4073-B57C-5D0A7F8A93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7D6DD0-4AB5-45DD-964E-CCFC6C9305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B47E0E6-AF61-4C76-9414-37CE655DB0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2556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3E8529-D11A-4253-B004-629574E245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FFB8C5-D094-42D0-A133-E2F3EDD45C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F75C254-3483-43C0-94BE-03C4802369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6191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88BE5B-639D-401E-89AB-6E9983E377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04701-7A63-43A3-9799-B8B7FA0E93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7F306B2-5742-4BC5-9238-0F4A461733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4737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587BB5-048E-4B6C-9FE8-95613B819C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210DDD-2FB3-45C1-99F4-3C7FAB3C38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9FF116C-228F-4DB3-BA0B-6A8C23B4C4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42250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40AF83-11AC-4345-8C24-18093EE865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33D403-253C-4CA0-83D6-BF6B5796E0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2F45A36-15DA-4A25-B8BD-32593D8D1F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1181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AE9BD-8BBA-40AF-BF98-DAB6D52E06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C847-F580-4254-BBA1-CA9FBF0746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782A1E2-2365-4AF4-B6B1-5CFFED0946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0091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998B9F-748D-493D-922A-1494189522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D1C9726-E5E5-497F-B014-73A620C92B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D4CE630-EBC2-44FB-9BEC-4E8F0610CB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6603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A5E064-5E4E-41F5-BB1A-7FE441BBEB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0239AC-6DEE-43E6-A1D7-D35C28AC1F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6AC5F8C-6586-4B3C-8BBB-98D33EDA96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47926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1DF3088-C81A-41E6-9353-A49613A059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D18F936-DD91-48A5-96A9-9836C0A284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7723F59-0C6E-4A5F-A40D-5DCAA8EA8C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81700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E5CC8B-EEF8-4CCB-867F-983DF7BD06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00797-4248-4645-8DDA-EB43A5ADBC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BAB1494-936E-499A-A5C1-07438A017E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15860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D3EF0-0866-4FB9-8DBC-994FBF95C0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A3539-4438-4C57-9002-6F8DAF92D3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ED613AB-F30D-4E3A-A540-15E7EBAA7D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385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52CDB9-7EA6-4B37-96BF-B9771AC19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6ED4CC-31A2-4E91-968B-A62B579B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62C5A4-94B5-416B-B35E-35DA07240C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78554D-3024-434E-A70B-893DB1059A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21A5ED4-D9FE-4D15-83DA-034D3E9B1D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093CBD07-472D-440F-9322-9738F6A412A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537E6384-EF6B-479F-95BE-3DE53B7A86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9">
            <a:extLst>
              <a:ext uri="{FF2B5EF4-FFF2-40B4-BE49-F238E27FC236}">
                <a16:creationId xmlns:a16="http://schemas.microsoft.com/office/drawing/2014/main" id="{132D8D57-1C2E-42B6-83E1-70BB92C364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34980E15-643B-4D4E-97BA-22FB6D04DDE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Rectangle 11" descr="Small checker board">
            <a:extLst>
              <a:ext uri="{FF2B5EF4-FFF2-40B4-BE49-F238E27FC236}">
                <a16:creationId xmlns:a16="http://schemas.microsoft.com/office/drawing/2014/main" id="{903CC6E0-4BDC-4121-8359-3C42D4727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096000"/>
            <a:ext cx="7772400" cy="1524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5" name="Rectangle 12" descr="Small checker board">
            <a:extLst>
              <a:ext uri="{FF2B5EF4-FFF2-40B4-BE49-F238E27FC236}">
                <a16:creationId xmlns:a16="http://schemas.microsoft.com/office/drawing/2014/main" id="{B1533409-0B1D-4358-864A-258301DF4B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1295400"/>
            <a:ext cx="7772400" cy="1524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6" name="Text Box 13">
            <a:extLst>
              <a:ext uri="{FF2B5EF4-FFF2-40B4-BE49-F238E27FC236}">
                <a16:creationId xmlns:a16="http://schemas.microsoft.com/office/drawing/2014/main" id="{0FF1387B-0D52-4BAC-AB0F-F157712D00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48400"/>
            <a:ext cx="22098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CMOS VLSI Design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985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A975C0-4389-47E5-B9E2-3537516173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 eaLnBrk="1" hangingPunct="1"/>
            <a:br>
              <a:rPr lang="en-US" altLang="en-US" sz="3600"/>
            </a:br>
            <a:r>
              <a:rPr lang="en-US" altLang="en-US" sz="3600"/>
              <a:t>VLSI Design</a:t>
            </a:r>
            <a:br>
              <a:rPr lang="en-US" altLang="en-US"/>
            </a:br>
            <a:r>
              <a:rPr lang="en-US" altLang="en-US" sz="2800"/>
              <a:t>ECE 09.414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4000">
                <a:solidFill>
                  <a:srgbClr val="0000FF"/>
                </a:solidFill>
              </a:rPr>
              <a:t>CMOS VLSI Design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3AF6C98-CDCA-49C7-81A6-A91A94B34D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Adam Fifth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Henry M. Rowan College of Engineering</a:t>
            </a:r>
            <a:br>
              <a:rPr lang="en-US" altLang="en-US" sz="1800" dirty="0"/>
            </a:br>
            <a:r>
              <a:rPr lang="en-US" altLang="en-US" sz="1800" dirty="0"/>
              <a:t>Department of ECE</a:t>
            </a:r>
            <a:br>
              <a:rPr lang="en-US" altLang="en-US" sz="1800" dirty="0"/>
            </a:br>
            <a:br>
              <a:rPr lang="en-US" altLang="en-US" sz="1800" dirty="0"/>
            </a:br>
            <a:r>
              <a:rPr lang="en-US" altLang="en-US" sz="1800" dirty="0"/>
              <a:t>Rowan University </a:t>
            </a:r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29E44976-F72B-426F-9925-530D1B625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10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A763256B-1F68-4B45-B853-0F922C01C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10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7">
            <a:extLst>
              <a:ext uri="{FF2B5EF4-FFF2-40B4-BE49-F238E27FC236}">
                <a16:creationId xmlns:a16="http://schemas.microsoft.com/office/drawing/2014/main" id="{2F5AB703-F6F2-4E69-9C68-EE143DE67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553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6">
            <a:extLst>
              <a:ext uri="{FF2B5EF4-FFF2-40B4-BE49-F238E27FC236}">
                <a16:creationId xmlns:a16="http://schemas.microsoft.com/office/drawing/2014/main" id="{C51A5937-2673-4523-BE10-A580F4134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3810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Slide Number Placeholder 7">
            <a:extLst>
              <a:ext uri="{FF2B5EF4-FFF2-40B4-BE49-F238E27FC236}">
                <a16:creationId xmlns:a16="http://schemas.microsoft.com/office/drawing/2014/main" id="{4969FC8D-B5F6-4402-B03C-60305E65A6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28C52643-7968-44F0-B1E9-93D97120287E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9E8EF5-B041-490B-B696-06E8E9F76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F6A2691-C1CF-457D-A84D-3662E3B51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F41711B1-2858-4BDA-9DEA-C4BC2BFF04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10C23053-4197-4BC1-8597-CE45858DE12D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51DC47-173B-450E-8E30-E82092E33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1970’s processes usually had only nMOS transistors</a:t>
            </a:r>
          </a:p>
          <a:p>
            <a:pPr lvl="1" eaLnBrk="1" hangingPunct="1"/>
            <a:r>
              <a:rPr lang="en-US" altLang="en-US"/>
              <a:t>Inexpensive, but consume power while idle</a:t>
            </a:r>
            <a:endParaRPr lang="en-US" altLang="en-US" sz="2800"/>
          </a:p>
          <a:p>
            <a:pPr lvl="1" eaLnBrk="1" hangingPunct="1"/>
            <a:endParaRPr lang="en-US" altLang="en-US" sz="2800"/>
          </a:p>
          <a:p>
            <a:pPr lvl="1" eaLnBrk="1" hangingPunct="1"/>
            <a:endParaRPr lang="en-US" altLang="en-US" sz="2800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1980s-present: CMOS processes for low idle power</a:t>
            </a:r>
          </a:p>
        </p:txBody>
      </p:sp>
      <p:pic>
        <p:nvPicPr>
          <p:cNvPr id="20485" name="Picture 9" descr="lect1chips">
            <a:extLst>
              <a:ext uri="{FF2B5EF4-FFF2-40B4-BE49-F238E27FC236}">
                <a16:creationId xmlns:a16="http://schemas.microsoft.com/office/drawing/2014/main" id="{6D10DDFA-2B29-4DF5-B072-954F01A7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0706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98AC0A67-3B36-4565-AA89-9FD4F124F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 Integrated Circuits</a:t>
            </a:r>
          </a:p>
        </p:txBody>
      </p:sp>
      <p:sp>
        <p:nvSpPr>
          <p:cNvPr id="20487" name="Text Box 6">
            <a:extLst>
              <a:ext uri="{FF2B5EF4-FFF2-40B4-BE49-F238E27FC236}">
                <a16:creationId xmlns:a16="http://schemas.microsoft.com/office/drawing/2014/main" id="{C920D7EB-0828-474A-8AD6-97CF43D9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81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Intel 1101 256-bit SRAM</a:t>
            </a:r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7E431A72-F97C-4E62-8BF1-9DCDC508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81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Intel 4004 4-bit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Proc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FC4B9B-7429-47EC-A2A7-1E649989E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02F00679-ECDA-4600-8E95-9A2307ABA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ACD63-6A03-44D6-AFD1-4565BAD9783C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034C068-0434-462D-B4DF-5B1E1DA9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Growth Rate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49124787-CD76-40AE-844B-9E35C8EFF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53% compound annual growth rate over 50 years</a:t>
            </a:r>
          </a:p>
          <a:p>
            <a:pPr lvl="1" eaLnBrk="1" hangingPunct="1"/>
            <a:r>
              <a:rPr lang="en-US" altLang="en-US"/>
              <a:t>No other technology has grown so fast so long</a:t>
            </a:r>
          </a:p>
          <a:p>
            <a:pPr eaLnBrk="1" hangingPunct="1"/>
            <a:r>
              <a:rPr lang="en-US" altLang="en-US"/>
              <a:t>Driven by miniaturization of transistors</a:t>
            </a:r>
          </a:p>
          <a:p>
            <a:pPr lvl="1" eaLnBrk="1" hangingPunct="1"/>
            <a:r>
              <a:rPr lang="en-US" altLang="en-US"/>
              <a:t>Smaller is cheaper, faster, lower in power!</a:t>
            </a:r>
          </a:p>
          <a:p>
            <a:pPr lvl="1" eaLnBrk="1" hangingPunct="1"/>
            <a:r>
              <a:rPr lang="en-US" altLang="en-US"/>
              <a:t>Revolutionary effects on society</a:t>
            </a:r>
          </a:p>
          <a:p>
            <a:pPr eaLnBrk="1" hangingPunct="1"/>
            <a:endParaRPr lang="en-US" altLang="en-US"/>
          </a:p>
        </p:txBody>
      </p:sp>
      <p:pic>
        <p:nvPicPr>
          <p:cNvPr id="21510" name="Picture 4">
            <a:extLst>
              <a:ext uri="{FF2B5EF4-FFF2-40B4-BE49-F238E27FC236}">
                <a16:creationId xmlns:a16="http://schemas.microsoft.com/office/drawing/2014/main" id="{CA992625-71F4-44A9-8550-925E3A49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6400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5">
            <a:extLst>
              <a:ext uri="{FF2B5EF4-FFF2-40B4-BE49-F238E27FC236}">
                <a16:creationId xmlns:a16="http://schemas.microsoft.com/office/drawing/2014/main" id="{716652AD-A36F-4725-9AD0-5C9CF76B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486400"/>
            <a:ext cx="1371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[Moore65]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Electronics Magazine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AEF552-1584-494C-940E-562715A63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937494F1-CEB6-4731-AC84-DADFD79D0B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03FD0F-117F-4A8A-B5ED-F6104ACB6A4C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25A6C94-95EF-4825-BBB6-5EA66483E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Annual Sales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2F3BB06E-D159-406B-AA32-B28D740B5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&gt;10</a:t>
            </a:r>
            <a:r>
              <a:rPr lang="en-US" altLang="en-US" baseline="30000"/>
              <a:t>19</a:t>
            </a:r>
            <a:r>
              <a:rPr lang="en-US" altLang="en-US"/>
              <a:t> transistors manufactured in 2008</a:t>
            </a:r>
          </a:p>
          <a:p>
            <a:pPr lvl="1" eaLnBrk="1" hangingPunct="1"/>
            <a:r>
              <a:rPr lang="en-US" altLang="en-US"/>
              <a:t>1 billion for every human on the planet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4362CF1E-E03B-4D85-83D8-E2D19C3C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8486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96F41F-C87C-41A7-AB44-D098FDFA1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B74DC7CA-D87C-4C17-B053-F6B036AB6D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796CB-F77B-4116-9F18-59D12A25A65F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BE06D906-C1EC-4DDF-A4EA-21F087118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Moore’s Law: Then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2003BB1A-AF49-4D03-A77D-BBC42336B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1965: Gordon Moore plotted transistor on each chip</a:t>
            </a:r>
          </a:p>
          <a:p>
            <a:pPr lvl="1" eaLnBrk="1" hangingPunct="1"/>
            <a:r>
              <a:rPr lang="en-US" altLang="en-US"/>
              <a:t>Fit straight line on semilog scale</a:t>
            </a:r>
          </a:p>
          <a:p>
            <a:pPr lvl="1" eaLnBrk="1" hangingPunct="1"/>
            <a:r>
              <a:rPr lang="en-US" altLang="en-US"/>
              <a:t>Transistor counts have doubled every 26 months</a:t>
            </a:r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4750CFF9-E94E-40B4-9FD8-5AC0D372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2895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Integration Levels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SSI</a:t>
            </a:r>
            <a:r>
              <a:rPr lang="en-US" altLang="en-US"/>
              <a:t>: 	10 gates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MSI</a:t>
            </a:r>
            <a:r>
              <a:rPr lang="en-US" altLang="en-US"/>
              <a:t>: 	1000 gates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LSI</a:t>
            </a:r>
            <a:r>
              <a:rPr lang="en-US" altLang="en-US"/>
              <a:t>: 	10,000 gates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VLSI</a:t>
            </a:r>
            <a:r>
              <a:rPr lang="en-US" altLang="en-US"/>
              <a:t>: 	&gt; 10k gates</a:t>
            </a:r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16FDA8DD-0885-405F-A87B-C7762C6A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14007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>
            <a:extLst>
              <a:ext uri="{FF2B5EF4-FFF2-40B4-BE49-F238E27FC236}">
                <a16:creationId xmlns:a16="http://schemas.microsoft.com/office/drawing/2014/main" id="{3DC74127-B213-4140-A157-C5DFC5D7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1371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[Moore65]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Electronics Magazine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ABD79-2DA5-430F-9074-DD638C705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4D7C68AE-FF4F-472B-8105-9ECFE6B6D6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2B4297-76D4-450E-A714-EEB1E4FE0056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0831979-E69D-42EB-A9FD-326BB24AC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And Now…</a:t>
            </a:r>
          </a:p>
        </p:txBody>
      </p:sp>
      <p:pic>
        <p:nvPicPr>
          <p:cNvPr id="27653" name="Picture 7" descr="0104">
            <a:extLst>
              <a:ext uri="{FF2B5EF4-FFF2-40B4-BE49-F238E27FC236}">
                <a16:creationId xmlns:a16="http://schemas.microsoft.com/office/drawing/2014/main" id="{9E6EC131-1447-4FD3-8B5B-952ABE74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772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89CF6D-0136-4C84-A3F8-44BFA70E9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034EA28C-6A18-49F7-94F2-AD6EAA30C6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9C55A-7E75-4C71-BA62-8A85494FDD6C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pic>
        <p:nvPicPr>
          <p:cNvPr id="29700" name="Picture 5" descr="0105">
            <a:extLst>
              <a:ext uri="{FF2B5EF4-FFF2-40B4-BE49-F238E27FC236}">
                <a16:creationId xmlns:a16="http://schemas.microsoft.com/office/drawing/2014/main" id="{CE506A09-4920-4BC1-B350-DD99F2FA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19350"/>
            <a:ext cx="5943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>
            <a:extLst>
              <a:ext uri="{FF2B5EF4-FFF2-40B4-BE49-F238E27FC236}">
                <a16:creationId xmlns:a16="http://schemas.microsoft.com/office/drawing/2014/main" id="{E89ED6F0-6022-4D90-81F0-921FECAA5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Corollaries</a:t>
            </a:r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D480FE9F-DAD5-422C-8959-1C96BB7BB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other factors grow exponentially </a:t>
            </a:r>
          </a:p>
          <a:p>
            <a:pPr lvl="1" eaLnBrk="1" hangingPunct="1"/>
            <a:r>
              <a:rPr lang="en-US" altLang="en-US"/>
              <a:t>Ex: clock frequency, processor performance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D0CE0A3-BDE0-4453-9F5F-3CAF540282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19DB329F-ABFC-4016-A55D-11072CD790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12B8B306-30CA-4350-B37D-7390F3508BFD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DC0C423-9D3A-414A-B7F0-BAB2A1527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/>
              <a:t>    If the automobile industry had made the same progress as the semiconductor industry, a car today would: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  - Cost: around $0.16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  - Perf: be able to do 25,000 miles per hour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  - Power: get 1,500 miles per gallon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      - Density: seat 400,000 People </a:t>
            </a:r>
          </a:p>
          <a:p>
            <a:pPr eaLnBrk="1" hangingPunct="1"/>
            <a:endParaRPr lang="en-US" altLang="en-US"/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CEACC274-8A5D-42ED-81B5-3F7D5EF9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463"/>
            <a:ext cx="762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Just Imagine </a:t>
            </a:r>
          </a:p>
        </p:txBody>
      </p:sp>
      <p:pic>
        <p:nvPicPr>
          <p:cNvPr id="31750" name="Graphic 6" descr="Smiling face with no fill">
            <a:extLst>
              <a:ext uri="{FF2B5EF4-FFF2-40B4-BE49-F238E27FC236}">
                <a16:creationId xmlns:a16="http://schemas.microsoft.com/office/drawing/2014/main" id="{039B3276-E288-44DE-BB15-E9DBFB8F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3344D84-250E-4F41-B137-0F4C563D2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A9FFABA0-DB31-4DFE-B3BD-3BCC29E8E2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21AC57D3-6BF0-421B-951A-E0E9839BEF82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6AC212BB-2418-425D-817F-0E7D3AED5C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 Transistors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57A3-5E9A-44C0-9212-E9DD2A2EE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34F78B98-8627-4E9D-AE7A-8AB63E8E8C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9A11D3-7845-4731-A5E6-377122002E8B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A6B6A3D5-AD3A-41C0-A00D-61A673B45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BD759D17-7B03-435B-9B17-31C37401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Integrated circuits: many transistors on one chip.</a:t>
            </a:r>
          </a:p>
          <a:p>
            <a:r>
              <a:rPr lang="en-US" altLang="en-US" i="1"/>
              <a:t>Very Large Scale Integration</a:t>
            </a:r>
            <a:r>
              <a:rPr lang="en-US" altLang="en-US"/>
              <a:t> (VLSI): bucketloads!</a:t>
            </a:r>
          </a:p>
          <a:p>
            <a:r>
              <a:rPr lang="en-US" altLang="en-US" i="1"/>
              <a:t>Complementary Metal Oxide Semiconductor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Fast, cheap, low power transistors</a:t>
            </a:r>
          </a:p>
          <a:p>
            <a:r>
              <a:rPr lang="en-US" altLang="en-US"/>
              <a:t>First: How to build a simple CMOS chip</a:t>
            </a:r>
          </a:p>
          <a:p>
            <a:pPr lvl="1"/>
            <a:r>
              <a:rPr lang="en-US" altLang="en-US"/>
              <a:t>CMOS transistors</a:t>
            </a:r>
          </a:p>
          <a:p>
            <a:pPr lvl="1"/>
            <a:r>
              <a:rPr lang="en-US" altLang="en-US"/>
              <a:t>Building logic gates from transistors</a:t>
            </a:r>
          </a:p>
          <a:p>
            <a:pPr lvl="1"/>
            <a:r>
              <a:rPr lang="en-US" altLang="en-US"/>
              <a:t>Transistor layout and fabrication</a:t>
            </a:r>
          </a:p>
          <a:p>
            <a:r>
              <a:rPr lang="en-US" altLang="en-US"/>
              <a:t>Rest of the course: How to build a good CMOS chip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3148EF4-C0FF-45EB-9332-C9F627181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FD949D7B-6FCE-4D29-A3B5-5A352184C7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AD8F7C8C-13B6-4032-9CF0-733C33023DB2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0C676FEC-36ED-46B6-9FE9-8895EA75E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Silicon Lattice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3AFEAB1-CA58-4671-B2F7-DC43E1F92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Transistors are built on a silicon substrate</a:t>
            </a:r>
          </a:p>
          <a:p>
            <a:pPr eaLnBrk="1" hangingPunct="1"/>
            <a:r>
              <a:rPr lang="en-US" altLang="en-US"/>
              <a:t>Silicon is a Group IV material</a:t>
            </a:r>
          </a:p>
          <a:p>
            <a:pPr eaLnBrk="1" hangingPunct="1"/>
            <a:r>
              <a:rPr lang="en-US" altLang="en-US"/>
              <a:t>Forms crystal lattice with bonds to four neighbors</a:t>
            </a:r>
          </a:p>
        </p:txBody>
      </p:sp>
      <p:graphicFrame>
        <p:nvGraphicFramePr>
          <p:cNvPr id="36870" name="Object 4">
            <a:extLst>
              <a:ext uri="{FF2B5EF4-FFF2-40B4-BE49-F238E27FC236}">
                <a16:creationId xmlns:a16="http://schemas.microsoft.com/office/drawing/2014/main" id="{A11156B9-BFE2-4D76-AA08-256B64AE2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895600"/>
          <a:ext cx="3124200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066800" imgH="1046988" progId="Visio.Drawing.6">
                  <p:embed/>
                </p:oleObj>
              </mc:Choice>
              <mc:Fallback>
                <p:oleObj name="VISIO" r:id="rId2" imgW="1066800" imgH="104698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3124200" cy="306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501E3-32CF-4D3A-A4DB-A06A8CC9A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892D3C55-6CB5-40E6-8BB3-55C9E961FC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4894E310-8B60-44FD-ABD1-D6C5DE38B8F1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02C7BAE-CF58-4A9F-9C31-4738D054F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Course Summary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546EA4B4-6D91-4531-B4A0-8220FD724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/>
              <a:t>CMOS: Circuits, Fabrication and Layout Design Rules (Chapters 1 &amp; 3)            </a:t>
            </a:r>
            <a:r>
              <a:rPr lang="en-US" altLang="en-US"/>
              <a:t>2 Weeks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/>
              <a:t>MOS Transistor Theory (Chapter 2)                       </a:t>
            </a:r>
            <a:r>
              <a:rPr lang="en-US" altLang="en-US"/>
              <a:t>1.5 Weeks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/>
              <a:t>Delay - DC and Transient Response (Chapter 4)   </a:t>
            </a:r>
            <a:r>
              <a:rPr lang="en-US" altLang="en-US"/>
              <a:t>                                      3 Weeks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800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      Examination # 1  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800"/>
          </a:p>
          <a:p>
            <a:pPr marL="457200" indent="-457200" eaLnBrk="1" hangingPunct="1">
              <a:buFont typeface="Wingdings" panose="05000000000000000000" pitchFamily="2" charset="2"/>
              <a:buAutoNum type="arabicPeriod" startAt="4"/>
            </a:pPr>
            <a:r>
              <a:rPr lang="en-US" altLang="en-US" b="1"/>
              <a:t>Power (Chapters 5)    </a:t>
            </a:r>
            <a:r>
              <a:rPr lang="en-US" altLang="en-US"/>
              <a:t>0.5 Week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 startAt="4"/>
            </a:pPr>
            <a:endParaRPr lang="en-US" altLang="en-US" sz="800"/>
          </a:p>
          <a:p>
            <a:pPr marL="457200" indent="-457200" eaLnBrk="1" hangingPunct="1">
              <a:buFont typeface="Wingdings" panose="05000000000000000000" pitchFamily="2" charset="2"/>
              <a:buAutoNum type="arabicPeriod" startAt="4"/>
            </a:pPr>
            <a:r>
              <a:rPr lang="en-US" altLang="en-US" b="1"/>
              <a:t>Interconnect (Chapter 6)   </a:t>
            </a:r>
            <a:r>
              <a:rPr lang="en-US" altLang="en-US"/>
              <a:t>1 Week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3702874-35A9-461C-BCAD-D576BC535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9D00E139-4AF3-47A5-9D1A-21426D8FC2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15A99EB9-09F4-464C-90C8-03595C7B8D52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FA16A7F-7D36-4C85-8298-35F399A86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Dopants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B9342DC3-D827-40A9-9170-B3EC02C5D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Silicon is a semiconductor</a:t>
            </a:r>
          </a:p>
          <a:p>
            <a:pPr eaLnBrk="1" hangingPunct="1"/>
            <a:r>
              <a:rPr lang="en-US" altLang="en-US"/>
              <a:t>Pure silicon has no free carriers and conducts poorly</a:t>
            </a:r>
          </a:p>
          <a:p>
            <a:pPr eaLnBrk="1" hangingPunct="1"/>
            <a:r>
              <a:rPr lang="en-US" altLang="en-US"/>
              <a:t>Adding dopants increases the conductivity</a:t>
            </a:r>
          </a:p>
          <a:p>
            <a:pPr eaLnBrk="1" hangingPunct="1"/>
            <a:r>
              <a:rPr lang="en-US" altLang="en-US"/>
              <a:t>Group V: extra electron (n-type)</a:t>
            </a:r>
          </a:p>
          <a:p>
            <a:pPr eaLnBrk="1" hangingPunct="1"/>
            <a:r>
              <a:rPr lang="en-US" altLang="en-US"/>
              <a:t>Group III: missing electron, called hole (p-type)</a:t>
            </a:r>
          </a:p>
        </p:txBody>
      </p:sp>
      <p:graphicFrame>
        <p:nvGraphicFramePr>
          <p:cNvPr id="37894" name="Object 4">
            <a:extLst>
              <a:ext uri="{FF2B5EF4-FFF2-40B4-BE49-F238E27FC236}">
                <a16:creationId xmlns:a16="http://schemas.microsoft.com/office/drawing/2014/main" id="{5C2DD52E-4EFE-4DCB-B11F-F325E04DF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027488"/>
          <a:ext cx="4419600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439924" imgH="1046988" progId="Visio.Drawing.6">
                  <p:embed/>
                </p:oleObj>
              </mc:Choice>
              <mc:Fallback>
                <p:oleObj name="VISIO" r:id="rId2" imgW="2439924" imgH="104698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27488"/>
                        <a:ext cx="4419600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0075078-82ED-41A2-AE9A-C5907BAB8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2ADF1CC8-D80E-4336-8775-94E2801D84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9E3FF55B-94AD-4EB9-AC18-AD9FDE15FA9A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FD307D10-3E17-4F92-95FF-BD542D907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p-n Junctions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C1BE56E-A6E1-460F-92B0-2878DF838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junction between p-type and n-type semiconductor forms a diode.</a:t>
            </a:r>
          </a:p>
          <a:p>
            <a:pPr eaLnBrk="1" hangingPunct="1"/>
            <a:r>
              <a:rPr lang="en-US" altLang="en-US"/>
              <a:t>Current flows only in one direction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38918" name="Object 4">
            <a:extLst>
              <a:ext uri="{FF2B5EF4-FFF2-40B4-BE49-F238E27FC236}">
                <a16:creationId xmlns:a16="http://schemas.microsoft.com/office/drawing/2014/main" id="{E35C2068-5F33-423F-83A5-46A617C3B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881313"/>
          <a:ext cx="4343400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14044" imgH="775716" progId="Visio.Drawing.6">
                  <p:embed/>
                </p:oleObj>
              </mc:Choice>
              <mc:Fallback>
                <p:oleObj name="VISIO" r:id="rId2" imgW="1114044" imgH="77571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81313"/>
                        <a:ext cx="4343400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BE9A588-D06A-4691-B67E-1E2F3F16D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AC6442E5-F0E7-44BC-AD44-3EACAC4A90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81C7C-010F-438D-AC9E-00DDD164EED3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AB60BB6-877C-49B0-8991-8B2F12B86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nMOS Transistor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27C45803-A27D-4533-9FA5-5829E658D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Four terminals: gate, source, drain, body</a:t>
            </a:r>
          </a:p>
          <a:p>
            <a:pPr eaLnBrk="1" hangingPunct="1"/>
            <a:r>
              <a:rPr lang="en-US" altLang="en-US"/>
              <a:t>Gate – oxide – body stack looks like a capacitor</a:t>
            </a:r>
          </a:p>
          <a:p>
            <a:pPr lvl="1" eaLnBrk="1" hangingPunct="1"/>
            <a:r>
              <a:rPr lang="en-US" altLang="en-US"/>
              <a:t>Gate and body are conductors</a:t>
            </a:r>
          </a:p>
          <a:p>
            <a:pPr lvl="1" eaLnBrk="1" hangingPunct="1"/>
            <a:r>
              <a:rPr lang="en-US" altLang="en-US"/>
              <a:t>SiO</a:t>
            </a:r>
            <a:r>
              <a:rPr lang="en-US" altLang="en-US" baseline="-25000"/>
              <a:t>2</a:t>
            </a:r>
            <a:r>
              <a:rPr lang="en-US" altLang="en-US"/>
              <a:t> (oxide) is a very good insulator</a:t>
            </a:r>
          </a:p>
          <a:p>
            <a:pPr lvl="1" eaLnBrk="1" hangingPunct="1"/>
            <a:r>
              <a:rPr lang="en-US" altLang="en-US"/>
              <a:t>Called metal – oxide – semiconductor (MOS) capacitor</a:t>
            </a:r>
          </a:p>
          <a:p>
            <a:pPr lvl="1" eaLnBrk="1" hangingPunct="1"/>
            <a:r>
              <a:rPr lang="en-US" altLang="en-US"/>
              <a:t>Even though gate is 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no longer made of metal*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 sz="1600"/>
          </a:p>
          <a:p>
            <a:pPr eaLnBrk="1" hangingPunct="1">
              <a:buFontTx/>
              <a:buNone/>
            </a:pPr>
            <a:r>
              <a:rPr lang="en-US" altLang="en-US" sz="1600"/>
              <a:t>* Metal gates are returning today!</a:t>
            </a:r>
            <a:endParaRPr lang="en-US" altLang="en-US"/>
          </a:p>
        </p:txBody>
      </p:sp>
      <p:graphicFrame>
        <p:nvGraphicFramePr>
          <p:cNvPr id="39942" name="Object 5">
            <a:extLst>
              <a:ext uri="{FF2B5EF4-FFF2-40B4-BE49-F238E27FC236}">
                <a16:creationId xmlns:a16="http://schemas.microsoft.com/office/drawing/2014/main" id="{9A141AC9-C551-4E20-8857-62FB600FE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3800475"/>
          <a:ext cx="428942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460929" imgH="1244876" progId="Visio.Drawing.11">
                  <p:embed/>
                </p:oleObj>
              </mc:Choice>
              <mc:Fallback>
                <p:oleObj name="Visio" r:id="rId3" imgW="2460929" imgH="124487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00475"/>
                        <a:ext cx="428942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7087354-15A7-4474-89D6-4EF43A448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9A26AA5A-A0BD-4D65-A975-26CC34287A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E5D3E3-6770-4294-94D2-F1F1DCAF8C69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34929E9-AFE1-42C2-9644-997879DCD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nMOS Operation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C402D6AD-4FA1-4552-9E96-39E001F83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Body is usually tied to ground (0 V)</a:t>
            </a:r>
          </a:p>
          <a:p>
            <a:pPr eaLnBrk="1" hangingPunct="1"/>
            <a:r>
              <a:rPr lang="en-US" altLang="en-US"/>
              <a:t>When the gate is at a low voltage:</a:t>
            </a:r>
          </a:p>
          <a:p>
            <a:pPr lvl="1" eaLnBrk="1" hangingPunct="1"/>
            <a:r>
              <a:rPr lang="en-US" altLang="en-US"/>
              <a:t>P-type body is at low voltage</a:t>
            </a:r>
          </a:p>
          <a:p>
            <a:pPr lvl="1" eaLnBrk="1" hangingPunct="1"/>
            <a:r>
              <a:rPr lang="en-US" altLang="en-US"/>
              <a:t>Source-body and drain-body diodes are OFF</a:t>
            </a:r>
          </a:p>
          <a:p>
            <a:pPr lvl="1" eaLnBrk="1" hangingPunct="1"/>
            <a:r>
              <a:rPr lang="en-US" altLang="en-US"/>
              <a:t>No current flows, transistor is OFF</a:t>
            </a:r>
          </a:p>
        </p:txBody>
      </p:sp>
      <p:graphicFrame>
        <p:nvGraphicFramePr>
          <p:cNvPr id="41990" name="Object 5">
            <a:extLst>
              <a:ext uri="{FF2B5EF4-FFF2-40B4-BE49-F238E27FC236}">
                <a16:creationId xmlns:a16="http://schemas.microsoft.com/office/drawing/2014/main" id="{C08E2EB4-B9A8-4A4D-86E2-0E658AC3D7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733800"/>
          <a:ext cx="419100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507643" imgH="1377563" progId="Visio.Drawing.11">
                  <p:embed/>
                </p:oleObj>
              </mc:Choice>
              <mc:Fallback>
                <p:oleObj name="Visio" r:id="rId3" imgW="2507643" imgH="137756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4191000" cy="230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20A2C2-9183-4350-8B92-0543243A9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:a16="http://schemas.microsoft.com/office/drawing/2014/main" id="{6907DDF6-7DA8-433F-8A75-8E4A8020C8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A2DF0-3FDF-42E7-A95B-75A1E6FC0AA8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C7AF155-C39C-4055-9A27-746FD5D93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nMOS Operation Cont.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0497136-A96A-44C8-8A86-99E0F8640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the gate is at a high voltage:</a:t>
            </a:r>
          </a:p>
          <a:p>
            <a:pPr lvl="1" eaLnBrk="1" hangingPunct="1"/>
            <a:r>
              <a:rPr lang="en-US" altLang="en-US"/>
              <a:t>Positive charge on gate of MOS capacitor</a:t>
            </a:r>
          </a:p>
          <a:p>
            <a:pPr lvl="1" eaLnBrk="1" hangingPunct="1"/>
            <a:r>
              <a:rPr lang="en-US" altLang="en-US"/>
              <a:t>Negative charge attracted to body</a:t>
            </a:r>
          </a:p>
          <a:p>
            <a:pPr lvl="1" eaLnBrk="1" hangingPunct="1"/>
            <a:r>
              <a:rPr lang="en-US" altLang="en-US"/>
              <a:t>Inverts a channel under gate to n-type</a:t>
            </a:r>
          </a:p>
          <a:p>
            <a:pPr lvl="1" eaLnBrk="1" hangingPunct="1"/>
            <a:r>
              <a:rPr lang="en-US" altLang="en-US"/>
              <a:t>Now current can flow through n-type silicon from source through channel to drain, transistor is ON</a:t>
            </a:r>
          </a:p>
        </p:txBody>
      </p:sp>
      <p:graphicFrame>
        <p:nvGraphicFramePr>
          <p:cNvPr id="44038" name="Object 4">
            <a:extLst>
              <a:ext uri="{FF2B5EF4-FFF2-40B4-BE49-F238E27FC236}">
                <a16:creationId xmlns:a16="http://schemas.microsoft.com/office/drawing/2014/main" id="{DAC1E8FD-4BCB-49D6-994F-4DD0468E3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114800"/>
          <a:ext cx="34290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507643" imgH="1377563" progId="Visio.Drawing.11">
                  <p:embed/>
                </p:oleObj>
              </mc:Choice>
              <mc:Fallback>
                <p:oleObj name="Visio" r:id="rId3" imgW="2507643" imgH="137756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34290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CFE49BE-35D1-477F-B4E7-FC8804D09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6083" name="Slide Number Placeholder 4">
            <a:extLst>
              <a:ext uri="{FF2B5EF4-FFF2-40B4-BE49-F238E27FC236}">
                <a16:creationId xmlns:a16="http://schemas.microsoft.com/office/drawing/2014/main" id="{99E2E0FD-12CA-4F5F-97C5-BA0D696C5D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E49750-7894-430A-BBF3-17E08677AC95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B9937E7-D5EF-4930-81FC-016DDF751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pMOS Transistor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27BF9553-B6E2-4BDD-9E2B-C50E3B67F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Similar, but doping and voltages reversed</a:t>
            </a:r>
          </a:p>
          <a:p>
            <a:pPr lvl="1" eaLnBrk="1" hangingPunct="1"/>
            <a:r>
              <a:rPr lang="en-US" altLang="en-US"/>
              <a:t>Body tied to high voltage (V</a:t>
            </a:r>
            <a:r>
              <a:rPr lang="en-US" altLang="en-US" baseline="-25000"/>
              <a:t>DD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Gate low: transistor ON</a:t>
            </a:r>
          </a:p>
          <a:p>
            <a:pPr lvl="1" eaLnBrk="1" hangingPunct="1"/>
            <a:r>
              <a:rPr lang="en-US" altLang="en-US"/>
              <a:t>Gate high: transistor OFF</a:t>
            </a:r>
          </a:p>
          <a:p>
            <a:pPr lvl="1" eaLnBrk="1" hangingPunct="1"/>
            <a:r>
              <a:rPr lang="en-US" altLang="en-US"/>
              <a:t>Bubble indicates inverted behavior</a:t>
            </a:r>
          </a:p>
        </p:txBody>
      </p:sp>
      <p:graphicFrame>
        <p:nvGraphicFramePr>
          <p:cNvPr id="46086" name="Object 4">
            <a:extLst>
              <a:ext uri="{FF2B5EF4-FFF2-40B4-BE49-F238E27FC236}">
                <a16:creationId xmlns:a16="http://schemas.microsoft.com/office/drawing/2014/main" id="{586CC445-72E1-4FB9-994A-84F2E1035F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733800"/>
          <a:ext cx="44196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456953" imgH="1244876" progId="Visio.Drawing.11">
                  <p:embed/>
                </p:oleObj>
              </mc:Choice>
              <mc:Fallback>
                <p:oleObj name="Visio" r:id="rId3" imgW="2456953" imgH="124487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441960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00332-22FD-46F9-BC56-C3C1F79E7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276F95E0-7D08-4855-A265-2B093A81C5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E89BF0FC-9186-4396-84A2-5CC76C5C3C15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A5F8ADCB-AB7B-4B69-9F05-C70966042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Supply Voltage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88AACE6B-BF04-443A-9BE3-963CB19F7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GND = 0 V</a:t>
            </a:r>
          </a:p>
          <a:p>
            <a:pPr eaLnBrk="1" hangingPunct="1"/>
            <a:r>
              <a:rPr lang="en-US" altLang="en-US"/>
              <a:t>In 1980’s, V</a:t>
            </a:r>
            <a:r>
              <a:rPr lang="en-US" altLang="en-US" baseline="-25000"/>
              <a:t>DD</a:t>
            </a:r>
            <a:r>
              <a:rPr lang="en-US" altLang="en-US"/>
              <a:t> = 5V</a:t>
            </a:r>
          </a:p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DD</a:t>
            </a:r>
            <a:r>
              <a:rPr lang="en-US" altLang="en-US"/>
              <a:t> has decreased in modern processes</a:t>
            </a:r>
          </a:p>
          <a:p>
            <a:pPr lvl="1" eaLnBrk="1" hangingPunct="1"/>
            <a:r>
              <a:rPr lang="en-US" altLang="en-US"/>
              <a:t>High V</a:t>
            </a:r>
            <a:r>
              <a:rPr lang="en-US" altLang="en-US" baseline="-25000"/>
              <a:t>DD</a:t>
            </a:r>
            <a:r>
              <a:rPr lang="en-US" altLang="en-US"/>
              <a:t> would damage modern tiny transistors</a:t>
            </a:r>
          </a:p>
          <a:p>
            <a:pPr lvl="1" eaLnBrk="1" hangingPunct="1"/>
            <a:r>
              <a:rPr lang="en-US" altLang="en-US"/>
              <a:t>Lower V</a:t>
            </a:r>
            <a:r>
              <a:rPr lang="en-US" altLang="en-US" baseline="-25000"/>
              <a:t>DD</a:t>
            </a:r>
            <a:r>
              <a:rPr lang="en-US" altLang="en-US"/>
              <a:t> saves power</a:t>
            </a:r>
          </a:p>
          <a:p>
            <a:pPr eaLnBrk="1" hangingPunct="1"/>
            <a:r>
              <a:rPr lang="en-US" altLang="en-US"/>
              <a:t>V</a:t>
            </a:r>
            <a:r>
              <a:rPr lang="en-US" altLang="en-US" baseline="-25000"/>
              <a:t>DD</a:t>
            </a:r>
            <a:r>
              <a:rPr lang="en-US" altLang="en-US"/>
              <a:t> = 3.3, 2.5, 1.8, 1.5, 1.2, 1.0, …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BF59A22-B62F-462D-91DC-ED771A758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E3B4A1D7-46B5-4DFB-B682-9A2D31F872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4762200F-EBD4-45A7-BE17-3F1A978FED2E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857F26DF-B013-4123-8F53-9B6879714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Transistors as Switches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9792604A-69C5-4CF6-9615-746F8F5A8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can view MOS transistors as electrically controlled switches</a:t>
            </a:r>
          </a:p>
          <a:p>
            <a:pPr eaLnBrk="1" hangingPunct="1"/>
            <a:r>
              <a:rPr lang="en-US" altLang="en-US"/>
              <a:t>Voltage at gate controls path from source to drain</a:t>
            </a:r>
          </a:p>
        </p:txBody>
      </p:sp>
      <p:graphicFrame>
        <p:nvGraphicFramePr>
          <p:cNvPr id="49158" name="Object 4">
            <a:extLst>
              <a:ext uri="{FF2B5EF4-FFF2-40B4-BE49-F238E27FC236}">
                <a16:creationId xmlns:a16="http://schemas.microsoft.com/office/drawing/2014/main" id="{AD95BFF6-74FC-47EF-99E3-C2934E689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2590800"/>
          <a:ext cx="7162800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64992" imgH="1598676" progId="Visio.Drawing.6">
                  <p:embed/>
                </p:oleObj>
              </mc:Choice>
              <mc:Fallback>
                <p:oleObj name="VISIO" r:id="rId2" imgW="3364992" imgH="159867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7162800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BC65E-0695-430D-9117-E5ABF5F11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1E416650-3FFA-4105-9B43-7F858D5C43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6C4F0B21-8BC0-43E9-BD21-857101A635AB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8C7CB373-9683-421D-ADCF-D0C54815A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BA18B323-C51D-47EF-8DCA-9DBF0A570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 Transistors are stack of gate, oxide, silicon</a:t>
            </a:r>
          </a:p>
          <a:p>
            <a:pPr eaLnBrk="1" hangingPunct="1"/>
            <a:r>
              <a:rPr lang="en-US" altLang="en-US"/>
              <a:t>Can be viewed as electrically controlled switches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8E62-ED26-4C12-8104-3138D6DC1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  <a:endParaRPr lang="en-US" dirty="0"/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524A218F-DEE8-413B-AD3C-832A65A4B8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3BE1BF51-7954-4D59-AF61-E2C41E852D32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EB89C60-7F3C-4799-94DF-EA1334954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Course Summary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328F972-1F0A-429B-ABE1-69D96FA95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 startAt="6"/>
            </a:pPr>
            <a:r>
              <a:rPr lang="en-US" altLang="en-US" b="1"/>
              <a:t>Robustness and Transistor Scaling (Chapter 7) 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      </a:t>
            </a:r>
            <a:r>
              <a:rPr lang="en-US" altLang="en-US"/>
              <a:t>2 Weeks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7.  Circuit Simulation (Chapter 8)   </a:t>
            </a:r>
            <a:r>
              <a:rPr lang="en-US" altLang="en-US"/>
              <a:t>                               0.5 Week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     Examination # 2   </a:t>
            </a:r>
            <a:endParaRPr lang="en-US" altLang="en-US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8.  CMOS Logic and Circuit Design (chapter 9)   </a:t>
            </a:r>
            <a:r>
              <a:rPr lang="en-US" altLang="en-US"/>
              <a:t>       1 Week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9.  Memories and Array Structures (Chapter 12)   </a:t>
            </a:r>
            <a:r>
              <a:rPr lang="en-US" altLang="en-US"/>
              <a:t>      1 Week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b="1"/>
              <a:t>     Final</a:t>
            </a:r>
            <a:r>
              <a:rPr lang="en-US" altLang="en-US"/>
              <a:t> </a:t>
            </a:r>
            <a:r>
              <a:rPr lang="en-US" altLang="en-US" b="1"/>
              <a:t>Examination    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F3ACF1-AD0E-41FD-B127-F22C4F396D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4191000"/>
            <a:ext cx="4191000" cy="1143000"/>
          </a:xfrm>
        </p:spPr>
        <p:txBody>
          <a:bodyPr/>
          <a:lstStyle/>
          <a:p>
            <a:pPr algn="l" eaLnBrk="1" hangingPunct="1"/>
            <a:r>
              <a:rPr lang="en-US" altLang="en-US" sz="4000">
                <a:solidFill>
                  <a:schemeClr val="tx1"/>
                </a:solidFill>
              </a:rPr>
              <a:t>Chapter 1: </a:t>
            </a:r>
            <a:br>
              <a:rPr lang="en-US" altLang="en-US" sz="4000">
                <a:solidFill>
                  <a:schemeClr val="tx1"/>
                </a:solidFill>
              </a:rPr>
            </a:br>
            <a:r>
              <a:rPr lang="en-US" altLang="en-US" sz="2500">
                <a:solidFill>
                  <a:schemeClr val="tx1"/>
                </a:solidFill>
              </a:rPr>
              <a:t>Introduction</a:t>
            </a:r>
            <a:br>
              <a:rPr lang="en-US" altLang="en-US" sz="2500">
                <a:solidFill>
                  <a:schemeClr val="tx1"/>
                </a:solidFill>
              </a:rPr>
            </a:br>
            <a:r>
              <a:rPr lang="en-US" altLang="en-US" sz="2500">
                <a:solidFill>
                  <a:schemeClr val="tx1"/>
                </a:solidFill>
              </a:rPr>
              <a:t>MOS Transistors  </a:t>
            </a: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FC686CF6-1E74-475F-BECE-EA027AFFA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A37C12B3-749E-465F-9397-7DBA16902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6">
            <a:extLst>
              <a:ext uri="{FF2B5EF4-FFF2-40B4-BE49-F238E27FC236}">
                <a16:creationId xmlns:a16="http://schemas.microsoft.com/office/drawing/2014/main" id="{8F2D8B76-2D36-43C3-A3BA-D9BC18005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208069FD-8367-4BDD-BD82-2D88298C7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1" name="Picture 11" descr="cover">
            <a:extLst>
              <a:ext uri="{FF2B5EF4-FFF2-40B4-BE49-F238E27FC236}">
                <a16:creationId xmlns:a16="http://schemas.microsoft.com/office/drawing/2014/main" id="{00075E66-1DEE-414C-B054-51C43A36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381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Slide Number Placeholder 7">
            <a:extLst>
              <a:ext uri="{FF2B5EF4-FFF2-40B4-BE49-F238E27FC236}">
                <a16:creationId xmlns:a16="http://schemas.microsoft.com/office/drawing/2014/main" id="{E69844E1-4532-4A23-8AB6-E3BE69620D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0BE64825-ACAC-46B9-8288-35618DAC0C3E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98047C-6EF3-4069-9520-FD4582AEC7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</p:spTree>
  </p:cSld>
  <p:clrMapOvr>
    <a:masterClrMapping/>
  </p:clrMapOvr>
  <p:transition advTm="7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39CBC-9F6D-46A6-9C2B-96814C65C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35D1FD0F-59AA-48E0-BD14-EC6367C041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3D679D3A-4479-4D99-AABB-8F94A0398B2D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7CB19F6-B52C-4D9B-911A-7F1B18DAD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28DF2BE1-83FA-4E37-94F2-A03AA898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Brief History</a:t>
            </a:r>
          </a:p>
          <a:p>
            <a:pPr eaLnBrk="1" hangingPunct="1"/>
            <a:r>
              <a:rPr lang="en-US" altLang="en-US"/>
              <a:t>MOS Transistors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BB3A475-48F2-4520-9389-5162346710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B3CEBF0F-ED4D-4E6B-8E2D-DFE50A0747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98F389F7-D45C-44C1-94D2-96123F305A13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CCDF06-C6C6-4383-9C9B-101949653D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Brief History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3FB62E-F2C2-481A-B0C4-049655DA7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6B1632AF-6D68-498F-A668-798678859B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6BC293-ACE1-4E5D-A8AA-E705CCBAFE75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B14C1F4-7CDE-4EEC-8618-26085F85E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/>
              <a:t>Invention of the Transistor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D16FD5ED-097B-4DD9-804F-646004B0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Vacuum tubes ruled in first half of 20</a:t>
            </a:r>
            <a:r>
              <a:rPr lang="en-US" altLang="en-US" baseline="30000"/>
              <a:t>th</a:t>
            </a:r>
            <a:r>
              <a:rPr lang="en-US" altLang="en-US"/>
              <a:t> century Large, expensive, power-hungry, unreliable</a:t>
            </a:r>
          </a:p>
          <a:p>
            <a:pPr eaLnBrk="1" hangingPunct="1"/>
            <a:r>
              <a:rPr lang="en-US" altLang="en-US"/>
              <a:t>1947: first point contact transistor</a:t>
            </a:r>
          </a:p>
          <a:p>
            <a:pPr lvl="1" eaLnBrk="1" hangingPunct="1"/>
            <a:r>
              <a:rPr lang="en-US" altLang="en-US"/>
              <a:t>John Bardeen and Walter Brattain at Bell Labs</a:t>
            </a:r>
          </a:p>
          <a:p>
            <a:pPr lvl="1" eaLnBrk="1" hangingPunct="1"/>
            <a:r>
              <a:rPr lang="en-US" altLang="en-US"/>
              <a:t>See </a:t>
            </a:r>
            <a:r>
              <a:rPr lang="en-US" altLang="en-US" i="1"/>
              <a:t>Crystal Fire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by Riordan, Hoddeson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5366" name="Picture 7" descr="lect1transistor">
            <a:extLst>
              <a:ext uri="{FF2B5EF4-FFF2-40B4-BE49-F238E27FC236}">
                <a16:creationId xmlns:a16="http://schemas.microsoft.com/office/drawing/2014/main" id="{29A2428C-0DEC-4415-9111-B9E25874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67063"/>
            <a:ext cx="3451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>
            <a:extLst>
              <a:ext uri="{FF2B5EF4-FFF2-40B4-BE49-F238E27FC236}">
                <a16:creationId xmlns:a16="http://schemas.microsoft.com/office/drawing/2014/main" id="{6DFC9279-FC4A-4F8E-9A31-F5AC0C8E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86400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AT&amp;T Archives.  Reprinted with permission.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7B568-8C85-485B-9759-6BFFC478C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286A9C37-503A-4905-84DD-8F49477ECF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Slide </a:t>
            </a:r>
            <a:fld id="{A60DFBA7-DC0D-4A2F-82F1-46609ED68FBF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775688C-4B7C-4120-8D52-32D391DE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Transistor Types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F6DE479-4E12-41FA-B739-E1E0539B5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Bipolar transistors</a:t>
            </a:r>
          </a:p>
          <a:p>
            <a:pPr lvl="1" eaLnBrk="1" hangingPunct="1"/>
            <a:r>
              <a:rPr lang="en-US" altLang="en-US"/>
              <a:t>npn or pnp silicon structure</a:t>
            </a:r>
          </a:p>
          <a:p>
            <a:pPr lvl="1" eaLnBrk="1" hangingPunct="1"/>
            <a:r>
              <a:rPr lang="en-US" altLang="en-US"/>
              <a:t>Small current into very thin base layer controls large currents between emitter and collector</a:t>
            </a:r>
          </a:p>
          <a:p>
            <a:pPr lvl="1" eaLnBrk="1" hangingPunct="1"/>
            <a:r>
              <a:rPr lang="en-US" altLang="en-US"/>
              <a:t>Base currents limit integration density</a:t>
            </a:r>
          </a:p>
          <a:p>
            <a:pPr eaLnBrk="1" hangingPunct="1"/>
            <a:r>
              <a:rPr lang="en-US" altLang="en-US"/>
              <a:t>Metal Oxide Semiconductor Field Effect Transistors</a:t>
            </a:r>
          </a:p>
          <a:p>
            <a:pPr lvl="1" eaLnBrk="1" hangingPunct="1"/>
            <a:r>
              <a:rPr lang="en-US" altLang="en-US"/>
              <a:t>nMOS and pMOS MOSFETS </a:t>
            </a:r>
            <a:r>
              <a:rPr lang="en-US" altLang="en-US">
                <a:sym typeface="Wingdings" panose="05000000000000000000" pitchFamily="2" charset="2"/>
              </a:rPr>
              <a:t> CMOS</a:t>
            </a:r>
            <a:endParaRPr lang="en-US" altLang="en-US"/>
          </a:p>
          <a:p>
            <a:pPr lvl="1" eaLnBrk="1" hangingPunct="1"/>
            <a:r>
              <a:rPr lang="en-US" altLang="en-US"/>
              <a:t>Voltage applied to insulated gate controls current between source and drain</a:t>
            </a:r>
          </a:p>
          <a:p>
            <a:pPr lvl="1" eaLnBrk="1" hangingPunct="1"/>
            <a:r>
              <a:rPr lang="en-US" altLang="en-US"/>
              <a:t>Low power allows very high integration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8DD4A8-2AE6-4994-9C49-1E2E307B1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F78F1FF2-78F4-4F84-AD5E-F7593845F3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581F1-6F37-41AD-B7D4-E9AAEABF5373}" type="slidenum">
              <a:rPr lang="en-US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74F9723F-3640-4655-AEA0-36DEE9352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Integrated Circuit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599E9AD0-F814-4323-87B4-711E7E9F0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en-US"/>
              <a:t>1958: First integrated circuit</a:t>
            </a:r>
          </a:p>
          <a:p>
            <a:pPr lvl="1" eaLnBrk="1" hangingPunct="1"/>
            <a:r>
              <a:rPr lang="en-US" altLang="en-US"/>
              <a:t>Bipolar</a:t>
            </a:r>
          </a:p>
          <a:p>
            <a:pPr lvl="1" eaLnBrk="1" hangingPunct="1"/>
            <a:r>
              <a:rPr lang="en-US" altLang="en-US"/>
              <a:t>Flip-flop using two transistors</a:t>
            </a:r>
          </a:p>
          <a:p>
            <a:pPr lvl="1" eaLnBrk="1" hangingPunct="1"/>
            <a:r>
              <a:rPr lang="en-US" altLang="en-US"/>
              <a:t>Built by Jack Kilby at Texas Instruments</a:t>
            </a:r>
          </a:p>
          <a:p>
            <a:pPr eaLnBrk="1" hangingPunct="1"/>
            <a:r>
              <a:rPr lang="en-US" altLang="en-US"/>
              <a:t>2010</a:t>
            </a:r>
          </a:p>
          <a:p>
            <a:pPr lvl="1" eaLnBrk="1" hangingPunct="1"/>
            <a:r>
              <a:rPr lang="en-US" altLang="en-US"/>
              <a:t>CMOS</a:t>
            </a:r>
          </a:p>
          <a:p>
            <a:pPr lvl="1" eaLnBrk="1" hangingPunct="1"/>
            <a:r>
              <a:rPr lang="en-US" altLang="en-US"/>
              <a:t>Intel Core i7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processor </a:t>
            </a:r>
          </a:p>
          <a:p>
            <a:pPr lvl="2" eaLnBrk="1" hangingPunct="1"/>
            <a:r>
              <a:rPr lang="en-US" altLang="en-US"/>
              <a:t>2.3 billion transistors</a:t>
            </a:r>
          </a:p>
          <a:p>
            <a:pPr lvl="1" eaLnBrk="1" hangingPunct="1"/>
            <a:r>
              <a:rPr lang="en-US" altLang="en-US"/>
              <a:t>64 Gb Flash memory </a:t>
            </a:r>
          </a:p>
          <a:p>
            <a:pPr lvl="2" eaLnBrk="1" hangingPunct="1"/>
            <a:r>
              <a:rPr lang="en-US" altLang="en-US"/>
              <a:t>&gt; 16 billion transistors</a:t>
            </a:r>
          </a:p>
        </p:txBody>
      </p:sp>
      <p:pic>
        <p:nvPicPr>
          <p:cNvPr id="18438" name="Picture 4" descr="0102b">
            <a:extLst>
              <a:ext uri="{FF2B5EF4-FFF2-40B4-BE49-F238E27FC236}">
                <a16:creationId xmlns:a16="http://schemas.microsoft.com/office/drawing/2014/main" id="{816D0062-196F-4C7B-8890-4E54174E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743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>
            <a:extLst>
              <a:ext uri="{FF2B5EF4-FFF2-40B4-BE49-F238E27FC236}">
                <a16:creationId xmlns:a16="http://schemas.microsoft.com/office/drawing/2014/main" id="{5BD0FD32-85F8-47C4-8420-FB9A84DC2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0"/>
            <a:ext cx="281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Courtesy Texas Instruments</a:t>
            </a:r>
          </a:p>
        </p:txBody>
      </p:sp>
      <p:pic>
        <p:nvPicPr>
          <p:cNvPr id="18440" name="Picture 7">
            <a:extLst>
              <a:ext uri="{FF2B5EF4-FFF2-40B4-BE49-F238E27FC236}">
                <a16:creationId xmlns:a16="http://schemas.microsoft.com/office/drawing/2014/main" id="{4DDA8806-47C2-408E-BE6D-4C915680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197326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0438E189-E81B-44F3-B98D-A8DBE2CB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0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[Trinh09]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/>
              <a:t>© 2009 IEEE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1029</Words>
  <Application>Microsoft Office PowerPoint</Application>
  <PresentationFormat>On-screen Show (4:3)</PresentationFormat>
  <Paragraphs>237</Paragraphs>
  <Slides>28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Symbol</vt:lpstr>
      <vt:lpstr>Times New Roman</vt:lpstr>
      <vt:lpstr>Verdana</vt:lpstr>
      <vt:lpstr>Wingdings</vt:lpstr>
      <vt:lpstr>Default Design</vt:lpstr>
      <vt:lpstr>VISIO</vt:lpstr>
      <vt:lpstr>Visio</vt:lpstr>
      <vt:lpstr> VLSI Design ECE 09.414  CMOS VLSI Design</vt:lpstr>
      <vt:lpstr>Course Summary</vt:lpstr>
      <vt:lpstr>Course Summary</vt:lpstr>
      <vt:lpstr>Chapter 1:  Introduction MOS Transistors  </vt:lpstr>
      <vt:lpstr>Outline</vt:lpstr>
      <vt:lpstr>A Brief History</vt:lpstr>
      <vt:lpstr>Invention of the Transistor</vt:lpstr>
      <vt:lpstr>Transistor Types</vt:lpstr>
      <vt:lpstr>Integrated Circuit</vt:lpstr>
      <vt:lpstr>MOS Integrated Circuits</vt:lpstr>
      <vt:lpstr>Growth Rate</vt:lpstr>
      <vt:lpstr>Annual Sales</vt:lpstr>
      <vt:lpstr>Moore’s Law: Then</vt:lpstr>
      <vt:lpstr>And Now…</vt:lpstr>
      <vt:lpstr>Corollaries</vt:lpstr>
      <vt:lpstr>PowerPoint Presentation</vt:lpstr>
      <vt:lpstr>MOS Transistors</vt:lpstr>
      <vt:lpstr>Introduction</vt:lpstr>
      <vt:lpstr>Silicon Lattice</vt:lpstr>
      <vt:lpstr>Dopants</vt:lpstr>
      <vt:lpstr>p-n Junctions</vt:lpstr>
      <vt:lpstr>nMOS Transistor</vt:lpstr>
      <vt:lpstr>nMOS Operation</vt:lpstr>
      <vt:lpstr>nMOS Operation Cont.</vt:lpstr>
      <vt:lpstr>pMOS Transistor</vt:lpstr>
      <vt:lpstr>Power Supply Voltage</vt:lpstr>
      <vt:lpstr>Transistors as Switches</vt:lpstr>
      <vt:lpstr>Summary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Harris</dc:creator>
  <cp:lastModifiedBy>Fifth, Adam</cp:lastModifiedBy>
  <cp:revision>695</cp:revision>
  <dcterms:created xsi:type="dcterms:W3CDTF">2003-12-29T03:13:39Z</dcterms:created>
  <dcterms:modified xsi:type="dcterms:W3CDTF">2024-03-26T14:03:25Z</dcterms:modified>
</cp:coreProperties>
</file>