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3"/>
  </p:notesMasterIdLst>
  <p:handoutMasterIdLst>
    <p:handoutMasterId r:id="rId24"/>
  </p:handoutMasterIdLst>
  <p:sldIdLst>
    <p:sldId id="262" r:id="rId5"/>
    <p:sldId id="288" r:id="rId6"/>
    <p:sldId id="295" r:id="rId7"/>
    <p:sldId id="270" r:id="rId8"/>
    <p:sldId id="268" r:id="rId9"/>
    <p:sldId id="269" r:id="rId10"/>
    <p:sldId id="276" r:id="rId11"/>
    <p:sldId id="271" r:id="rId12"/>
    <p:sldId id="292" r:id="rId13"/>
    <p:sldId id="272" r:id="rId14"/>
    <p:sldId id="273" r:id="rId15"/>
    <p:sldId id="291" r:id="rId16"/>
    <p:sldId id="293" r:id="rId17"/>
    <p:sldId id="287" r:id="rId18"/>
    <p:sldId id="280" r:id="rId19"/>
    <p:sldId id="284" r:id="rId20"/>
    <p:sldId id="285" r:id="rId21"/>
    <p:sldId id="279" r:id="rId22"/>
  </p:sldIdLst>
  <p:sldSz cx="12192000" cy="6858000"/>
  <p:notesSz cx="6858000" cy="9144000"/>
  <p:embeddedFontLst>
    <p:embeddedFont>
      <p:font typeface="Avenir Next LT Pro" panose="020B0504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Open Sans" panose="020B060402020202020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Pitlik" initials="JP" lastIdx="1" clrIdx="0">
    <p:extLst>
      <p:ext uri="{19B8F6BF-5375-455C-9EA6-DF929625EA0E}">
        <p15:presenceInfo xmlns:p15="http://schemas.microsoft.com/office/powerpoint/2012/main" userId="daa69b823c788e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52A"/>
    <a:srgbClr val="F5F5F5"/>
    <a:srgbClr val="6A74AC"/>
    <a:srgbClr val="E4E4E4"/>
    <a:srgbClr val="6D77B0"/>
    <a:srgbClr val="4E5790"/>
    <a:srgbClr val="FFFFFF"/>
    <a:srgbClr val="9EA4CA"/>
    <a:srgbClr val="FDB44B"/>
    <a:srgbClr val="3037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96106" autoAdjust="0"/>
  </p:normalViewPr>
  <p:slideViewPr>
    <p:cSldViewPr snapToGrid="0">
      <p:cViewPr>
        <p:scale>
          <a:sx n="68" d="100"/>
          <a:sy n="68" d="100"/>
        </p:scale>
        <p:origin x="68" y="78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10/26/2020</a:t>
            </a:fld>
            <a:endParaRPr lang="en-US" dirty="0"/>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dirty="0"/>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10/26/2020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BDF500-FE05-4D50-AB42-37EDEB80A66C}" type="slidenum">
              <a:rPr lang="en-US" smtClean="0"/>
              <a:t>3</a:t>
            </a:fld>
            <a:endParaRPr lang="en-US" dirty="0"/>
          </a:p>
        </p:txBody>
      </p:sp>
    </p:spTree>
    <p:extLst>
      <p:ext uri="{BB962C8B-B14F-4D97-AF65-F5344CB8AC3E}">
        <p14:creationId xmlns:p14="http://schemas.microsoft.com/office/powerpoint/2010/main" val="2438828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95CCD4F-07CC-45CA-BCB3-623E5AAC5CFA}"/>
              </a:ext>
            </a:extLst>
          </p:cNvPr>
          <p:cNvPicPr>
            <a:picLocks noChangeAspect="1"/>
          </p:cNvPicPr>
          <p:nvPr userDrawn="1"/>
        </p:nvPicPr>
        <p:blipFill rotWithShape="1">
          <a:blip r:embed="rId2" cstate="screen">
            <a:duotone>
              <a:prstClr val="black"/>
              <a:srgbClr val="6D77B0">
                <a:tint val="45000"/>
                <a:satMod val="400000"/>
              </a:srgbClr>
            </a:duotone>
            <a:extLst>
              <a:ext uri="{28A0092B-C50C-407E-A947-70E740481C1C}">
                <a14:useLocalDpi xmlns:a14="http://schemas.microsoft.com/office/drawing/2010/main"/>
              </a:ext>
            </a:extLst>
          </a:blip>
          <a:srcRect/>
          <a:stretch/>
        </p:blipFill>
        <p:spPr>
          <a:xfrm flipH="1" flipV="1">
            <a:off x="-3" y="-1"/>
            <a:ext cx="12192001" cy="6857999"/>
          </a:xfrm>
          <a:prstGeom prst="rect">
            <a:avLst/>
          </a:prstGeom>
        </p:spPr>
      </p:pic>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a:gsLst>
              <a:gs pos="37000">
                <a:srgbClr val="30375A">
                  <a:alpha val="85000"/>
                </a:srgbClr>
              </a:gs>
              <a:gs pos="100000">
                <a:srgbClr val="6D77B0">
                  <a:alpha val="8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rgbClr val="6D77B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Lorem Ipsum Dolor</a:t>
            </a:r>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rgbClr val="6D77B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rgbClr val="F1852A"/>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28AEDCD2-EBF0-4BD7-9E7E-F9D64066E2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399185" y="1197748"/>
            <a:ext cx="3569055" cy="118906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3200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chemeClr val="bg1"/>
        </a:solidFill>
        <a:effectLst/>
      </p:bgPr>
    </p:bg>
    <p:spTree>
      <p:nvGrpSpPr>
        <p:cNvPr id="1" name=""/>
        <p:cNvGrpSpPr/>
        <p:nvPr/>
      </p:nvGrpSpPr>
      <p:grpSpPr>
        <a:xfrm>
          <a:off x="0" y="0"/>
          <a:ext cx="0" cy="0"/>
          <a:chOff x="0" y="0"/>
          <a:chExt cx="0" cy="0"/>
        </a:xfrm>
      </p:grpSpPr>
      <p:pic>
        <p:nvPicPr>
          <p:cNvPr id="23" name="Picture 22" descr="A picture containing keyboard, food&#10;&#10;Description automatically generated">
            <a:extLst>
              <a:ext uri="{FF2B5EF4-FFF2-40B4-BE49-F238E27FC236}">
                <a16:creationId xmlns:a16="http://schemas.microsoft.com/office/drawing/2014/main" id="{AB6ADEBC-7799-4796-8985-ADEF756AA9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0486" y="0"/>
            <a:ext cx="6081514" cy="6858000"/>
          </a:xfrm>
          <a:prstGeom prst="rect">
            <a:avLst/>
          </a:prstGeom>
        </p:spPr>
      </p:pic>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a:gsLst>
              <a:gs pos="37000">
                <a:srgbClr val="30375A">
                  <a:alpha val="85000"/>
                </a:srgbClr>
              </a:gs>
              <a:gs pos="100000">
                <a:srgbClr val="6D77B0">
                  <a:alpha val="8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250429" y="1700327"/>
            <a:ext cx="4143555" cy="1536580"/>
          </a:xfrm>
        </p:spPr>
        <p:txBody>
          <a:bodyPr/>
          <a:lstStyle>
            <a:lvl1pPr>
              <a:defRPr>
                <a:gradFill flip="none" rotWithShape="1">
                  <a:gsLst>
                    <a:gs pos="0">
                      <a:srgbClr val="30375A"/>
                    </a:gs>
                    <a:gs pos="100000">
                      <a:srgbClr val="6A74AC"/>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lvl1pPr>
              <a:defRPr>
                <a:solidFill>
                  <a:srgbClr val="FDB44B"/>
                </a:solidFill>
              </a:defRPr>
            </a:lvl1pPr>
          </a:lstStyle>
          <a:p>
            <a:fld id="{57DDC830-91D4-4D76-B486-41F29E6EE30C}" type="datetime1">
              <a:rPr lang="en-US" smtClean="0"/>
              <a:pPr/>
              <a:t>10/26/2020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rgbClr val="6D77B0"/>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lvl1pPr>
              <a:defRPr>
                <a:solidFill>
                  <a:srgbClr val="FDB44B"/>
                </a:solidFill>
              </a:defRPr>
            </a:lvl1pPr>
          </a:lstStyle>
          <a:p>
            <a:fld id="{95CBEC59-7FF9-4688-98DF-89832A0C9025}" type="slidenum">
              <a:rPr lang="en-US" smtClean="0"/>
              <a:pPr/>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008077" y="1941196"/>
            <a:ext cx="72000" cy="93600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389651" y="3139153"/>
            <a:ext cx="630936" cy="0"/>
          </a:xfrm>
          <a:prstGeom prst="line">
            <a:avLst/>
          </a:prstGeom>
          <a:ln w="19050">
            <a:solidFill>
              <a:srgbClr val="4E5790"/>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250429" y="3279799"/>
            <a:ext cx="4143555" cy="692595"/>
          </a:xfrm>
        </p:spPr>
        <p:txBody>
          <a:bodyPr>
            <a:normAutofit/>
          </a:bodyPr>
          <a:lstStyle>
            <a:lvl1pPr marL="0" indent="0" algn="l">
              <a:buNone/>
              <a:defRPr sz="2500" b="1" i="0">
                <a:solidFill>
                  <a:srgbClr val="6D77B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rgbClr val="4E579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rgbClr val="FDB44B"/>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E51D772B-DE89-44DD-844B-1FD6E56C8C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99998" y="515299"/>
            <a:ext cx="713310" cy="843851"/>
          </a:xfrm>
          <a:prstGeom prst="rect">
            <a:avLst/>
          </a:prstGeom>
        </p:spPr>
      </p:pic>
    </p:spTree>
    <p:extLst>
      <p:ext uri="{BB962C8B-B14F-4D97-AF65-F5344CB8AC3E}">
        <p14:creationId xmlns:p14="http://schemas.microsoft.com/office/powerpoint/2010/main" val="2811822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250429" y="1700327"/>
            <a:ext cx="4143555" cy="1536580"/>
          </a:xfrm>
        </p:spPr>
        <p:txBody>
          <a:bodyPr/>
          <a:lstStyle>
            <a:lvl1pPr>
              <a:defRPr>
                <a:gradFill flip="none" rotWithShape="1">
                  <a:gsLst>
                    <a:gs pos="0">
                      <a:srgbClr val="30375A"/>
                    </a:gs>
                    <a:gs pos="100000">
                      <a:srgbClr val="6A74AC"/>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lvl1pPr>
              <a:defRPr>
                <a:solidFill>
                  <a:srgbClr val="FDB44B"/>
                </a:solidFill>
              </a:defRPr>
            </a:lvl1pPr>
          </a:lstStyle>
          <a:p>
            <a:fld id="{57DDC830-91D4-4D76-B486-41F29E6EE30C}" type="datetime1">
              <a:rPr lang="en-US" smtClean="0"/>
              <a:pPr/>
              <a:t>10/26/2020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rgbClr val="6D77B0"/>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lvl1pPr>
              <a:defRPr>
                <a:solidFill>
                  <a:srgbClr val="FDB44B"/>
                </a:solidFill>
              </a:defRPr>
            </a:lvl1pPr>
          </a:lstStyle>
          <a:p>
            <a:fld id="{95CBEC59-7FF9-4688-98DF-89832A0C9025}" type="slidenum">
              <a:rPr lang="en-US" smtClean="0"/>
              <a:pPr/>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008077" y="1941196"/>
            <a:ext cx="72000" cy="93600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rgbClr val="FDB44B"/>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E51D772B-DE89-44DD-844B-1FD6E56C8C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99998" y="515299"/>
            <a:ext cx="713310" cy="843851"/>
          </a:xfrm>
          <a:prstGeom prst="rect">
            <a:avLst/>
          </a:prstGeom>
        </p:spPr>
      </p:pic>
    </p:spTree>
    <p:extLst>
      <p:ext uri="{BB962C8B-B14F-4D97-AF65-F5344CB8AC3E}">
        <p14:creationId xmlns:p14="http://schemas.microsoft.com/office/powerpoint/2010/main" val="143089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keyboard, food&#10;&#10;Description automatically generated">
            <a:extLst>
              <a:ext uri="{FF2B5EF4-FFF2-40B4-BE49-F238E27FC236}">
                <a16:creationId xmlns:a16="http://schemas.microsoft.com/office/drawing/2014/main" id="{38959F47-0FA4-4F6C-8632-8031D8C36CD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10486" y="0"/>
            <a:ext cx="6081514" cy="6858000"/>
          </a:xfrm>
          <a:prstGeom prst="rect">
            <a:avLst/>
          </a:prstGeom>
        </p:spPr>
      </p:pic>
      <p:sp>
        <p:nvSpPr>
          <p:cNvPr id="17" name="Rectangle 16">
            <a:extLst>
              <a:ext uri="{FF2B5EF4-FFF2-40B4-BE49-F238E27FC236}">
                <a16:creationId xmlns:a16="http://schemas.microsoft.com/office/drawing/2014/main" id="{DCC8FE21-4B79-46A0-A2D5-AA64AFC61971}"/>
              </a:ext>
            </a:extLst>
          </p:cNvPr>
          <p:cNvSpPr/>
          <p:nvPr userDrawn="1"/>
        </p:nvSpPr>
        <p:spPr>
          <a:xfrm>
            <a:off x="6110486" y="0"/>
            <a:ext cx="6096000" cy="6858000"/>
          </a:xfrm>
          <a:prstGeom prst="rect">
            <a:avLst/>
          </a:prstGeom>
          <a:gradFill>
            <a:gsLst>
              <a:gs pos="37000">
                <a:srgbClr val="30375A">
                  <a:alpha val="85000"/>
                </a:srgbClr>
              </a:gs>
              <a:gs pos="100000">
                <a:srgbClr val="6D77B0">
                  <a:alpha val="8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250429" y="1700327"/>
            <a:ext cx="4143555" cy="1536580"/>
          </a:xfrm>
        </p:spPr>
        <p:txBody>
          <a:bodyPr/>
          <a:lstStyle>
            <a:lvl1pPr>
              <a:defRPr>
                <a:gradFill flip="none" rotWithShape="1">
                  <a:gsLst>
                    <a:gs pos="0">
                      <a:srgbClr val="30375A"/>
                    </a:gs>
                    <a:gs pos="100000">
                      <a:srgbClr val="6A74AC"/>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lvl1pPr>
              <a:defRPr>
                <a:solidFill>
                  <a:srgbClr val="FDB44B"/>
                </a:solidFill>
              </a:defRPr>
            </a:lvl1pPr>
          </a:lstStyle>
          <a:p>
            <a:fld id="{57DDC830-91D4-4D76-B486-41F29E6EE30C}" type="datetime1">
              <a:rPr lang="en-US" smtClean="0"/>
              <a:pPr/>
              <a:t>10/26/2020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rgbClr val="6D77B0"/>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lvl1pPr>
              <a:defRPr>
                <a:solidFill>
                  <a:srgbClr val="FDB44B"/>
                </a:solidFill>
              </a:defRPr>
            </a:lvl1pPr>
          </a:lstStyle>
          <a:p>
            <a:fld id="{95CBEC59-7FF9-4688-98DF-89832A0C9025}" type="slidenum">
              <a:rPr lang="en-US" smtClean="0"/>
              <a:pPr/>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008077" y="1941196"/>
            <a:ext cx="72000" cy="93600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6653702" y="1700327"/>
            <a:ext cx="5009569" cy="3139528"/>
          </a:xfrm>
        </p:spPr>
        <p:txBody>
          <a:bodyPr>
            <a:normAutofit/>
          </a:bodyPr>
          <a:lstStyle>
            <a:lvl1pPr marL="0" indent="0" algn="l">
              <a:buNone/>
              <a:defRPr sz="2500" b="1" i="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rgbClr val="4E579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rgbClr val="FDB44B"/>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E51D772B-DE89-44DD-844B-1FD6E56C8C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99998" y="515299"/>
            <a:ext cx="713310" cy="843851"/>
          </a:xfrm>
          <a:prstGeom prst="rect">
            <a:avLst/>
          </a:prstGeom>
        </p:spPr>
      </p:pic>
    </p:spTree>
    <p:extLst>
      <p:ext uri="{BB962C8B-B14F-4D97-AF65-F5344CB8AC3E}">
        <p14:creationId xmlns:p14="http://schemas.microsoft.com/office/powerpoint/2010/main" val="1031355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814874"/>
            <a:ext cx="12192000" cy="1043126"/>
          </a:xfrm>
          <a:prstGeom prst="rect">
            <a:avLst/>
          </a:prstGeom>
          <a:gradFill>
            <a:gsLst>
              <a:gs pos="37000">
                <a:srgbClr val="30375A">
                  <a:alpha val="95000"/>
                </a:srgbClr>
              </a:gs>
              <a:gs pos="100000">
                <a:srgbClr val="6D77B0">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solidFill>
                  <a:srgbClr val="0C3364"/>
                </a:soli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latin typeface="+mj-lt"/>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lvl1pPr>
              <a:defRPr>
                <a:solidFill>
                  <a:schemeClr val="bg1"/>
                </a:solidFill>
                <a:latin typeface="+mj-lt"/>
              </a:defRPr>
            </a:lvl1pPr>
          </a:lstStyle>
          <a:p>
            <a:fld id="{B00E1783-EEF8-44D1-A300-8D20A32BB2D3}" type="datetime1">
              <a:rPr lang="en-US" smtClean="0"/>
              <a:pPr/>
              <a:t>10/26/2020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bg1"/>
                </a:solidFill>
                <a:latin typeface="+mj-lt"/>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lvl1pPr>
              <a:defRPr>
                <a:solidFill>
                  <a:schemeClr val="bg1"/>
                </a:solidFill>
                <a:latin typeface="+mj-lt"/>
              </a:defRPr>
            </a:lvl1pPr>
          </a:lstStyle>
          <a:p>
            <a:fld id="{95CBEC59-7FF9-4688-98DF-89832A0C9025}" type="slidenum">
              <a:rPr lang="en-US" smtClean="0"/>
              <a:pPr/>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rgbClr val="21436D"/>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0" i="0">
                <a:solidFill>
                  <a:srgbClr val="6D77B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rgbClr val="F1852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rgbClr val="F1852A"/>
            </a:solidFill>
          </a:ln>
        </p:spPr>
        <p:style>
          <a:lnRef idx="1">
            <a:schemeClr val="accent1"/>
          </a:lnRef>
          <a:fillRef idx="0">
            <a:schemeClr val="accent1"/>
          </a:fillRef>
          <a:effectRef idx="0">
            <a:schemeClr val="accent1"/>
          </a:effectRef>
          <a:fontRef idx="minor">
            <a:schemeClr val="tx1"/>
          </a:fontRef>
        </p:style>
      </p:cxnSp>
      <p:pic>
        <p:nvPicPr>
          <p:cNvPr id="13" name="Picture 12" descr="A drawing of a face&#10;&#10;Description automatically generated">
            <a:extLst>
              <a:ext uri="{FF2B5EF4-FFF2-40B4-BE49-F238E27FC236}">
                <a16:creationId xmlns:a16="http://schemas.microsoft.com/office/drawing/2014/main" id="{D6F7925A-6B58-4B25-9A67-8FBD192CB4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99997" y="515299"/>
            <a:ext cx="772844" cy="843848"/>
          </a:xfrm>
          <a:prstGeom prst="rect">
            <a:avLst/>
          </a:prstGeom>
        </p:spPr>
      </p:pic>
    </p:spTree>
    <p:extLst>
      <p:ext uri="{BB962C8B-B14F-4D97-AF65-F5344CB8AC3E}">
        <p14:creationId xmlns:p14="http://schemas.microsoft.com/office/powerpoint/2010/main" val="493333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C017596-29FE-42FA-B362-3F5B58EF771D}"/>
              </a:ext>
            </a:extLst>
          </p:cNvPr>
          <p:cNvPicPr>
            <a:picLocks noChangeAspect="1"/>
          </p:cNvPicPr>
          <p:nvPr userDrawn="1"/>
        </p:nvPicPr>
        <p:blipFill rotWithShape="1">
          <a:blip r:embed="rId3" cstate="screen">
            <a:duotone>
              <a:prstClr val="black"/>
              <a:srgbClr val="6D77B0">
                <a:tint val="45000"/>
                <a:satMod val="400000"/>
              </a:srgbClr>
            </a:duotone>
            <a:extLst>
              <a:ext uri="{28A0092B-C50C-407E-A947-70E740481C1C}">
                <a14:useLocalDpi xmlns:a14="http://schemas.microsoft.com/office/drawing/2010/main"/>
              </a:ext>
            </a:extLst>
          </a:blip>
          <a:srcRect/>
          <a:stretch/>
        </p:blipFill>
        <p:spPr>
          <a:xfrm flipH="1" flipV="1">
            <a:off x="-3" y="-1"/>
            <a:ext cx="12192001" cy="6857999"/>
          </a:xfrm>
          <a:prstGeom prst="rect">
            <a:avLst/>
          </a:prstGeom>
        </p:spPr>
      </p:pic>
      <p:sp>
        <p:nvSpPr>
          <p:cNvPr id="16" name="Rectangle 15">
            <a:extLst>
              <a:ext uri="{FF2B5EF4-FFF2-40B4-BE49-F238E27FC236}">
                <a16:creationId xmlns:a16="http://schemas.microsoft.com/office/drawing/2014/main" id="{5EA71E62-7F24-4266-A917-20BBEAC4C62E}"/>
              </a:ext>
            </a:extLst>
          </p:cNvPr>
          <p:cNvSpPr/>
          <p:nvPr userDrawn="1"/>
        </p:nvSpPr>
        <p:spPr>
          <a:xfrm>
            <a:off x="0" y="0"/>
            <a:ext cx="12192000" cy="6858000"/>
          </a:xfrm>
          <a:prstGeom prst="rect">
            <a:avLst/>
          </a:prstGeom>
          <a:gradFill>
            <a:gsLst>
              <a:gs pos="37000">
                <a:srgbClr val="30375A">
                  <a:alpha val="85000"/>
                </a:srgbClr>
              </a:gs>
              <a:gs pos="100000">
                <a:srgbClr val="6D77B0">
                  <a:alpha val="8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noProof="0"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ate Placeholder 3">
            <a:extLst>
              <a:ext uri="{FF2B5EF4-FFF2-40B4-BE49-F238E27FC236}">
                <a16:creationId xmlns:a16="http://schemas.microsoft.com/office/drawing/2014/main" id="{596F2B08-D1C7-4163-BFAA-16826DFBFAA6}"/>
              </a:ext>
            </a:extLst>
          </p:cNvPr>
          <p:cNvSpPr>
            <a:spLocks noGrp="1"/>
          </p:cNvSpPr>
          <p:nvPr>
            <p:ph type="dt" sz="half" idx="10"/>
          </p:nvPr>
        </p:nvSpPr>
        <p:spPr>
          <a:xfrm>
            <a:off x="4724400" y="6187538"/>
            <a:ext cx="2743200" cy="365125"/>
          </a:xfrm>
        </p:spPr>
        <p:txBody>
          <a:bodyPr/>
          <a:lstStyle>
            <a:lvl1pPr>
              <a:defRPr>
                <a:solidFill>
                  <a:schemeClr val="bg1"/>
                </a:solidFill>
                <a:latin typeface="+mj-lt"/>
              </a:defRPr>
            </a:lvl1pPr>
          </a:lstStyle>
          <a:p>
            <a:fld id="{B00E1783-EEF8-44D1-A300-8D20A32BB2D3}" type="datetime1">
              <a:rPr lang="en-US" smtClean="0"/>
              <a:pPr/>
              <a:t>10/26/2020</a:t>
            </a:fld>
            <a:endParaRPr lang="en-US" dirty="0"/>
          </a:p>
        </p:txBody>
      </p:sp>
      <p:sp>
        <p:nvSpPr>
          <p:cNvPr id="24" name="Footer Placeholder 4">
            <a:extLst>
              <a:ext uri="{FF2B5EF4-FFF2-40B4-BE49-F238E27FC236}">
                <a16:creationId xmlns:a16="http://schemas.microsoft.com/office/drawing/2014/main" id="{FE3DE739-7FA8-48F0-AEB2-EEAD4472D015}"/>
              </a:ext>
            </a:extLst>
          </p:cNvPr>
          <p:cNvSpPr>
            <a:spLocks noGrp="1"/>
          </p:cNvSpPr>
          <p:nvPr>
            <p:ph type="ftr" sz="quarter" idx="11"/>
          </p:nvPr>
        </p:nvSpPr>
        <p:spPr>
          <a:xfrm>
            <a:off x="614873" y="6187538"/>
            <a:ext cx="3256673" cy="365125"/>
          </a:xfrm>
        </p:spPr>
        <p:txBody>
          <a:bodyPr/>
          <a:lstStyle>
            <a:lvl1pPr>
              <a:defRPr>
                <a:solidFill>
                  <a:schemeClr val="bg1"/>
                </a:solidFill>
                <a:latin typeface="+mj-lt"/>
              </a:defRPr>
            </a:lvl1pPr>
          </a:lstStyle>
          <a:p>
            <a:r>
              <a:rPr lang="en-US" dirty="0"/>
              <a:t>Presentation Title</a:t>
            </a:r>
          </a:p>
        </p:txBody>
      </p:sp>
      <p:sp>
        <p:nvSpPr>
          <p:cNvPr id="25" name="Slide Number Placeholder 5">
            <a:extLst>
              <a:ext uri="{FF2B5EF4-FFF2-40B4-BE49-F238E27FC236}">
                <a16:creationId xmlns:a16="http://schemas.microsoft.com/office/drawing/2014/main" id="{086530C0-652B-4090-86FE-FC6447AFE6CD}"/>
              </a:ext>
            </a:extLst>
          </p:cNvPr>
          <p:cNvSpPr>
            <a:spLocks noGrp="1"/>
          </p:cNvSpPr>
          <p:nvPr>
            <p:ph type="sldNum" sz="quarter" idx="12"/>
          </p:nvPr>
        </p:nvSpPr>
        <p:spPr>
          <a:xfrm>
            <a:off x="8849751" y="6187538"/>
            <a:ext cx="2743200" cy="365125"/>
          </a:xfrm>
        </p:spPr>
        <p:txBody>
          <a:bodyPr/>
          <a:lstStyle>
            <a:lvl1pPr>
              <a:defRPr>
                <a:solidFill>
                  <a:schemeClr val="bg1"/>
                </a:solidFill>
                <a:latin typeface="+mj-lt"/>
              </a:defRPr>
            </a:lvl1pPr>
          </a:lstStyle>
          <a:p>
            <a:fld id="{95CBEC59-7FF9-4688-98DF-89832A0C9025}" type="slidenum">
              <a:rPr lang="en-US" smtClean="0"/>
              <a:pPr/>
              <a:t>‹#›</a:t>
            </a:fld>
            <a:endParaRPr lang="en-US" dirty="0"/>
          </a:p>
        </p:txBody>
      </p:sp>
      <p:cxnSp>
        <p:nvCxnSpPr>
          <p:cNvPr id="26" name="Straight Connector 25">
            <a:extLst>
              <a:ext uri="{FF2B5EF4-FFF2-40B4-BE49-F238E27FC236}">
                <a16:creationId xmlns:a16="http://schemas.microsoft.com/office/drawing/2014/main" id="{1A1C55AF-1268-44B4-ACC2-023BEC91D905}"/>
              </a:ext>
            </a:extLst>
          </p:cNvPr>
          <p:cNvCxnSpPr>
            <a:cxnSpLocks/>
          </p:cNvCxnSpPr>
          <p:nvPr userDrawn="1"/>
        </p:nvCxnSpPr>
        <p:spPr>
          <a:xfrm>
            <a:off x="0" y="6168360"/>
            <a:ext cx="1764792" cy="0"/>
          </a:xfrm>
          <a:prstGeom prst="line">
            <a:avLst/>
          </a:prstGeom>
          <a:ln w="19050">
            <a:solidFill>
              <a:srgbClr val="F1852A"/>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E908BB-F93B-4379-AE4E-521BEF543190}"/>
              </a:ext>
            </a:extLst>
          </p:cNvPr>
          <p:cNvCxnSpPr>
            <a:cxnSpLocks/>
          </p:cNvCxnSpPr>
          <p:nvPr userDrawn="1"/>
        </p:nvCxnSpPr>
        <p:spPr>
          <a:xfrm rot="16200000">
            <a:off x="11384397" y="6579108"/>
            <a:ext cx="557784" cy="0"/>
          </a:xfrm>
          <a:prstGeom prst="line">
            <a:avLst/>
          </a:prstGeom>
          <a:ln w="19050">
            <a:solidFill>
              <a:srgbClr val="F1852A"/>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47652C67-3741-4495-8ABA-4205AD5C490B}"/>
              </a:ext>
            </a:extLst>
          </p:cNvPr>
          <p:cNvSpPr>
            <a:spLocks noGrp="1"/>
          </p:cNvSpPr>
          <p:nvPr>
            <p:ph type="subTitle" idx="13" hasCustomPrompt="1"/>
          </p:nvPr>
        </p:nvSpPr>
        <p:spPr>
          <a:xfrm>
            <a:off x="928798" y="4083024"/>
            <a:ext cx="10515600" cy="692595"/>
          </a:xfrm>
        </p:spPr>
        <p:txBody>
          <a:bodyPr>
            <a:normAutofit/>
          </a:bodyPr>
          <a:lstStyle>
            <a:lvl1pPr marL="0" indent="0" algn="l">
              <a:buNone/>
              <a:defRPr sz="2500" b="1" i="0">
                <a:solidFill>
                  <a:srgbClr val="6D77B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30" name="Straight Connector 29">
            <a:extLst>
              <a:ext uri="{FF2B5EF4-FFF2-40B4-BE49-F238E27FC236}">
                <a16:creationId xmlns:a16="http://schemas.microsoft.com/office/drawing/2014/main" id="{0E70E210-54BA-4360-A4E8-01C2217CE488}"/>
              </a:ext>
            </a:extLst>
          </p:cNvPr>
          <p:cNvCxnSpPr/>
          <p:nvPr userDrawn="1"/>
        </p:nvCxnSpPr>
        <p:spPr>
          <a:xfrm>
            <a:off x="1068020" y="3942378"/>
            <a:ext cx="630936" cy="0"/>
          </a:xfrm>
          <a:prstGeom prst="line">
            <a:avLst/>
          </a:prstGeom>
          <a:ln w="19050">
            <a:solidFill>
              <a:srgbClr val="4E57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002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73674D7-920F-45EF-B10B-734B2E7E7FE0}"/>
              </a:ext>
            </a:extLst>
          </p:cNvPr>
          <p:cNvSpPr/>
          <p:nvPr userDrawn="1"/>
        </p:nvSpPr>
        <p:spPr>
          <a:xfrm>
            <a:off x="0" y="4251158"/>
            <a:ext cx="12192000" cy="2606842"/>
          </a:xfrm>
          <a:prstGeom prst="rect">
            <a:avLst/>
          </a:prstGeom>
          <a:gradFill>
            <a:gsLst>
              <a:gs pos="37000">
                <a:srgbClr val="30375A">
                  <a:alpha val="95000"/>
                </a:srgbClr>
              </a:gs>
              <a:gs pos="100000">
                <a:srgbClr val="6D77B0">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260073" y="4435639"/>
            <a:ext cx="8807116" cy="1030442"/>
          </a:xfrm>
        </p:spPr>
        <p:txBody>
          <a:bodyPr anchor="b">
            <a:normAutofit/>
          </a:bodyPr>
          <a:lstStyle>
            <a:lvl1pPr algn="l">
              <a:defRPr sz="4000" b="1">
                <a:solidFill>
                  <a:schemeClr val="bg1"/>
                </a:solidFill>
              </a:defRPr>
            </a:lvl1pPr>
          </a:lstStyle>
          <a:p>
            <a:r>
              <a:rPr lang="en-US" dirty="0"/>
              <a:t>PICTURE SLIDE</a:t>
            </a:r>
          </a:p>
        </p:txBody>
      </p:sp>
      <p:sp>
        <p:nvSpPr>
          <p:cNvPr id="18" name="Rectangle 17">
            <a:extLst>
              <a:ext uri="{FF2B5EF4-FFF2-40B4-BE49-F238E27FC236}">
                <a16:creationId xmlns:a16="http://schemas.microsoft.com/office/drawing/2014/main" id="{CBA6E06C-D6DA-4EDA-9A87-02C42E3144CB}"/>
              </a:ext>
            </a:extLst>
          </p:cNvPr>
          <p:cNvSpPr/>
          <p:nvPr userDrawn="1"/>
        </p:nvSpPr>
        <p:spPr>
          <a:xfrm>
            <a:off x="757551" y="4914000"/>
            <a:ext cx="72000" cy="194400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Content Placeholder 2">
            <a:extLst>
              <a:ext uri="{FF2B5EF4-FFF2-40B4-BE49-F238E27FC236}">
                <a16:creationId xmlns:a16="http://schemas.microsoft.com/office/drawing/2014/main" id="{3A282B13-3C8F-42A4-A65C-A2E369ED62CD}"/>
              </a:ext>
            </a:extLst>
          </p:cNvPr>
          <p:cNvSpPr>
            <a:spLocks noGrp="1"/>
          </p:cNvSpPr>
          <p:nvPr>
            <p:ph idx="1"/>
          </p:nvPr>
        </p:nvSpPr>
        <p:spPr>
          <a:xfrm>
            <a:off x="1260073" y="5558062"/>
            <a:ext cx="10515600" cy="1030442"/>
          </a:xfrm>
        </p:spPr>
        <p:txBody>
          <a:bodyPr>
            <a:normAutofit/>
          </a:bodyPr>
          <a:lstStyle>
            <a:lvl1pPr marL="0" indent="0">
              <a:lnSpc>
                <a:spcPct val="100000"/>
              </a:lnSpc>
              <a:spcBef>
                <a:spcPts val="600"/>
              </a:spcBef>
              <a:buNone/>
              <a:defRPr sz="1600" i="0">
                <a:solidFill>
                  <a:schemeClr val="bg1"/>
                </a:solidFill>
                <a:latin typeface="+mj-lt"/>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32" name="Rectangle 31">
            <a:extLst>
              <a:ext uri="{FF2B5EF4-FFF2-40B4-BE49-F238E27FC236}">
                <a16:creationId xmlns:a16="http://schemas.microsoft.com/office/drawing/2014/main" id="{A1ABA896-7FEA-480E-B4CA-9A4DD69760D9}"/>
              </a:ext>
            </a:extLst>
          </p:cNvPr>
          <p:cNvSpPr/>
          <p:nvPr userDrawn="1"/>
        </p:nvSpPr>
        <p:spPr>
          <a:xfrm>
            <a:off x="687289" y="0"/>
            <a:ext cx="72000" cy="1271016"/>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293724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chemeClr val="bg1"/>
        </a:solidFill>
        <a:effectLst/>
      </p:bgPr>
    </p:bg>
    <p:spTree>
      <p:nvGrpSpPr>
        <p:cNvPr id="1" name=""/>
        <p:cNvGrpSpPr/>
        <p:nvPr/>
      </p:nvGrpSpPr>
      <p:grpSpPr>
        <a:xfrm>
          <a:off x="0" y="0"/>
          <a:ext cx="0" cy="0"/>
          <a:chOff x="0" y="0"/>
          <a:chExt cx="0" cy="0"/>
        </a:xfrm>
      </p:grpSpPr>
      <p:pic>
        <p:nvPicPr>
          <p:cNvPr id="22" name="Picture 4" descr="moratorium: Fraudsters exploiting 3-month loan moratorium ...">
            <a:extLst>
              <a:ext uri="{FF2B5EF4-FFF2-40B4-BE49-F238E27FC236}">
                <a16:creationId xmlns:a16="http://schemas.microsoft.com/office/drawing/2014/main" id="{297C0A83-F34C-4651-BFFC-7BD8B55F61B4}"/>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2" y="0"/>
            <a:ext cx="465406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DCC8FE21-4B79-46A0-A2D5-AA64AFC61971}"/>
              </a:ext>
            </a:extLst>
          </p:cNvPr>
          <p:cNvSpPr/>
          <p:nvPr userDrawn="1"/>
        </p:nvSpPr>
        <p:spPr>
          <a:xfrm>
            <a:off x="0" y="0"/>
            <a:ext cx="4654060" cy="6858000"/>
          </a:xfrm>
          <a:prstGeom prst="rect">
            <a:avLst/>
          </a:prstGeom>
          <a:gradFill>
            <a:gsLst>
              <a:gs pos="37000">
                <a:srgbClr val="30375A">
                  <a:alpha val="85000"/>
                </a:srgbClr>
              </a:gs>
              <a:gs pos="100000">
                <a:srgbClr val="6D77B0">
                  <a:alpha val="8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lvl1pPr>
              <a:defRPr>
                <a:solidFill>
                  <a:srgbClr val="F1852A"/>
                </a:solidFill>
              </a:defRPr>
            </a:lvl1pPr>
          </a:lstStyle>
          <a:p>
            <a:fld id="{57DDC830-91D4-4D76-B486-41F29E6EE30C}" type="datetime1">
              <a:rPr lang="en-US" smtClean="0"/>
              <a:pPr/>
              <a:t>10/26/2020</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bg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lvl1pPr>
              <a:defRPr>
                <a:solidFill>
                  <a:srgbClr val="F1852A"/>
                </a:solidFill>
              </a:defRPr>
            </a:lvl1pPr>
          </a:lstStyle>
          <a:p>
            <a:fld id="{95CBEC59-7FF9-4688-98DF-89832A0C9025}" type="slidenum">
              <a:rPr lang="en-US" smtClean="0"/>
              <a:pPr/>
              <a:t>‹#›</a:t>
            </a:fld>
            <a:endParaRPr lang="en-US" dirty="0"/>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solidFill>
            <a:srgbClr val="F1852A"/>
          </a:solidFill>
          <a:ln>
            <a:solidFill>
              <a:srgbClr val="F1852A"/>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rgbClr val="FDB44B"/>
            </a:solidFill>
          </a:ln>
        </p:spPr>
        <p:style>
          <a:lnRef idx="1">
            <a:schemeClr val="accent1"/>
          </a:lnRef>
          <a:fillRef idx="0">
            <a:schemeClr val="accent1"/>
          </a:fillRef>
          <a:effectRef idx="0">
            <a:schemeClr val="accent1"/>
          </a:effectRef>
          <a:fontRef idx="minor">
            <a:schemeClr val="tx1"/>
          </a:fontRef>
        </p:style>
      </p:cxnSp>
      <p:pic>
        <p:nvPicPr>
          <p:cNvPr id="21" name="Picture 20" descr="A picture containing drawing&#10;&#10;Description automatically generated">
            <a:extLst>
              <a:ext uri="{FF2B5EF4-FFF2-40B4-BE49-F238E27FC236}">
                <a16:creationId xmlns:a16="http://schemas.microsoft.com/office/drawing/2014/main" id="{E51D772B-DE89-44DD-844B-1FD6E56C8C4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99998" y="515299"/>
            <a:ext cx="713310" cy="843851"/>
          </a:xfrm>
          <a:prstGeom prst="rect">
            <a:avLst/>
          </a:prstGeom>
        </p:spPr>
      </p:pic>
      <p:sp>
        <p:nvSpPr>
          <p:cNvPr id="15" name="Rectangle 14">
            <a:extLst>
              <a:ext uri="{FF2B5EF4-FFF2-40B4-BE49-F238E27FC236}">
                <a16:creationId xmlns:a16="http://schemas.microsoft.com/office/drawing/2014/main" id="{861B12E1-AA93-439A-A6CB-41C21C8A6014}"/>
              </a:ext>
            </a:extLst>
          </p:cNvPr>
          <p:cNvSpPr/>
          <p:nvPr userDrawn="1"/>
        </p:nvSpPr>
        <p:spPr>
          <a:xfrm>
            <a:off x="687289" y="0"/>
            <a:ext cx="72000" cy="1271016"/>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0" name="Subtitle 2">
            <a:extLst>
              <a:ext uri="{FF2B5EF4-FFF2-40B4-BE49-F238E27FC236}">
                <a16:creationId xmlns:a16="http://schemas.microsoft.com/office/drawing/2014/main" id="{C9096FE0-5F01-49FC-953E-50CDC7A81CD5}"/>
              </a:ext>
            </a:extLst>
          </p:cNvPr>
          <p:cNvSpPr>
            <a:spLocks noGrp="1"/>
          </p:cNvSpPr>
          <p:nvPr>
            <p:ph type="subTitle" idx="13" hasCustomPrompt="1"/>
          </p:nvPr>
        </p:nvSpPr>
        <p:spPr>
          <a:xfrm>
            <a:off x="929641" y="2203056"/>
            <a:ext cx="9971158" cy="692595"/>
          </a:xfrm>
        </p:spPr>
        <p:txBody>
          <a:bodyPr>
            <a:normAutofit/>
          </a:bodyPr>
          <a:lstStyle>
            <a:lvl1pPr marL="0" indent="0" algn="l">
              <a:buNone/>
              <a:defRPr sz="2500" b="0" i="0">
                <a:solidFill>
                  <a:srgbClr val="6D77B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spTree>
    <p:extLst>
      <p:ext uri="{BB962C8B-B14F-4D97-AF65-F5344CB8AC3E}">
        <p14:creationId xmlns:p14="http://schemas.microsoft.com/office/powerpoint/2010/main" val="1771611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FFFFF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5D1D12F-8F01-4E47-95B2-968E8E93D11F}"/>
              </a:ext>
            </a:extLst>
          </p:cNvPr>
          <p:cNvPicPr>
            <a:picLocks noChangeAspect="1"/>
          </p:cNvPicPr>
          <p:nvPr userDrawn="1"/>
        </p:nvPicPr>
        <p:blipFill rotWithShape="1">
          <a:blip r:embed="rId2" cstate="screen">
            <a:duotone>
              <a:prstClr val="black"/>
              <a:srgbClr val="6D77B0">
                <a:tint val="45000"/>
                <a:satMod val="400000"/>
              </a:srgbClr>
            </a:duotone>
            <a:extLst>
              <a:ext uri="{28A0092B-C50C-407E-A947-70E740481C1C}">
                <a14:useLocalDpi xmlns:a14="http://schemas.microsoft.com/office/drawing/2010/main"/>
              </a:ext>
            </a:extLst>
          </a:blip>
          <a:srcRect/>
          <a:stretch/>
        </p:blipFill>
        <p:spPr>
          <a:xfrm flipH="1" flipV="1">
            <a:off x="-3" y="-1"/>
            <a:ext cx="12192001" cy="6857999"/>
          </a:xfrm>
          <a:prstGeom prst="rect">
            <a:avLst/>
          </a:prstGeom>
        </p:spPr>
      </p:pic>
      <p:sp>
        <p:nvSpPr>
          <p:cNvPr id="11" name="Rectangle 10">
            <a:extLst>
              <a:ext uri="{FF2B5EF4-FFF2-40B4-BE49-F238E27FC236}">
                <a16:creationId xmlns:a16="http://schemas.microsoft.com/office/drawing/2014/main" id="{7E6F6CA0-765E-484B-B9C2-16E6A4F4986D}"/>
              </a:ext>
            </a:extLst>
          </p:cNvPr>
          <p:cNvSpPr/>
          <p:nvPr userDrawn="1"/>
        </p:nvSpPr>
        <p:spPr>
          <a:xfrm>
            <a:off x="119997" y="116998"/>
            <a:ext cx="11952000" cy="6624000"/>
          </a:xfrm>
          <a:prstGeom prst="rect">
            <a:avLst/>
          </a:prstGeom>
          <a:gradFill>
            <a:gsLst>
              <a:gs pos="37000">
                <a:srgbClr val="30375A">
                  <a:alpha val="95000"/>
                </a:srgbClr>
              </a:gs>
              <a:gs pos="100000">
                <a:srgbClr val="6D77B0">
                  <a:alpha val="90000"/>
                </a:srgbClr>
              </a:gs>
            </a:gsLst>
            <a:lin ang="0" scaled="0"/>
          </a:gradFill>
          <a:ln w="266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noProof="0"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Tree>
    <p:extLst>
      <p:ext uri="{BB962C8B-B14F-4D97-AF65-F5344CB8AC3E}">
        <p14:creationId xmlns:p14="http://schemas.microsoft.com/office/powerpoint/2010/main" val="1167528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51E1EAD-812A-4236-9F79-679D72C2B82D}"/>
              </a:ext>
            </a:extLst>
          </p:cNvPr>
          <p:cNvSpPr>
            <a:spLocks noGrp="1"/>
          </p:cNvSpPr>
          <p:nvPr>
            <p:ph type="ftr" sz="quarter" idx="3"/>
          </p:nvPr>
        </p:nvSpPr>
        <p:spPr>
          <a:xfrm>
            <a:off x="614873" y="6187538"/>
            <a:ext cx="3256673" cy="365125"/>
          </a:xfrm>
          <a:prstGeom prst="rect">
            <a:avLst/>
          </a:prstGeom>
        </p:spPr>
        <p:txBody>
          <a:bodyPr vert="horz" lIns="91440" tIns="45720" rIns="91440" bIns="45720" rtlCol="0" anchor="ctr"/>
          <a:lstStyle>
            <a:lvl1pPr algn="l">
              <a:defRPr sz="1200" i="1">
                <a:solidFill>
                  <a:schemeClr val="tx2"/>
                </a:solidFill>
              </a:defRPr>
            </a:lvl1pPr>
          </a:lstStyle>
          <a:p>
            <a:r>
              <a:rPr lang="en-US" dirty="0"/>
              <a:t>Presentation Title</a:t>
            </a:r>
          </a:p>
        </p:txBody>
      </p:sp>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AC635-0473-40DB-A82D-46D5F635BC1B}"/>
              </a:ext>
            </a:extLst>
          </p:cNvPr>
          <p:cNvSpPr>
            <a:spLocks noGrp="1"/>
          </p:cNvSpPr>
          <p:nvPr>
            <p:ph type="dt" sz="half" idx="2"/>
          </p:nvPr>
        </p:nvSpPr>
        <p:spPr>
          <a:xfrm>
            <a:off x="4724400" y="6187538"/>
            <a:ext cx="2743200" cy="365125"/>
          </a:xfrm>
          <a:prstGeom prst="rect">
            <a:avLst/>
          </a:prstGeom>
        </p:spPr>
        <p:txBody>
          <a:bodyPr vert="horz" lIns="91440" tIns="45720" rIns="91440" bIns="45720" rtlCol="0" anchor="ctr"/>
          <a:lstStyle>
            <a:lvl1pPr algn="l">
              <a:defRPr sz="1200" i="1">
                <a:solidFill>
                  <a:schemeClr val="tx2"/>
                </a:solidFill>
              </a:defRPr>
            </a:lvl1pPr>
          </a:lstStyle>
          <a:p>
            <a:fld id="{7E5F88F2-B164-4B6F-A4D1-FF377EA65B7F}" type="datetime1">
              <a:rPr lang="en-US" smtClean="0"/>
              <a:t>10/26/2020</a:t>
            </a:fld>
            <a:endParaRPr lang="en-US" dirty="0"/>
          </a:p>
        </p:txBody>
      </p:sp>
      <p:sp>
        <p:nvSpPr>
          <p:cNvPr id="6" name="Slide Number Placeholder 5">
            <a:extLst>
              <a:ext uri="{FF2B5EF4-FFF2-40B4-BE49-F238E27FC236}">
                <a16:creationId xmlns:a16="http://schemas.microsoft.com/office/drawing/2014/main" id="{2FBD12B9-96FA-4883-88FA-2071321A4391}"/>
              </a:ext>
            </a:extLst>
          </p:cNvPr>
          <p:cNvSpPr>
            <a:spLocks noGrp="1"/>
          </p:cNvSpPr>
          <p:nvPr>
            <p:ph type="sldNum" sz="quarter" idx="4"/>
          </p:nvPr>
        </p:nvSpPr>
        <p:spPr>
          <a:xfrm>
            <a:off x="8849751" y="6187538"/>
            <a:ext cx="2743200" cy="365125"/>
          </a:xfrm>
          <a:prstGeom prst="rect">
            <a:avLst/>
          </a:prstGeom>
        </p:spPr>
        <p:txBody>
          <a:bodyPr vert="horz" lIns="91440" tIns="45720" rIns="91440" bIns="45720" rtlCol="0" anchor="ctr"/>
          <a:lstStyle>
            <a:lvl1pPr algn="r">
              <a:defRPr sz="1200" i="1">
                <a:solidFill>
                  <a:schemeClr val="tx2"/>
                </a:soli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3597835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4" r:id="rId3"/>
    <p:sldLayoutId id="2147483701" r:id="rId4"/>
    <p:sldLayoutId id="2147483663" r:id="rId5"/>
    <p:sldLayoutId id="2147483702" r:id="rId6"/>
    <p:sldLayoutId id="2147483703" r:id="rId7"/>
    <p:sldLayoutId id="2147483705" r:id="rId8"/>
    <p:sldLayoutId id="2147483706" r:id="rId9"/>
  </p:sldLayoutIdLst>
  <p:hf hd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29.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28.png"/><Relationship Id="rId16" Type="http://schemas.openxmlformats.org/officeDocument/2006/relationships/image" Target="../media/image49.png"/><Relationship Id="rId20"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0.png"/><Relationship Id="rId9" Type="http://schemas.openxmlformats.org/officeDocument/2006/relationships/image" Target="../media/image42.png"/><Relationship Id="rId14"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712019" y="4854985"/>
            <a:ext cx="10221676" cy="915873"/>
          </a:xfrm>
        </p:spPr>
        <p:txBody>
          <a:bodyPr>
            <a:noAutofit/>
          </a:bodyPr>
          <a:lstStyle/>
          <a:p>
            <a:r>
              <a:rPr lang="en-US" sz="3200" dirty="0"/>
              <a:t>Addressing the Gap </a:t>
            </a:r>
            <a:br>
              <a:rPr lang="en-US" sz="3200" dirty="0"/>
            </a:br>
            <a:r>
              <a:rPr lang="en-US" sz="2800" i="1" dirty="0"/>
              <a:t>Physical Cybersecurity &amp; Operational Technology</a:t>
            </a:r>
            <a:endParaRPr lang="en-US" sz="3200" i="1"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normAutofit/>
          </a:bodyPr>
          <a:lstStyle/>
          <a:p>
            <a:r>
              <a:rPr lang="en-US" sz="2000" b="0" dirty="0">
                <a:solidFill>
                  <a:srgbClr val="9EA4CA"/>
                </a:solidFill>
                <a:latin typeface="+mj-lt"/>
              </a:rPr>
              <a:t>A 501(c)(6) organization  established on Feb 21, 2020</a:t>
            </a:r>
          </a:p>
        </p:txBody>
      </p:sp>
    </p:spTree>
    <p:extLst>
      <p:ext uri="{BB962C8B-B14F-4D97-AF65-F5344CB8AC3E}">
        <p14:creationId xmlns:p14="http://schemas.microsoft.com/office/powerpoint/2010/main" val="1000897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A0218-3AF8-4480-97B3-B6A59BC63527}"/>
              </a:ext>
            </a:extLst>
          </p:cNvPr>
          <p:cNvSpPr>
            <a:spLocks noGrp="1"/>
          </p:cNvSpPr>
          <p:nvPr>
            <p:ph type="ctrTitle"/>
          </p:nvPr>
        </p:nvSpPr>
        <p:spPr/>
        <p:txBody>
          <a:bodyPr/>
          <a:lstStyle/>
          <a:p>
            <a:r>
              <a:rPr lang="en-US" dirty="0"/>
              <a:t>Does a framework already exist?</a:t>
            </a:r>
          </a:p>
        </p:txBody>
      </p:sp>
    </p:spTree>
    <p:extLst>
      <p:ext uri="{BB962C8B-B14F-4D97-AF65-F5344CB8AC3E}">
        <p14:creationId xmlns:p14="http://schemas.microsoft.com/office/powerpoint/2010/main" val="2494824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BBA7817A-9BE6-49E1-A071-AE1F34D1DB0B}"/>
              </a:ext>
            </a:extLst>
          </p:cNvPr>
          <p:cNvSpPr/>
          <p:nvPr/>
        </p:nvSpPr>
        <p:spPr>
          <a:xfrm>
            <a:off x="3005695" y="2002716"/>
            <a:ext cx="2044698" cy="3343723"/>
          </a:xfrm>
          <a:prstGeom prst="roundRect">
            <a:avLst>
              <a:gd name="adj" fmla="val 15059"/>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5" name="Rectangle: Rounded Corners 44">
            <a:extLst>
              <a:ext uri="{FF2B5EF4-FFF2-40B4-BE49-F238E27FC236}">
                <a16:creationId xmlns:a16="http://schemas.microsoft.com/office/drawing/2014/main" id="{BEAAA5D7-7515-4195-A386-20C1DAA8C386}"/>
              </a:ext>
            </a:extLst>
          </p:cNvPr>
          <p:cNvSpPr/>
          <p:nvPr/>
        </p:nvSpPr>
        <p:spPr>
          <a:xfrm>
            <a:off x="5230933" y="2002716"/>
            <a:ext cx="2044698" cy="3343723"/>
          </a:xfrm>
          <a:prstGeom prst="roundRect">
            <a:avLst>
              <a:gd name="adj" fmla="val 15059"/>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7" name="Rectangle: Rounded Corners 46">
            <a:extLst>
              <a:ext uri="{FF2B5EF4-FFF2-40B4-BE49-F238E27FC236}">
                <a16:creationId xmlns:a16="http://schemas.microsoft.com/office/drawing/2014/main" id="{8E0E18A4-DF49-4932-8CAD-B7B0E69B3FCE}"/>
              </a:ext>
            </a:extLst>
          </p:cNvPr>
          <p:cNvSpPr/>
          <p:nvPr/>
        </p:nvSpPr>
        <p:spPr>
          <a:xfrm>
            <a:off x="7456171" y="2002716"/>
            <a:ext cx="2044698" cy="3343723"/>
          </a:xfrm>
          <a:prstGeom prst="roundRect">
            <a:avLst>
              <a:gd name="adj" fmla="val 15059"/>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9" name="Rectangle: Rounded Corners 48">
            <a:extLst>
              <a:ext uri="{FF2B5EF4-FFF2-40B4-BE49-F238E27FC236}">
                <a16:creationId xmlns:a16="http://schemas.microsoft.com/office/drawing/2014/main" id="{C5BD8439-17CF-42FA-83FA-9CE5A424504A}"/>
              </a:ext>
            </a:extLst>
          </p:cNvPr>
          <p:cNvSpPr/>
          <p:nvPr/>
        </p:nvSpPr>
        <p:spPr>
          <a:xfrm>
            <a:off x="9681409" y="2002716"/>
            <a:ext cx="2044698" cy="3343723"/>
          </a:xfrm>
          <a:prstGeom prst="roundRect">
            <a:avLst>
              <a:gd name="adj" fmla="val 15059"/>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17" name="Rectangle: Rounded Corners 16">
            <a:extLst>
              <a:ext uri="{FF2B5EF4-FFF2-40B4-BE49-F238E27FC236}">
                <a16:creationId xmlns:a16="http://schemas.microsoft.com/office/drawing/2014/main" id="{22B1285B-0D1B-45DB-861D-E84AE8C3FF55}"/>
              </a:ext>
            </a:extLst>
          </p:cNvPr>
          <p:cNvSpPr/>
          <p:nvPr/>
        </p:nvSpPr>
        <p:spPr>
          <a:xfrm>
            <a:off x="745491" y="2002716"/>
            <a:ext cx="2044698" cy="3343723"/>
          </a:xfrm>
          <a:prstGeom prst="roundRect">
            <a:avLst>
              <a:gd name="adj" fmla="val 15059"/>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6" name="Title 5">
            <a:extLst>
              <a:ext uri="{FF2B5EF4-FFF2-40B4-BE49-F238E27FC236}">
                <a16:creationId xmlns:a16="http://schemas.microsoft.com/office/drawing/2014/main" id="{3314D0FF-5775-4094-9A4E-BD3D121DCB05}"/>
              </a:ext>
            </a:extLst>
          </p:cNvPr>
          <p:cNvSpPr>
            <a:spLocks noGrp="1"/>
          </p:cNvSpPr>
          <p:nvPr>
            <p:ph type="title"/>
          </p:nvPr>
        </p:nvSpPr>
        <p:spPr/>
        <p:txBody>
          <a:bodyPr/>
          <a:lstStyle/>
          <a:p>
            <a:r>
              <a:rPr lang="es-AR" dirty="0"/>
              <a:t>Existing Frameworks</a:t>
            </a:r>
            <a:endParaRPr lang="en-US" dirty="0"/>
          </a:p>
        </p:txBody>
      </p:sp>
      <p:sp>
        <p:nvSpPr>
          <p:cNvPr id="7" name="Content Placeholder 6">
            <a:extLst>
              <a:ext uri="{FF2B5EF4-FFF2-40B4-BE49-F238E27FC236}">
                <a16:creationId xmlns:a16="http://schemas.microsoft.com/office/drawing/2014/main" id="{E7F3A295-E37D-4C28-9383-60B9BA63FF73}"/>
              </a:ext>
            </a:extLst>
          </p:cNvPr>
          <p:cNvSpPr>
            <a:spLocks noGrp="1"/>
          </p:cNvSpPr>
          <p:nvPr>
            <p:ph idx="1"/>
          </p:nvPr>
        </p:nvSpPr>
        <p:spPr>
          <a:xfrm>
            <a:off x="1324313" y="3425325"/>
            <a:ext cx="1325582" cy="1577319"/>
          </a:xfrm>
        </p:spPr>
        <p:txBody>
          <a:bodyPr/>
          <a:lstStyle/>
          <a:p>
            <a:r>
              <a:rPr lang="en-US" dirty="0"/>
              <a:t>BRONZE</a:t>
            </a:r>
          </a:p>
          <a:p>
            <a:r>
              <a:rPr lang="en-US" dirty="0"/>
              <a:t>SILVER</a:t>
            </a:r>
          </a:p>
          <a:p>
            <a:r>
              <a:rPr lang="en-US" dirty="0"/>
              <a:t>GOLD</a:t>
            </a:r>
          </a:p>
          <a:p>
            <a:r>
              <a:rPr lang="en-US" dirty="0"/>
              <a:t>PLATINUM</a:t>
            </a:r>
          </a:p>
        </p:txBody>
      </p:sp>
      <p:sp>
        <p:nvSpPr>
          <p:cNvPr id="3" name="Footer Placeholder 2">
            <a:extLst>
              <a:ext uri="{FF2B5EF4-FFF2-40B4-BE49-F238E27FC236}">
                <a16:creationId xmlns:a16="http://schemas.microsoft.com/office/drawing/2014/main" id="{07E5ADB3-26EB-4B97-94AB-18308505F67F}"/>
              </a:ext>
            </a:extLst>
          </p:cNvPr>
          <p:cNvSpPr>
            <a:spLocks noGrp="1"/>
          </p:cNvSpPr>
          <p:nvPr>
            <p:ph type="ftr" sz="quarter" idx="11"/>
          </p:nvPr>
        </p:nvSpPr>
        <p:spPr/>
        <p:txBody>
          <a:bodyPr/>
          <a:lstStyle/>
          <a:p>
            <a:r>
              <a:rPr lang="en-US" dirty="0"/>
              <a:t>Building Cyber Security</a:t>
            </a:r>
          </a:p>
        </p:txBody>
      </p:sp>
      <p:sp>
        <p:nvSpPr>
          <p:cNvPr id="4" name="Slide Number Placeholder 3">
            <a:extLst>
              <a:ext uri="{FF2B5EF4-FFF2-40B4-BE49-F238E27FC236}">
                <a16:creationId xmlns:a16="http://schemas.microsoft.com/office/drawing/2014/main" id="{89D9B8CA-71F5-44BE-872E-A8D9BAC19966}"/>
              </a:ext>
            </a:extLst>
          </p:cNvPr>
          <p:cNvSpPr>
            <a:spLocks noGrp="1"/>
          </p:cNvSpPr>
          <p:nvPr>
            <p:ph type="sldNum" sz="quarter" idx="12"/>
          </p:nvPr>
        </p:nvSpPr>
        <p:spPr/>
        <p:txBody>
          <a:bodyPr/>
          <a:lstStyle/>
          <a:p>
            <a:fld id="{95CBEC59-7FF9-4688-98DF-89832A0C9025}" type="slidenum">
              <a:rPr lang="en-US" smtClean="0"/>
              <a:pPr/>
              <a:t>11</a:t>
            </a:fld>
            <a:endParaRPr lang="en-US" dirty="0"/>
          </a:p>
        </p:txBody>
      </p:sp>
      <p:sp>
        <p:nvSpPr>
          <p:cNvPr id="8" name="Subtitle 7">
            <a:extLst>
              <a:ext uri="{FF2B5EF4-FFF2-40B4-BE49-F238E27FC236}">
                <a16:creationId xmlns:a16="http://schemas.microsoft.com/office/drawing/2014/main" id="{E9375C4D-A783-4842-8589-0893F4B26DA9}"/>
              </a:ext>
            </a:extLst>
          </p:cNvPr>
          <p:cNvSpPr>
            <a:spLocks noGrp="1"/>
          </p:cNvSpPr>
          <p:nvPr>
            <p:ph type="subTitle" idx="13"/>
          </p:nvPr>
        </p:nvSpPr>
        <p:spPr>
          <a:xfrm>
            <a:off x="935595" y="2337035"/>
            <a:ext cx="1620519" cy="952170"/>
          </a:xfrm>
        </p:spPr>
        <p:txBody>
          <a:bodyPr>
            <a:normAutofit/>
          </a:bodyPr>
          <a:lstStyle/>
          <a:p>
            <a:pPr algn="ctr"/>
            <a:r>
              <a:rPr lang="en-US" sz="2000" dirty="0">
                <a:solidFill>
                  <a:srgbClr val="F1852A"/>
                </a:solidFill>
              </a:rPr>
              <a:t>Proposed BCS</a:t>
            </a:r>
          </a:p>
        </p:txBody>
      </p:sp>
      <p:sp>
        <p:nvSpPr>
          <p:cNvPr id="9" name="Content Placeholder 6">
            <a:extLst>
              <a:ext uri="{FF2B5EF4-FFF2-40B4-BE49-F238E27FC236}">
                <a16:creationId xmlns:a16="http://schemas.microsoft.com/office/drawing/2014/main" id="{A87E0B17-CF98-46AF-BA03-381F5DB65557}"/>
              </a:ext>
            </a:extLst>
          </p:cNvPr>
          <p:cNvSpPr txBox="1">
            <a:spLocks/>
          </p:cNvSpPr>
          <p:nvPr/>
        </p:nvSpPr>
        <p:spPr>
          <a:xfrm>
            <a:off x="3265134" y="3425325"/>
            <a:ext cx="1513027" cy="142322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Maturity 1</a:t>
            </a:r>
          </a:p>
          <a:p>
            <a:pPr algn="ctr"/>
            <a:r>
              <a:rPr lang="en-US" dirty="0"/>
              <a:t>Maturity 2</a:t>
            </a:r>
          </a:p>
          <a:p>
            <a:pPr algn="ctr"/>
            <a:r>
              <a:rPr lang="en-US" dirty="0"/>
              <a:t>Maturity 3</a:t>
            </a:r>
          </a:p>
          <a:p>
            <a:pPr algn="ctr"/>
            <a:r>
              <a:rPr lang="en-US" dirty="0"/>
              <a:t>Maturity 4</a:t>
            </a:r>
          </a:p>
        </p:txBody>
      </p:sp>
      <p:sp>
        <p:nvSpPr>
          <p:cNvPr id="10" name="Subtitle 7">
            <a:extLst>
              <a:ext uri="{FF2B5EF4-FFF2-40B4-BE49-F238E27FC236}">
                <a16:creationId xmlns:a16="http://schemas.microsoft.com/office/drawing/2014/main" id="{7FCDB62B-6775-41E5-8DD1-490168E09FED}"/>
              </a:ext>
            </a:extLst>
          </p:cNvPr>
          <p:cNvSpPr txBox="1">
            <a:spLocks/>
          </p:cNvSpPr>
          <p:nvPr/>
        </p:nvSpPr>
        <p:spPr>
          <a:xfrm>
            <a:off x="3237389" y="2337035"/>
            <a:ext cx="1620519" cy="9521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dirty="0">
                <a:solidFill>
                  <a:srgbClr val="F1852A"/>
                </a:solidFill>
              </a:rPr>
              <a:t>ISA/IES 62443</a:t>
            </a:r>
          </a:p>
        </p:txBody>
      </p:sp>
      <p:sp>
        <p:nvSpPr>
          <p:cNvPr id="11" name="Content Placeholder 6">
            <a:extLst>
              <a:ext uri="{FF2B5EF4-FFF2-40B4-BE49-F238E27FC236}">
                <a16:creationId xmlns:a16="http://schemas.microsoft.com/office/drawing/2014/main" id="{12236FD7-0DF8-44B6-9265-4F45F05ACA1A}"/>
              </a:ext>
            </a:extLst>
          </p:cNvPr>
          <p:cNvSpPr txBox="1">
            <a:spLocks/>
          </p:cNvSpPr>
          <p:nvPr/>
        </p:nvSpPr>
        <p:spPr>
          <a:xfrm>
            <a:off x="5468422" y="3425325"/>
            <a:ext cx="1569719" cy="164819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Basic</a:t>
            </a:r>
          </a:p>
          <a:p>
            <a:pPr algn="ctr"/>
            <a:r>
              <a:rPr lang="en-US" dirty="0"/>
              <a:t>Intermediate</a:t>
            </a:r>
          </a:p>
          <a:p>
            <a:pPr algn="ctr"/>
            <a:r>
              <a:rPr lang="en-US" dirty="0"/>
              <a:t>Good</a:t>
            </a:r>
          </a:p>
          <a:p>
            <a:pPr algn="ctr"/>
            <a:r>
              <a:rPr lang="en-US" dirty="0"/>
              <a:t>Proactive</a:t>
            </a:r>
          </a:p>
          <a:p>
            <a:pPr algn="ctr"/>
            <a:r>
              <a:rPr lang="en-US" dirty="0"/>
              <a:t>Advanced</a:t>
            </a:r>
          </a:p>
        </p:txBody>
      </p:sp>
      <p:sp>
        <p:nvSpPr>
          <p:cNvPr id="12" name="Subtitle 7">
            <a:extLst>
              <a:ext uri="{FF2B5EF4-FFF2-40B4-BE49-F238E27FC236}">
                <a16:creationId xmlns:a16="http://schemas.microsoft.com/office/drawing/2014/main" id="{1A0B0CC6-EE8C-448B-BD1F-5011B5FAD467}"/>
              </a:ext>
            </a:extLst>
          </p:cNvPr>
          <p:cNvSpPr txBox="1">
            <a:spLocks/>
          </p:cNvSpPr>
          <p:nvPr/>
        </p:nvSpPr>
        <p:spPr>
          <a:xfrm>
            <a:off x="5462475" y="2337035"/>
            <a:ext cx="1620519" cy="9521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dirty="0">
                <a:solidFill>
                  <a:srgbClr val="F1852A"/>
                </a:solidFill>
              </a:rPr>
              <a:t>DoD Model</a:t>
            </a:r>
          </a:p>
        </p:txBody>
      </p:sp>
      <p:sp>
        <p:nvSpPr>
          <p:cNvPr id="13" name="Content Placeholder 6">
            <a:extLst>
              <a:ext uri="{FF2B5EF4-FFF2-40B4-BE49-F238E27FC236}">
                <a16:creationId xmlns:a16="http://schemas.microsoft.com/office/drawing/2014/main" id="{F7996B5A-111B-4BDE-A471-41ADB57407C1}"/>
              </a:ext>
            </a:extLst>
          </p:cNvPr>
          <p:cNvSpPr txBox="1">
            <a:spLocks/>
          </p:cNvSpPr>
          <p:nvPr/>
        </p:nvSpPr>
        <p:spPr>
          <a:xfrm>
            <a:off x="7693660" y="3425325"/>
            <a:ext cx="1569719" cy="1577319"/>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Level 0</a:t>
            </a:r>
          </a:p>
          <a:p>
            <a:pPr algn="ctr"/>
            <a:r>
              <a:rPr lang="en-US" dirty="0"/>
              <a:t>Level 1</a:t>
            </a:r>
          </a:p>
          <a:p>
            <a:pPr algn="ctr"/>
            <a:r>
              <a:rPr lang="en-US" dirty="0"/>
              <a:t>Level 2</a:t>
            </a:r>
          </a:p>
          <a:p>
            <a:pPr algn="ctr"/>
            <a:r>
              <a:rPr lang="en-US" dirty="0"/>
              <a:t>Level 3</a:t>
            </a:r>
          </a:p>
        </p:txBody>
      </p:sp>
      <p:sp>
        <p:nvSpPr>
          <p:cNvPr id="14" name="Subtitle 7">
            <a:extLst>
              <a:ext uri="{FF2B5EF4-FFF2-40B4-BE49-F238E27FC236}">
                <a16:creationId xmlns:a16="http://schemas.microsoft.com/office/drawing/2014/main" id="{A898C77A-C608-44B5-B312-F0B2A1508E5F}"/>
              </a:ext>
            </a:extLst>
          </p:cNvPr>
          <p:cNvSpPr txBox="1">
            <a:spLocks/>
          </p:cNvSpPr>
          <p:nvPr/>
        </p:nvSpPr>
        <p:spPr>
          <a:xfrm>
            <a:off x="7505699" y="2337035"/>
            <a:ext cx="1945639" cy="9521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dirty="0">
                <a:solidFill>
                  <a:srgbClr val="F1852A"/>
                </a:solidFill>
              </a:rPr>
              <a:t>DoE Maturity (C2M2)</a:t>
            </a:r>
          </a:p>
        </p:txBody>
      </p:sp>
      <p:sp>
        <p:nvSpPr>
          <p:cNvPr id="15" name="Content Placeholder 6">
            <a:extLst>
              <a:ext uri="{FF2B5EF4-FFF2-40B4-BE49-F238E27FC236}">
                <a16:creationId xmlns:a16="http://schemas.microsoft.com/office/drawing/2014/main" id="{4E0ED559-B6BF-4F57-B455-B417C2453722}"/>
              </a:ext>
            </a:extLst>
          </p:cNvPr>
          <p:cNvSpPr txBox="1">
            <a:spLocks/>
          </p:cNvSpPr>
          <p:nvPr/>
        </p:nvSpPr>
        <p:spPr>
          <a:xfrm>
            <a:off x="9941927" y="3425325"/>
            <a:ext cx="1569719" cy="1423226"/>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Partial</a:t>
            </a:r>
          </a:p>
          <a:p>
            <a:pPr algn="ctr"/>
            <a:r>
              <a:rPr lang="en-US" dirty="0"/>
              <a:t>Risk Informed</a:t>
            </a:r>
          </a:p>
          <a:p>
            <a:pPr algn="ctr"/>
            <a:r>
              <a:rPr lang="en-US" dirty="0"/>
              <a:t>Repeatable</a:t>
            </a:r>
          </a:p>
          <a:p>
            <a:pPr algn="ctr"/>
            <a:r>
              <a:rPr lang="en-US" dirty="0"/>
              <a:t>Adaptive</a:t>
            </a:r>
          </a:p>
        </p:txBody>
      </p:sp>
      <p:sp>
        <p:nvSpPr>
          <p:cNvPr id="16" name="Subtitle 7">
            <a:extLst>
              <a:ext uri="{FF2B5EF4-FFF2-40B4-BE49-F238E27FC236}">
                <a16:creationId xmlns:a16="http://schemas.microsoft.com/office/drawing/2014/main" id="{CD44CD77-64B7-4A6C-B632-81D922E1171D}"/>
              </a:ext>
            </a:extLst>
          </p:cNvPr>
          <p:cNvSpPr txBox="1">
            <a:spLocks/>
          </p:cNvSpPr>
          <p:nvPr/>
        </p:nvSpPr>
        <p:spPr>
          <a:xfrm>
            <a:off x="9753967" y="2337035"/>
            <a:ext cx="1945639" cy="9521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000" dirty="0">
                <a:solidFill>
                  <a:srgbClr val="F1852A"/>
                </a:solidFill>
              </a:rPr>
              <a:t>NIST Tier Model </a:t>
            </a:r>
          </a:p>
        </p:txBody>
      </p:sp>
      <p:pic>
        <p:nvPicPr>
          <p:cNvPr id="5" name="Picture 4" descr="A picture containing sitting, food, dark, view&#10;&#10;Description automatically generated">
            <a:extLst>
              <a:ext uri="{FF2B5EF4-FFF2-40B4-BE49-F238E27FC236}">
                <a16:creationId xmlns:a16="http://schemas.microsoft.com/office/drawing/2014/main" id="{1BF9D68D-CEFE-45E9-84B6-6FA471255D8E}"/>
              </a:ext>
            </a:extLst>
          </p:cNvPr>
          <p:cNvPicPr>
            <a:picLocks noChangeAspect="1"/>
          </p:cNvPicPr>
          <p:nvPr/>
        </p:nvPicPr>
        <p:blipFill>
          <a:blip r:embed="rId2"/>
          <a:stretch>
            <a:fillRect/>
          </a:stretch>
        </p:blipFill>
        <p:spPr>
          <a:xfrm>
            <a:off x="1032933" y="4099621"/>
            <a:ext cx="244542" cy="264656"/>
          </a:xfrm>
          <a:prstGeom prst="rect">
            <a:avLst/>
          </a:prstGeom>
        </p:spPr>
      </p:pic>
      <p:pic>
        <p:nvPicPr>
          <p:cNvPr id="18" name="Picture 17" descr="A close up of a logo&#10;&#10;Description automatically generated">
            <a:extLst>
              <a:ext uri="{FF2B5EF4-FFF2-40B4-BE49-F238E27FC236}">
                <a16:creationId xmlns:a16="http://schemas.microsoft.com/office/drawing/2014/main" id="{67ED16D8-605A-4A7A-B5D2-4726F13CCF1B}"/>
              </a:ext>
            </a:extLst>
          </p:cNvPr>
          <p:cNvPicPr>
            <a:picLocks noChangeAspect="1"/>
          </p:cNvPicPr>
          <p:nvPr/>
        </p:nvPicPr>
        <p:blipFill>
          <a:blip r:embed="rId3"/>
          <a:stretch>
            <a:fillRect/>
          </a:stretch>
        </p:blipFill>
        <p:spPr>
          <a:xfrm>
            <a:off x="1032404" y="4421664"/>
            <a:ext cx="245601" cy="263598"/>
          </a:xfrm>
          <a:prstGeom prst="rect">
            <a:avLst/>
          </a:prstGeom>
        </p:spPr>
      </p:pic>
      <p:pic>
        <p:nvPicPr>
          <p:cNvPr id="20" name="Picture 19" descr="A picture containing sitting, dark, mouse, plate&#10;&#10;Description automatically generated">
            <a:extLst>
              <a:ext uri="{FF2B5EF4-FFF2-40B4-BE49-F238E27FC236}">
                <a16:creationId xmlns:a16="http://schemas.microsoft.com/office/drawing/2014/main" id="{C59498CC-8DC8-4155-B83F-C4F887C4354D}"/>
              </a:ext>
            </a:extLst>
          </p:cNvPr>
          <p:cNvPicPr>
            <a:picLocks noChangeAspect="1"/>
          </p:cNvPicPr>
          <p:nvPr/>
        </p:nvPicPr>
        <p:blipFill>
          <a:blip r:embed="rId4"/>
          <a:stretch>
            <a:fillRect/>
          </a:stretch>
        </p:blipFill>
        <p:spPr>
          <a:xfrm>
            <a:off x="1032933" y="3778637"/>
            <a:ext cx="244542" cy="263598"/>
          </a:xfrm>
          <a:prstGeom prst="rect">
            <a:avLst/>
          </a:prstGeom>
        </p:spPr>
      </p:pic>
      <p:pic>
        <p:nvPicPr>
          <p:cNvPr id="22" name="Picture 21" descr="A picture containing orange, food, sitting, dark&#10;&#10;Description automatically generated">
            <a:extLst>
              <a:ext uri="{FF2B5EF4-FFF2-40B4-BE49-F238E27FC236}">
                <a16:creationId xmlns:a16="http://schemas.microsoft.com/office/drawing/2014/main" id="{01CFCB98-4226-4E26-AB18-73462B943E49}"/>
              </a:ext>
            </a:extLst>
          </p:cNvPr>
          <p:cNvPicPr>
            <a:picLocks noChangeAspect="1"/>
          </p:cNvPicPr>
          <p:nvPr/>
        </p:nvPicPr>
        <p:blipFill>
          <a:blip r:embed="rId5"/>
          <a:stretch>
            <a:fillRect/>
          </a:stretch>
        </p:blipFill>
        <p:spPr>
          <a:xfrm>
            <a:off x="1032933" y="3456595"/>
            <a:ext cx="244542" cy="264656"/>
          </a:xfrm>
          <a:prstGeom prst="rect">
            <a:avLst/>
          </a:prstGeom>
        </p:spPr>
      </p:pic>
      <p:cxnSp>
        <p:nvCxnSpPr>
          <p:cNvPr id="19" name="Straight Connector 18">
            <a:extLst>
              <a:ext uri="{FF2B5EF4-FFF2-40B4-BE49-F238E27FC236}">
                <a16:creationId xmlns:a16="http://schemas.microsoft.com/office/drawing/2014/main" id="{D5873732-1BDC-4346-817F-AA611C649A4A}"/>
              </a:ext>
            </a:extLst>
          </p:cNvPr>
          <p:cNvCxnSpPr>
            <a:cxnSpLocks/>
          </p:cNvCxnSpPr>
          <p:nvPr/>
        </p:nvCxnSpPr>
        <p:spPr>
          <a:xfrm>
            <a:off x="929641" y="3150382"/>
            <a:ext cx="17202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7E6F18-9336-4F9B-93DE-DE1D0A056A4B}"/>
              </a:ext>
            </a:extLst>
          </p:cNvPr>
          <p:cNvCxnSpPr>
            <a:cxnSpLocks/>
          </p:cNvCxnSpPr>
          <p:nvPr/>
        </p:nvCxnSpPr>
        <p:spPr>
          <a:xfrm>
            <a:off x="3189845" y="3150382"/>
            <a:ext cx="17202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913BAFC-8BDA-4D14-B9EF-CDAD1382B3E5}"/>
              </a:ext>
            </a:extLst>
          </p:cNvPr>
          <p:cNvCxnSpPr>
            <a:cxnSpLocks/>
          </p:cNvCxnSpPr>
          <p:nvPr/>
        </p:nvCxnSpPr>
        <p:spPr>
          <a:xfrm>
            <a:off x="5415083" y="3150382"/>
            <a:ext cx="17202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236210E-3B74-454E-8767-EEE2420A45EA}"/>
              </a:ext>
            </a:extLst>
          </p:cNvPr>
          <p:cNvCxnSpPr>
            <a:cxnSpLocks/>
          </p:cNvCxnSpPr>
          <p:nvPr/>
        </p:nvCxnSpPr>
        <p:spPr>
          <a:xfrm>
            <a:off x="7640321" y="3150382"/>
            <a:ext cx="17202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48ADE34-28CC-48E3-9574-DBD4CF82F3E2}"/>
              </a:ext>
            </a:extLst>
          </p:cNvPr>
          <p:cNvCxnSpPr>
            <a:cxnSpLocks/>
          </p:cNvCxnSpPr>
          <p:nvPr/>
        </p:nvCxnSpPr>
        <p:spPr>
          <a:xfrm>
            <a:off x="9865559" y="3150382"/>
            <a:ext cx="17202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62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5B0CA86B-AC4C-45CA-AC0A-C94FA7199B03}"/>
              </a:ext>
            </a:extLst>
          </p:cNvPr>
          <p:cNvSpPr/>
          <p:nvPr/>
        </p:nvSpPr>
        <p:spPr>
          <a:xfrm>
            <a:off x="6327739" y="1876259"/>
            <a:ext cx="5153297" cy="3627975"/>
          </a:xfrm>
          <a:prstGeom prst="roundRect">
            <a:avLst>
              <a:gd name="adj" fmla="val 8230"/>
            </a:avLst>
          </a:prstGeom>
          <a:solidFill>
            <a:srgbClr val="F185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Rounded Corners 32">
            <a:extLst>
              <a:ext uri="{FF2B5EF4-FFF2-40B4-BE49-F238E27FC236}">
                <a16:creationId xmlns:a16="http://schemas.microsoft.com/office/drawing/2014/main" id="{C780C5F5-6BEA-4672-80E4-2E683F1BF555}"/>
              </a:ext>
            </a:extLst>
          </p:cNvPr>
          <p:cNvSpPr/>
          <p:nvPr/>
        </p:nvSpPr>
        <p:spPr>
          <a:xfrm>
            <a:off x="811763" y="1876259"/>
            <a:ext cx="5153297" cy="3627975"/>
          </a:xfrm>
          <a:prstGeom prst="roundRect">
            <a:avLst>
              <a:gd name="adj" fmla="val 8230"/>
            </a:avLst>
          </a:prstGeom>
          <a:solidFill>
            <a:srgbClr val="F185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Rectangle: Rounded Corners 10">
            <a:extLst>
              <a:ext uri="{FF2B5EF4-FFF2-40B4-BE49-F238E27FC236}">
                <a16:creationId xmlns:a16="http://schemas.microsoft.com/office/drawing/2014/main" id="{6FEE4907-A7BB-4BD5-97F0-C80E58A6F1DC}"/>
              </a:ext>
            </a:extLst>
          </p:cNvPr>
          <p:cNvSpPr/>
          <p:nvPr/>
        </p:nvSpPr>
        <p:spPr>
          <a:xfrm>
            <a:off x="6327791" y="1763487"/>
            <a:ext cx="5153297" cy="3627975"/>
          </a:xfrm>
          <a:prstGeom prst="roundRect">
            <a:avLst>
              <a:gd name="adj" fmla="val 6944"/>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ectangle: Rounded Corners 1">
            <a:extLst>
              <a:ext uri="{FF2B5EF4-FFF2-40B4-BE49-F238E27FC236}">
                <a16:creationId xmlns:a16="http://schemas.microsoft.com/office/drawing/2014/main" id="{1DFE66B6-4CE5-41A9-88F4-658EE43F19AD}"/>
              </a:ext>
            </a:extLst>
          </p:cNvPr>
          <p:cNvSpPr/>
          <p:nvPr/>
        </p:nvSpPr>
        <p:spPr>
          <a:xfrm>
            <a:off x="811763" y="1763487"/>
            <a:ext cx="5153297" cy="3627975"/>
          </a:xfrm>
          <a:prstGeom prst="roundRect">
            <a:avLst>
              <a:gd name="adj" fmla="val 8230"/>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3314D0FF-5775-4094-9A4E-BD3D121DCB05}"/>
              </a:ext>
            </a:extLst>
          </p:cNvPr>
          <p:cNvSpPr>
            <a:spLocks noGrp="1"/>
          </p:cNvSpPr>
          <p:nvPr>
            <p:ph type="title"/>
          </p:nvPr>
        </p:nvSpPr>
        <p:spPr>
          <a:xfrm>
            <a:off x="929641" y="204919"/>
            <a:ext cx="9971159" cy="1325563"/>
          </a:xfrm>
        </p:spPr>
        <p:txBody>
          <a:bodyPr>
            <a:normAutofit/>
          </a:bodyPr>
          <a:lstStyle/>
          <a:p>
            <a:r>
              <a:rPr lang="en-US" sz="3600" dirty="0"/>
              <a:t>Harmonize Frameworks and Incentivize Private Industry Adoption</a:t>
            </a:r>
          </a:p>
        </p:txBody>
      </p:sp>
      <p:sp>
        <p:nvSpPr>
          <p:cNvPr id="3" name="Footer Placeholder 2">
            <a:extLst>
              <a:ext uri="{FF2B5EF4-FFF2-40B4-BE49-F238E27FC236}">
                <a16:creationId xmlns:a16="http://schemas.microsoft.com/office/drawing/2014/main" id="{07E5ADB3-26EB-4B97-94AB-18308505F67F}"/>
              </a:ext>
            </a:extLst>
          </p:cNvPr>
          <p:cNvSpPr>
            <a:spLocks noGrp="1"/>
          </p:cNvSpPr>
          <p:nvPr>
            <p:ph type="ftr" sz="quarter" idx="11"/>
          </p:nvPr>
        </p:nvSpPr>
        <p:spPr/>
        <p:txBody>
          <a:bodyPr/>
          <a:lstStyle/>
          <a:p>
            <a:r>
              <a:rPr lang="en-US" dirty="0"/>
              <a:t>Building Cyber Security</a:t>
            </a:r>
          </a:p>
        </p:txBody>
      </p:sp>
      <p:sp>
        <p:nvSpPr>
          <p:cNvPr id="4" name="Slide Number Placeholder 3">
            <a:extLst>
              <a:ext uri="{FF2B5EF4-FFF2-40B4-BE49-F238E27FC236}">
                <a16:creationId xmlns:a16="http://schemas.microsoft.com/office/drawing/2014/main" id="{89D9B8CA-71F5-44BE-872E-A8D9BAC19966}"/>
              </a:ext>
            </a:extLst>
          </p:cNvPr>
          <p:cNvSpPr>
            <a:spLocks noGrp="1"/>
          </p:cNvSpPr>
          <p:nvPr>
            <p:ph type="sldNum" sz="quarter" idx="12"/>
          </p:nvPr>
        </p:nvSpPr>
        <p:spPr/>
        <p:txBody>
          <a:bodyPr/>
          <a:lstStyle/>
          <a:p>
            <a:fld id="{95CBEC59-7FF9-4688-98DF-89832A0C9025}" type="slidenum">
              <a:rPr lang="en-US" smtClean="0"/>
              <a:pPr/>
              <a:t>12</a:t>
            </a:fld>
            <a:endParaRPr lang="en-US" dirty="0"/>
          </a:p>
        </p:txBody>
      </p:sp>
      <p:sp>
        <p:nvSpPr>
          <p:cNvPr id="5" name="Text Placeholder 3">
            <a:extLst>
              <a:ext uri="{FF2B5EF4-FFF2-40B4-BE49-F238E27FC236}">
                <a16:creationId xmlns:a16="http://schemas.microsoft.com/office/drawing/2014/main" id="{E1BA3D31-DFD6-4146-A908-D2118E3A49AB}"/>
              </a:ext>
            </a:extLst>
          </p:cNvPr>
          <p:cNvSpPr txBox="1">
            <a:spLocks/>
          </p:cNvSpPr>
          <p:nvPr/>
        </p:nvSpPr>
        <p:spPr>
          <a:xfrm>
            <a:off x="985572" y="1876259"/>
            <a:ext cx="5035420" cy="3627974"/>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sz="2000" dirty="0">
                <a:solidFill>
                  <a:srgbClr val="F1852A"/>
                </a:solidFill>
                <a:latin typeface="+mj-lt"/>
              </a:rPr>
              <a:t>Standards Consolidation</a:t>
            </a:r>
          </a:p>
          <a:p>
            <a:pPr defTabSz="806820">
              <a:lnSpc>
                <a:spcPct val="120000"/>
              </a:lnSpc>
              <a:spcBef>
                <a:spcPts val="0"/>
              </a:spcBef>
              <a:spcAft>
                <a:spcPts val="0"/>
              </a:spcAft>
            </a:pPr>
            <a:r>
              <a:rPr lang="en-US" dirty="0">
                <a:solidFill>
                  <a:srgbClr val="000000">
                    <a:lumMod val="85000"/>
                    <a:lumOff val="15000"/>
                  </a:srgbClr>
                </a:solidFill>
                <a:latin typeface="+mj-lt"/>
              </a:rPr>
              <a:t>Consolidation of standards already in public domain</a:t>
            </a:r>
          </a:p>
          <a:p>
            <a:pPr defTabSz="806820">
              <a:lnSpc>
                <a:spcPct val="120000"/>
              </a:lnSpc>
              <a:spcBef>
                <a:spcPts val="0"/>
              </a:spcBef>
              <a:spcAft>
                <a:spcPts val="0"/>
              </a:spcAft>
            </a:pPr>
            <a:endParaRPr lang="en-US" dirty="0">
              <a:solidFill>
                <a:srgbClr val="000000">
                  <a:lumMod val="85000"/>
                  <a:lumOff val="15000"/>
                </a:srgbClr>
              </a:solidFill>
              <a:latin typeface="+mj-lt"/>
            </a:endParaRPr>
          </a:p>
          <a:p>
            <a:pPr defTabSz="806820">
              <a:lnSpc>
                <a:spcPct val="120000"/>
              </a:lnSpc>
              <a:spcBef>
                <a:spcPts val="0"/>
              </a:spcBef>
              <a:spcAft>
                <a:spcPts val="0"/>
              </a:spcAft>
            </a:pPr>
            <a:r>
              <a:rPr lang="en-US" sz="2000" dirty="0">
                <a:solidFill>
                  <a:srgbClr val="F1852A"/>
                </a:solidFill>
                <a:latin typeface="+mj-lt"/>
              </a:rPr>
              <a:t>Dynamic Threat</a:t>
            </a:r>
          </a:p>
          <a:p>
            <a:pPr defTabSz="806820">
              <a:lnSpc>
                <a:spcPct val="120000"/>
              </a:lnSpc>
              <a:spcBef>
                <a:spcPts val="0"/>
              </a:spcBef>
              <a:spcAft>
                <a:spcPts val="0"/>
              </a:spcAft>
            </a:pPr>
            <a:r>
              <a:rPr lang="en-US" dirty="0">
                <a:solidFill>
                  <a:srgbClr val="000000">
                    <a:lumMod val="85000"/>
                    <a:lumOff val="15000"/>
                  </a:srgbClr>
                </a:solidFill>
                <a:latin typeface="+mj-lt"/>
              </a:rPr>
              <a:t>Framework designed to provide value for entire system lifecycle due to evolving threat</a:t>
            </a:r>
          </a:p>
          <a:p>
            <a:pPr defTabSz="806820">
              <a:lnSpc>
                <a:spcPct val="120000"/>
              </a:lnSpc>
              <a:spcBef>
                <a:spcPts val="0"/>
              </a:spcBef>
              <a:spcAft>
                <a:spcPts val="0"/>
              </a:spcAft>
            </a:pPr>
            <a:endParaRPr lang="en-US" dirty="0">
              <a:solidFill>
                <a:srgbClr val="000000">
                  <a:lumMod val="85000"/>
                  <a:lumOff val="15000"/>
                </a:srgbClr>
              </a:solidFill>
              <a:latin typeface="+mj-lt"/>
            </a:endParaRPr>
          </a:p>
          <a:p>
            <a:pPr defTabSz="806820">
              <a:lnSpc>
                <a:spcPct val="120000"/>
              </a:lnSpc>
              <a:spcBef>
                <a:spcPts val="0"/>
              </a:spcBef>
              <a:spcAft>
                <a:spcPts val="0"/>
              </a:spcAft>
            </a:pPr>
            <a:r>
              <a:rPr lang="en-US" sz="2000" dirty="0">
                <a:solidFill>
                  <a:srgbClr val="F1852A"/>
                </a:solidFill>
                <a:latin typeface="+mj-lt"/>
              </a:rPr>
              <a:t>Adaptive Model</a:t>
            </a:r>
          </a:p>
          <a:p>
            <a:pPr defTabSz="806820">
              <a:lnSpc>
                <a:spcPct val="120000"/>
              </a:lnSpc>
              <a:spcBef>
                <a:spcPts val="0"/>
              </a:spcBef>
              <a:spcAft>
                <a:spcPts val="0"/>
              </a:spcAft>
            </a:pPr>
            <a:r>
              <a:rPr lang="en-US" dirty="0">
                <a:solidFill>
                  <a:srgbClr val="000000">
                    <a:lumMod val="85000"/>
                    <a:lumOff val="15000"/>
                  </a:srgbClr>
                </a:solidFill>
                <a:latin typeface="+mj-lt"/>
              </a:rPr>
              <a:t>Framework will evolve to meet changing threats</a:t>
            </a:r>
          </a:p>
        </p:txBody>
      </p:sp>
      <p:sp>
        <p:nvSpPr>
          <p:cNvPr id="14" name="Text Placeholder 3">
            <a:extLst>
              <a:ext uri="{FF2B5EF4-FFF2-40B4-BE49-F238E27FC236}">
                <a16:creationId xmlns:a16="http://schemas.microsoft.com/office/drawing/2014/main" id="{70D47ABE-40B7-4B39-9254-45729817E62A}"/>
              </a:ext>
            </a:extLst>
          </p:cNvPr>
          <p:cNvSpPr txBox="1">
            <a:spLocks/>
          </p:cNvSpPr>
          <p:nvPr/>
        </p:nvSpPr>
        <p:spPr>
          <a:xfrm>
            <a:off x="6557531" y="1876259"/>
            <a:ext cx="5035420" cy="3627974"/>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marR="0" lvl="0" defTabSz="806820" fontAlgn="auto">
              <a:lnSpc>
                <a:spcPct val="120000"/>
              </a:lnSpc>
              <a:spcBef>
                <a:spcPts val="0"/>
              </a:spcBef>
              <a:spcAft>
                <a:spcPts val="0"/>
              </a:spcAft>
              <a:buClrTx/>
              <a:buSzTx/>
              <a:tabLst/>
              <a:defRPr/>
            </a:pPr>
            <a:r>
              <a:rPr lang="en-US" sz="2000" dirty="0">
                <a:solidFill>
                  <a:srgbClr val="F1852A"/>
                </a:solidFill>
                <a:latin typeface="+mj-lt"/>
              </a:rPr>
              <a:t>Recertification</a:t>
            </a:r>
          </a:p>
          <a:p>
            <a:pPr marL="0" marR="0" lvl="0" indent="0" algn="l" defTabSz="806820" rtl="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Evolving threat environment requires on-going education</a:t>
            </a:r>
          </a:p>
          <a:p>
            <a:pPr marL="0" marR="0" lvl="0" indent="0" algn="l" defTabSz="806820" rtl="0" eaLnBrk="1" fontAlgn="auto" latinLnBrk="0" hangingPunct="1">
              <a:lnSpc>
                <a:spcPct val="12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endParaRPr>
          </a:p>
          <a:p>
            <a:pPr marR="0" lvl="0" defTabSz="806820" fontAlgn="auto">
              <a:lnSpc>
                <a:spcPct val="120000"/>
              </a:lnSpc>
              <a:spcBef>
                <a:spcPts val="0"/>
              </a:spcBef>
              <a:spcAft>
                <a:spcPts val="0"/>
              </a:spcAft>
              <a:buClrTx/>
              <a:buSzTx/>
              <a:tabLst/>
              <a:defRPr/>
            </a:pPr>
            <a:r>
              <a:rPr lang="en-US" sz="2000" dirty="0">
                <a:solidFill>
                  <a:srgbClr val="F1852A"/>
                </a:solidFill>
                <a:latin typeface="+mj-lt"/>
              </a:rPr>
              <a:t>Assessment</a:t>
            </a:r>
          </a:p>
          <a:p>
            <a:pPr marL="0" marR="0" lvl="0" indent="0" algn="l" defTabSz="806820" rtl="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Provide parameters for third party assessment of facilities based on framework scoring metrics</a:t>
            </a:r>
          </a:p>
          <a:p>
            <a:pPr marL="0" marR="0" lvl="0" indent="0" algn="l" defTabSz="806820" rtl="0" eaLnBrk="1" fontAlgn="auto" latinLnBrk="0" hangingPunct="1">
              <a:lnSpc>
                <a:spcPct val="12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endParaRPr>
          </a:p>
          <a:p>
            <a:pPr marR="0" lvl="0" defTabSz="806820" fontAlgn="auto">
              <a:lnSpc>
                <a:spcPct val="120000"/>
              </a:lnSpc>
              <a:spcBef>
                <a:spcPts val="0"/>
              </a:spcBef>
              <a:spcAft>
                <a:spcPts val="0"/>
              </a:spcAft>
              <a:buClrTx/>
              <a:buSzTx/>
              <a:tabLst/>
              <a:defRPr/>
            </a:pPr>
            <a:r>
              <a:rPr lang="en-US" sz="2000" dirty="0">
                <a:solidFill>
                  <a:srgbClr val="F1852A"/>
                </a:solidFill>
                <a:latin typeface="+mj-lt"/>
              </a:rPr>
              <a:t>Tenant Rating</a:t>
            </a:r>
          </a:p>
          <a:p>
            <a:pPr marL="0" marR="0" lvl="0" indent="0" algn="l" defTabSz="806820" rtl="0" eaLnBrk="1" fontAlgn="auto" latinLnBrk="0" hangingPunct="1">
              <a:lnSpc>
                <a:spcPct val="120000"/>
              </a:lnSpc>
              <a:spcBef>
                <a:spcPts val="0"/>
              </a:spcBef>
              <a:spcAft>
                <a:spcPts val="0"/>
              </a:spcAft>
              <a:buClrTx/>
              <a:buSzTx/>
              <a:buFontTx/>
              <a:buNone/>
              <a:tabLst/>
              <a:defRPr/>
            </a:pPr>
            <a:r>
              <a:rPr kumimoji="0" lang="en-US"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Public or private - Owner discretion</a:t>
            </a:r>
          </a:p>
        </p:txBody>
      </p:sp>
      <p:cxnSp>
        <p:nvCxnSpPr>
          <p:cNvPr id="26" name="Straight Connector 25">
            <a:extLst>
              <a:ext uri="{FF2B5EF4-FFF2-40B4-BE49-F238E27FC236}">
                <a16:creationId xmlns:a16="http://schemas.microsoft.com/office/drawing/2014/main" id="{34765D4D-00DD-4AAA-BF7C-6BFE8B6760F8}"/>
              </a:ext>
            </a:extLst>
          </p:cNvPr>
          <p:cNvCxnSpPr/>
          <p:nvPr/>
        </p:nvCxnSpPr>
        <p:spPr>
          <a:xfrm>
            <a:off x="985572" y="3116427"/>
            <a:ext cx="46730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574E5BF-5E22-4384-A802-22C53F4C6A99}"/>
              </a:ext>
            </a:extLst>
          </p:cNvPr>
          <p:cNvCxnSpPr/>
          <p:nvPr/>
        </p:nvCxnSpPr>
        <p:spPr>
          <a:xfrm>
            <a:off x="985572" y="4357398"/>
            <a:ext cx="46730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ED11807-9339-46BE-9E4E-70CF295309CC}"/>
              </a:ext>
            </a:extLst>
          </p:cNvPr>
          <p:cNvCxnSpPr/>
          <p:nvPr/>
        </p:nvCxnSpPr>
        <p:spPr>
          <a:xfrm>
            <a:off x="6557531" y="3116427"/>
            <a:ext cx="46730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3B24A82-5E06-405F-B6D4-2AB95E55B331}"/>
              </a:ext>
            </a:extLst>
          </p:cNvPr>
          <p:cNvCxnSpPr/>
          <p:nvPr/>
        </p:nvCxnSpPr>
        <p:spPr>
          <a:xfrm>
            <a:off x="6557531" y="4357398"/>
            <a:ext cx="4673081"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793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18A52EC-3E6C-49D5-9B89-0CB428D162F6}"/>
              </a:ext>
            </a:extLst>
          </p:cNvPr>
          <p:cNvCxnSpPr>
            <a:cxnSpLocks/>
          </p:cNvCxnSpPr>
          <p:nvPr/>
        </p:nvCxnSpPr>
        <p:spPr>
          <a:xfrm>
            <a:off x="4341920" y="1741403"/>
            <a:ext cx="0" cy="3860800"/>
          </a:xfrm>
          <a:prstGeom prst="line">
            <a:avLst/>
          </a:prstGeom>
          <a:ln w="6350">
            <a:solidFill>
              <a:srgbClr val="F1852A"/>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68843531-1CDD-46FF-B473-22BD04F4FA37}"/>
              </a:ext>
            </a:extLst>
          </p:cNvPr>
          <p:cNvSpPr>
            <a:spLocks noGrp="1"/>
          </p:cNvSpPr>
          <p:nvPr>
            <p:ph type="title"/>
          </p:nvPr>
        </p:nvSpPr>
        <p:spPr/>
        <p:txBody>
          <a:bodyPr/>
          <a:lstStyle/>
          <a:p>
            <a:r>
              <a:rPr lang="en-US" dirty="0"/>
              <a:t>Value Proposition for Key Stakeholders</a:t>
            </a:r>
          </a:p>
        </p:txBody>
      </p:sp>
      <p:sp>
        <p:nvSpPr>
          <p:cNvPr id="3" name="Footer Placeholder 2">
            <a:extLst>
              <a:ext uri="{FF2B5EF4-FFF2-40B4-BE49-F238E27FC236}">
                <a16:creationId xmlns:a16="http://schemas.microsoft.com/office/drawing/2014/main" id="{73A2009F-A517-4243-84F7-ECB2E67E0F31}"/>
              </a:ext>
            </a:extLst>
          </p:cNvPr>
          <p:cNvSpPr>
            <a:spLocks noGrp="1"/>
          </p:cNvSpPr>
          <p:nvPr>
            <p:ph type="ftr" sz="quarter" idx="11"/>
          </p:nvPr>
        </p:nvSpPr>
        <p:spPr/>
        <p:txBody>
          <a:bodyPr/>
          <a:lstStyle/>
          <a:p>
            <a:r>
              <a:rPr lang="en-US" dirty="0"/>
              <a:t>Building Cyber Security</a:t>
            </a:r>
          </a:p>
        </p:txBody>
      </p:sp>
      <p:sp>
        <p:nvSpPr>
          <p:cNvPr id="4" name="Slide Number Placeholder 3">
            <a:extLst>
              <a:ext uri="{FF2B5EF4-FFF2-40B4-BE49-F238E27FC236}">
                <a16:creationId xmlns:a16="http://schemas.microsoft.com/office/drawing/2014/main" id="{663AEA60-EDB2-4D31-A11C-6FC79DE45D01}"/>
              </a:ext>
            </a:extLst>
          </p:cNvPr>
          <p:cNvSpPr>
            <a:spLocks noGrp="1"/>
          </p:cNvSpPr>
          <p:nvPr>
            <p:ph type="sldNum" sz="quarter" idx="12"/>
          </p:nvPr>
        </p:nvSpPr>
        <p:spPr/>
        <p:txBody>
          <a:bodyPr/>
          <a:lstStyle/>
          <a:p>
            <a:fld id="{95CBEC59-7FF9-4688-98DF-89832A0C9025}" type="slidenum">
              <a:rPr lang="en-US" smtClean="0"/>
              <a:pPr/>
              <a:t>13</a:t>
            </a:fld>
            <a:endParaRPr lang="en-US" dirty="0"/>
          </a:p>
        </p:txBody>
      </p:sp>
      <p:sp>
        <p:nvSpPr>
          <p:cNvPr id="2" name="Text Placeholder 3">
            <a:extLst>
              <a:ext uri="{FF2B5EF4-FFF2-40B4-BE49-F238E27FC236}">
                <a16:creationId xmlns:a16="http://schemas.microsoft.com/office/drawing/2014/main" id="{124EBA40-FE35-44B8-8BBB-F6DADD39C867}"/>
              </a:ext>
            </a:extLst>
          </p:cNvPr>
          <p:cNvSpPr txBox="1">
            <a:spLocks/>
          </p:cNvSpPr>
          <p:nvPr/>
        </p:nvSpPr>
        <p:spPr>
          <a:xfrm>
            <a:off x="1047787" y="2494547"/>
            <a:ext cx="3044191" cy="2662016"/>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algn="ctr" defTabSz="806820">
              <a:lnSpc>
                <a:spcPct val="120000"/>
              </a:lnSpc>
              <a:spcBef>
                <a:spcPts val="0"/>
              </a:spcBef>
              <a:spcAft>
                <a:spcPts val="0"/>
              </a:spcAft>
            </a:pPr>
            <a:r>
              <a:rPr lang="en-US" dirty="0">
                <a:solidFill>
                  <a:srgbClr val="F1852A"/>
                </a:solidFill>
                <a:latin typeface="+mj-lt"/>
              </a:rPr>
              <a:t>CRE OWNERS &amp; OPERATORS</a:t>
            </a:r>
          </a:p>
          <a:p>
            <a:pPr algn="ctr" defTabSz="806820">
              <a:lnSpc>
                <a:spcPct val="120000"/>
              </a:lnSpc>
              <a:spcBef>
                <a:spcPts val="0"/>
              </a:spcBef>
              <a:spcAft>
                <a:spcPts val="0"/>
              </a:spcAft>
            </a:pPr>
            <a:r>
              <a:rPr lang="en-US" sz="1400" dirty="0">
                <a:solidFill>
                  <a:srgbClr val="000000">
                    <a:lumMod val="85000"/>
                    <a:lumOff val="15000"/>
                  </a:srgbClr>
                </a:solidFill>
                <a:latin typeface="+mj-lt"/>
              </a:rPr>
              <a:t>Options to choose security level of investment to meet stakeholder requirements </a:t>
            </a:r>
          </a:p>
          <a:p>
            <a:pPr algn="ctr" defTabSz="806820">
              <a:lnSpc>
                <a:spcPct val="120000"/>
              </a:lnSpc>
              <a:spcBef>
                <a:spcPts val="0"/>
              </a:spcBef>
              <a:spcAft>
                <a:spcPts val="0"/>
              </a:spcAft>
            </a:pPr>
            <a:endParaRPr lang="en-US" sz="1400" dirty="0">
              <a:solidFill>
                <a:srgbClr val="000000">
                  <a:lumMod val="85000"/>
                  <a:lumOff val="15000"/>
                </a:srgbClr>
              </a:solidFill>
              <a:latin typeface="+mj-lt"/>
            </a:endParaRPr>
          </a:p>
          <a:p>
            <a:pPr algn="ctr" defTabSz="806820">
              <a:lnSpc>
                <a:spcPct val="120000"/>
              </a:lnSpc>
              <a:spcBef>
                <a:spcPts val="0"/>
              </a:spcBef>
              <a:spcAft>
                <a:spcPts val="0"/>
              </a:spcAft>
            </a:pPr>
            <a:r>
              <a:rPr lang="en-US" sz="1400" dirty="0">
                <a:solidFill>
                  <a:srgbClr val="000000">
                    <a:lumMod val="85000"/>
                    <a:lumOff val="15000"/>
                  </a:srgbClr>
                </a:solidFill>
                <a:latin typeface="+mj-lt"/>
              </a:rPr>
              <a:t>Clearly defined operating costs to meet insurance company discounts for assets under their control, as well as occupants </a:t>
            </a:r>
          </a:p>
        </p:txBody>
      </p:sp>
      <p:sp>
        <p:nvSpPr>
          <p:cNvPr id="8" name="Text Placeholder 3">
            <a:extLst>
              <a:ext uri="{FF2B5EF4-FFF2-40B4-BE49-F238E27FC236}">
                <a16:creationId xmlns:a16="http://schemas.microsoft.com/office/drawing/2014/main" id="{01D8A34F-10B5-4993-BFD2-72818B57D55A}"/>
              </a:ext>
            </a:extLst>
          </p:cNvPr>
          <p:cNvSpPr txBox="1">
            <a:spLocks/>
          </p:cNvSpPr>
          <p:nvPr/>
        </p:nvSpPr>
        <p:spPr>
          <a:xfrm>
            <a:off x="4459694" y="2494547"/>
            <a:ext cx="3056320" cy="2662016"/>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algn="ctr" defTabSz="806820">
              <a:lnSpc>
                <a:spcPct val="120000"/>
              </a:lnSpc>
              <a:spcBef>
                <a:spcPts val="0"/>
              </a:spcBef>
              <a:spcAft>
                <a:spcPts val="0"/>
              </a:spcAft>
            </a:pPr>
            <a:r>
              <a:rPr lang="en-US" dirty="0">
                <a:solidFill>
                  <a:srgbClr val="F1852A"/>
                </a:solidFill>
                <a:latin typeface="+mj-lt"/>
              </a:rPr>
              <a:t>TECHNOLOGY COMPANIES</a:t>
            </a:r>
          </a:p>
          <a:p>
            <a:pPr algn="ctr" defTabSz="806820">
              <a:lnSpc>
                <a:spcPct val="120000"/>
              </a:lnSpc>
              <a:spcBef>
                <a:spcPts val="0"/>
              </a:spcBef>
              <a:spcAft>
                <a:spcPts val="0"/>
              </a:spcAft>
            </a:pPr>
            <a:r>
              <a:rPr lang="en-US" sz="1400" dirty="0">
                <a:solidFill>
                  <a:srgbClr val="000000">
                    <a:lumMod val="85000"/>
                    <a:lumOff val="15000"/>
                  </a:srgbClr>
                </a:solidFill>
                <a:latin typeface="+mj-lt"/>
              </a:rPr>
              <a:t>OT platforms with established baselines and committed service levels across industries </a:t>
            </a:r>
          </a:p>
          <a:p>
            <a:pPr algn="ctr" defTabSz="806820">
              <a:lnSpc>
                <a:spcPct val="120000"/>
              </a:lnSpc>
              <a:spcBef>
                <a:spcPts val="0"/>
              </a:spcBef>
              <a:spcAft>
                <a:spcPts val="0"/>
              </a:spcAft>
            </a:pPr>
            <a:endParaRPr lang="en-US" sz="1400" dirty="0">
              <a:solidFill>
                <a:srgbClr val="000000">
                  <a:lumMod val="85000"/>
                  <a:lumOff val="15000"/>
                </a:srgbClr>
              </a:solidFill>
              <a:latin typeface="+mj-lt"/>
            </a:endParaRPr>
          </a:p>
          <a:p>
            <a:pPr algn="ctr" defTabSz="806820">
              <a:lnSpc>
                <a:spcPct val="120000"/>
              </a:lnSpc>
              <a:spcBef>
                <a:spcPts val="0"/>
              </a:spcBef>
              <a:spcAft>
                <a:spcPts val="0"/>
              </a:spcAft>
            </a:pPr>
            <a:r>
              <a:rPr lang="en-US" sz="1400" dirty="0">
                <a:solidFill>
                  <a:srgbClr val="000000">
                    <a:lumMod val="85000"/>
                    <a:lumOff val="15000"/>
                  </a:srgbClr>
                </a:solidFill>
                <a:latin typeface="+mj-lt"/>
              </a:rPr>
              <a:t>Product and technology data based on the BCS framework to support investment decisions</a:t>
            </a:r>
          </a:p>
        </p:txBody>
      </p:sp>
      <p:sp>
        <p:nvSpPr>
          <p:cNvPr id="10" name="Text Placeholder 3">
            <a:extLst>
              <a:ext uri="{FF2B5EF4-FFF2-40B4-BE49-F238E27FC236}">
                <a16:creationId xmlns:a16="http://schemas.microsoft.com/office/drawing/2014/main" id="{534C752F-6631-4277-895D-97C20E8A1493}"/>
              </a:ext>
            </a:extLst>
          </p:cNvPr>
          <p:cNvSpPr txBox="1">
            <a:spLocks/>
          </p:cNvSpPr>
          <p:nvPr/>
        </p:nvSpPr>
        <p:spPr>
          <a:xfrm>
            <a:off x="8032619" y="2494547"/>
            <a:ext cx="3544962" cy="3126836"/>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algn="ctr" defTabSz="806820">
              <a:lnSpc>
                <a:spcPct val="120000"/>
              </a:lnSpc>
              <a:spcBef>
                <a:spcPts val="0"/>
              </a:spcBef>
              <a:spcAft>
                <a:spcPts val="0"/>
              </a:spcAft>
            </a:pPr>
            <a:r>
              <a:rPr lang="en-US" dirty="0">
                <a:solidFill>
                  <a:srgbClr val="F1852A"/>
                </a:solidFill>
                <a:latin typeface="+mj-lt"/>
              </a:rPr>
              <a:t>INSURERS, LENDERS, &amp; INVESTORS</a:t>
            </a:r>
          </a:p>
          <a:p>
            <a:pPr algn="ctr" defTabSz="806820">
              <a:lnSpc>
                <a:spcPct val="120000"/>
              </a:lnSpc>
              <a:spcBef>
                <a:spcPts val="0"/>
              </a:spcBef>
              <a:spcAft>
                <a:spcPts val="0"/>
              </a:spcAft>
            </a:pPr>
            <a:r>
              <a:rPr lang="en-US" sz="1400" dirty="0">
                <a:solidFill>
                  <a:srgbClr val="000000">
                    <a:lumMod val="85000"/>
                    <a:lumOff val="15000"/>
                  </a:srgbClr>
                </a:solidFill>
                <a:latin typeface="+mj-lt"/>
              </a:rPr>
              <a:t>A standardized framework for insurers, lenders, and investors to facilitate physical cyber risk assessments and set differentiated fee structures and investment grade ratings  </a:t>
            </a:r>
          </a:p>
          <a:p>
            <a:pPr algn="ctr" defTabSz="806820">
              <a:lnSpc>
                <a:spcPct val="120000"/>
              </a:lnSpc>
              <a:spcBef>
                <a:spcPts val="0"/>
              </a:spcBef>
              <a:spcAft>
                <a:spcPts val="0"/>
              </a:spcAft>
            </a:pPr>
            <a:endParaRPr lang="en-US" sz="1400" dirty="0">
              <a:solidFill>
                <a:srgbClr val="000000">
                  <a:lumMod val="85000"/>
                  <a:lumOff val="15000"/>
                </a:srgbClr>
              </a:solidFill>
              <a:latin typeface="+mj-lt"/>
            </a:endParaRPr>
          </a:p>
          <a:p>
            <a:pPr algn="ctr" defTabSz="806820">
              <a:lnSpc>
                <a:spcPct val="120000"/>
              </a:lnSpc>
              <a:spcBef>
                <a:spcPts val="0"/>
              </a:spcBef>
              <a:spcAft>
                <a:spcPts val="0"/>
              </a:spcAft>
            </a:pPr>
            <a:r>
              <a:rPr lang="en-US" sz="1400" dirty="0">
                <a:solidFill>
                  <a:srgbClr val="000000">
                    <a:lumMod val="85000"/>
                    <a:lumOff val="15000"/>
                  </a:srgbClr>
                </a:solidFill>
                <a:latin typeface="+mj-lt"/>
              </a:rPr>
              <a:t>Real estate platforms recognized at each certification level in terms of ability to safely offer an array of smart technology management services </a:t>
            </a:r>
          </a:p>
        </p:txBody>
      </p:sp>
      <p:pic>
        <p:nvPicPr>
          <p:cNvPr id="9" name="Picture 8" descr="Icon&#10;&#10;Description automatically generated">
            <a:extLst>
              <a:ext uri="{FF2B5EF4-FFF2-40B4-BE49-F238E27FC236}">
                <a16:creationId xmlns:a16="http://schemas.microsoft.com/office/drawing/2014/main" id="{28453908-C796-42A6-84EC-047E4A699303}"/>
              </a:ext>
            </a:extLst>
          </p:cNvPr>
          <p:cNvPicPr>
            <a:picLocks noChangeAspect="1"/>
          </p:cNvPicPr>
          <p:nvPr/>
        </p:nvPicPr>
        <p:blipFill>
          <a:blip r:embed="rId2"/>
          <a:stretch>
            <a:fillRect/>
          </a:stretch>
        </p:blipFill>
        <p:spPr>
          <a:xfrm>
            <a:off x="9456594" y="1728263"/>
            <a:ext cx="704089" cy="704089"/>
          </a:xfrm>
          <a:prstGeom prst="rect">
            <a:avLst/>
          </a:prstGeom>
        </p:spPr>
      </p:pic>
      <p:pic>
        <p:nvPicPr>
          <p:cNvPr id="21" name="Picture 20" descr="Icon&#10;&#10;Description automatically generated">
            <a:extLst>
              <a:ext uri="{FF2B5EF4-FFF2-40B4-BE49-F238E27FC236}">
                <a16:creationId xmlns:a16="http://schemas.microsoft.com/office/drawing/2014/main" id="{890B15B8-F9EF-4F26-ABCC-0B589193047E}"/>
              </a:ext>
            </a:extLst>
          </p:cNvPr>
          <p:cNvPicPr>
            <a:picLocks noChangeAspect="1"/>
          </p:cNvPicPr>
          <p:nvPr/>
        </p:nvPicPr>
        <p:blipFill>
          <a:blip r:embed="rId3"/>
          <a:stretch>
            <a:fillRect/>
          </a:stretch>
        </p:blipFill>
        <p:spPr>
          <a:xfrm>
            <a:off x="2193933" y="1728263"/>
            <a:ext cx="698071" cy="704089"/>
          </a:xfrm>
          <a:prstGeom prst="rect">
            <a:avLst/>
          </a:prstGeom>
        </p:spPr>
      </p:pic>
      <p:pic>
        <p:nvPicPr>
          <p:cNvPr id="23" name="Picture 22" descr="Icon&#10;&#10;Description automatically generated">
            <a:extLst>
              <a:ext uri="{FF2B5EF4-FFF2-40B4-BE49-F238E27FC236}">
                <a16:creationId xmlns:a16="http://schemas.microsoft.com/office/drawing/2014/main" id="{B6FE076F-7EF2-433A-9FE0-232A06A4C230}"/>
              </a:ext>
            </a:extLst>
          </p:cNvPr>
          <p:cNvPicPr>
            <a:picLocks noChangeAspect="1"/>
          </p:cNvPicPr>
          <p:nvPr/>
        </p:nvPicPr>
        <p:blipFill>
          <a:blip r:embed="rId4"/>
          <a:stretch>
            <a:fillRect/>
          </a:stretch>
        </p:blipFill>
        <p:spPr>
          <a:xfrm>
            <a:off x="5635809" y="1681841"/>
            <a:ext cx="704089" cy="704089"/>
          </a:xfrm>
          <a:prstGeom prst="rect">
            <a:avLst/>
          </a:prstGeom>
        </p:spPr>
      </p:pic>
      <p:cxnSp>
        <p:nvCxnSpPr>
          <p:cNvPr id="31" name="Straight Connector 30">
            <a:extLst>
              <a:ext uri="{FF2B5EF4-FFF2-40B4-BE49-F238E27FC236}">
                <a16:creationId xmlns:a16="http://schemas.microsoft.com/office/drawing/2014/main" id="{D9A9FE8A-60AF-423E-A1E5-13348F16F5A9}"/>
              </a:ext>
            </a:extLst>
          </p:cNvPr>
          <p:cNvCxnSpPr>
            <a:cxnSpLocks/>
          </p:cNvCxnSpPr>
          <p:nvPr/>
        </p:nvCxnSpPr>
        <p:spPr>
          <a:xfrm>
            <a:off x="7755680" y="1741403"/>
            <a:ext cx="0" cy="3860800"/>
          </a:xfrm>
          <a:prstGeom prst="line">
            <a:avLst/>
          </a:prstGeom>
          <a:ln w="6350">
            <a:solidFill>
              <a:srgbClr val="F185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99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4EE1D60C-C2D8-47C9-B093-3E6EF2B7311A}"/>
              </a:ext>
            </a:extLst>
          </p:cNvPr>
          <p:cNvSpPr/>
          <p:nvPr/>
        </p:nvSpPr>
        <p:spPr>
          <a:xfrm>
            <a:off x="929640" y="1864370"/>
            <a:ext cx="3726336" cy="3560874"/>
          </a:xfrm>
          <a:prstGeom prst="homePlate">
            <a:avLst>
              <a:gd name="adj" fmla="val 31838"/>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68843531-1CDD-46FF-B473-22BD04F4FA37}"/>
              </a:ext>
            </a:extLst>
          </p:cNvPr>
          <p:cNvSpPr>
            <a:spLocks noGrp="1"/>
          </p:cNvSpPr>
          <p:nvPr>
            <p:ph type="title"/>
          </p:nvPr>
        </p:nvSpPr>
        <p:spPr>
          <a:xfrm>
            <a:off x="929641" y="188834"/>
            <a:ext cx="10008435" cy="1325563"/>
          </a:xfrm>
        </p:spPr>
        <p:txBody>
          <a:bodyPr/>
          <a:lstStyle/>
          <a:p>
            <a:r>
              <a:rPr lang="en-US" dirty="0"/>
              <a:t>Benefits of Protecting Building Management Systems</a:t>
            </a:r>
          </a:p>
        </p:txBody>
      </p:sp>
      <p:sp>
        <p:nvSpPr>
          <p:cNvPr id="3" name="Footer Placeholder 2">
            <a:extLst>
              <a:ext uri="{FF2B5EF4-FFF2-40B4-BE49-F238E27FC236}">
                <a16:creationId xmlns:a16="http://schemas.microsoft.com/office/drawing/2014/main" id="{73A2009F-A517-4243-84F7-ECB2E67E0F31}"/>
              </a:ext>
            </a:extLst>
          </p:cNvPr>
          <p:cNvSpPr>
            <a:spLocks noGrp="1"/>
          </p:cNvSpPr>
          <p:nvPr>
            <p:ph type="ftr" sz="quarter" idx="11"/>
          </p:nvPr>
        </p:nvSpPr>
        <p:spPr/>
        <p:txBody>
          <a:bodyPr/>
          <a:lstStyle/>
          <a:p>
            <a:r>
              <a:rPr lang="en-US" dirty="0"/>
              <a:t>Building Cyber Security</a:t>
            </a:r>
          </a:p>
        </p:txBody>
      </p:sp>
      <p:sp>
        <p:nvSpPr>
          <p:cNvPr id="4" name="Slide Number Placeholder 3">
            <a:extLst>
              <a:ext uri="{FF2B5EF4-FFF2-40B4-BE49-F238E27FC236}">
                <a16:creationId xmlns:a16="http://schemas.microsoft.com/office/drawing/2014/main" id="{663AEA60-EDB2-4D31-A11C-6FC79DE45D01}"/>
              </a:ext>
            </a:extLst>
          </p:cNvPr>
          <p:cNvSpPr>
            <a:spLocks noGrp="1"/>
          </p:cNvSpPr>
          <p:nvPr>
            <p:ph type="sldNum" sz="quarter" idx="12"/>
          </p:nvPr>
        </p:nvSpPr>
        <p:spPr/>
        <p:txBody>
          <a:bodyPr/>
          <a:lstStyle/>
          <a:p>
            <a:fld id="{95CBEC59-7FF9-4688-98DF-89832A0C9025}" type="slidenum">
              <a:rPr lang="en-US" smtClean="0"/>
              <a:pPr/>
              <a:t>14</a:t>
            </a:fld>
            <a:endParaRPr lang="en-US" dirty="0"/>
          </a:p>
        </p:txBody>
      </p:sp>
      <p:sp>
        <p:nvSpPr>
          <p:cNvPr id="2" name="Text Placeholder 3">
            <a:extLst>
              <a:ext uri="{FF2B5EF4-FFF2-40B4-BE49-F238E27FC236}">
                <a16:creationId xmlns:a16="http://schemas.microsoft.com/office/drawing/2014/main" id="{124EBA40-FE35-44B8-8BBB-F6DADD39C867}"/>
              </a:ext>
            </a:extLst>
          </p:cNvPr>
          <p:cNvSpPr txBox="1">
            <a:spLocks/>
          </p:cNvSpPr>
          <p:nvPr/>
        </p:nvSpPr>
        <p:spPr>
          <a:xfrm>
            <a:off x="1025596" y="1991881"/>
            <a:ext cx="2662645" cy="2883880"/>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sz="1800" dirty="0">
                <a:solidFill>
                  <a:srgbClr val="000000">
                    <a:lumMod val="85000"/>
                    <a:lumOff val="15000"/>
                  </a:srgbClr>
                </a:solidFill>
                <a:latin typeface="+mj-lt"/>
              </a:rPr>
              <a:t>As smart technology services expand, new safety and protection services will be required. </a:t>
            </a:r>
          </a:p>
          <a:p>
            <a:pPr defTabSz="806820">
              <a:lnSpc>
                <a:spcPct val="120000"/>
              </a:lnSpc>
              <a:spcBef>
                <a:spcPts val="0"/>
              </a:spcBef>
              <a:spcAft>
                <a:spcPts val="0"/>
              </a:spcAft>
            </a:pPr>
            <a:endParaRPr lang="en-US" sz="1800" dirty="0">
              <a:solidFill>
                <a:srgbClr val="000000">
                  <a:lumMod val="85000"/>
                  <a:lumOff val="15000"/>
                </a:srgbClr>
              </a:solidFill>
              <a:latin typeface="+mj-lt"/>
            </a:endParaRPr>
          </a:p>
          <a:p>
            <a:pPr defTabSz="806820">
              <a:lnSpc>
                <a:spcPct val="120000"/>
              </a:lnSpc>
              <a:spcBef>
                <a:spcPts val="0"/>
              </a:spcBef>
              <a:spcAft>
                <a:spcPts val="0"/>
              </a:spcAft>
            </a:pPr>
            <a:r>
              <a:rPr lang="en-US" sz="1800" dirty="0">
                <a:solidFill>
                  <a:srgbClr val="000000">
                    <a:lumMod val="85000"/>
                    <a:lumOff val="15000"/>
                  </a:srgbClr>
                </a:solidFill>
                <a:latin typeface="+mj-lt"/>
              </a:rPr>
              <a:t>Protecting building management systems will reduce risks to:</a:t>
            </a:r>
          </a:p>
        </p:txBody>
      </p:sp>
      <p:sp>
        <p:nvSpPr>
          <p:cNvPr id="8" name="Text Placeholder 3">
            <a:extLst>
              <a:ext uri="{FF2B5EF4-FFF2-40B4-BE49-F238E27FC236}">
                <a16:creationId xmlns:a16="http://schemas.microsoft.com/office/drawing/2014/main" id="{01D8A34F-10B5-4993-BFD2-72818B57D55A}"/>
              </a:ext>
            </a:extLst>
          </p:cNvPr>
          <p:cNvSpPr txBox="1">
            <a:spLocks/>
          </p:cNvSpPr>
          <p:nvPr/>
        </p:nvSpPr>
        <p:spPr>
          <a:xfrm>
            <a:off x="6058347" y="1948346"/>
            <a:ext cx="2533955" cy="1167048"/>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dirty="0">
                <a:solidFill>
                  <a:srgbClr val="F1852A"/>
                </a:solidFill>
                <a:latin typeface="+mj-lt"/>
              </a:rPr>
              <a:t>Life, Safety, Health –Protection of Employees &amp; Visitors</a:t>
            </a:r>
            <a:endParaRPr lang="en-US" sz="1400" dirty="0">
              <a:solidFill>
                <a:srgbClr val="000000">
                  <a:lumMod val="85000"/>
                  <a:lumOff val="15000"/>
                </a:srgbClr>
              </a:solidFill>
              <a:latin typeface="+mj-lt"/>
            </a:endParaRPr>
          </a:p>
        </p:txBody>
      </p:sp>
      <p:sp>
        <p:nvSpPr>
          <p:cNvPr id="13" name="Text Placeholder 3">
            <a:extLst>
              <a:ext uri="{FF2B5EF4-FFF2-40B4-BE49-F238E27FC236}">
                <a16:creationId xmlns:a16="http://schemas.microsoft.com/office/drawing/2014/main" id="{FCDE9670-226A-4C34-81E9-A830E42706B5}"/>
              </a:ext>
            </a:extLst>
          </p:cNvPr>
          <p:cNvSpPr txBox="1">
            <a:spLocks/>
          </p:cNvSpPr>
          <p:nvPr/>
        </p:nvSpPr>
        <p:spPr>
          <a:xfrm>
            <a:off x="6058347" y="3332275"/>
            <a:ext cx="2533955" cy="842173"/>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dirty="0">
                <a:solidFill>
                  <a:srgbClr val="F1852A"/>
                </a:solidFill>
                <a:latin typeface="+mj-lt"/>
              </a:rPr>
              <a:t>Bad Actions or Errors from Employees</a:t>
            </a:r>
            <a:endParaRPr lang="en-US" sz="1400" dirty="0">
              <a:solidFill>
                <a:srgbClr val="000000">
                  <a:lumMod val="85000"/>
                  <a:lumOff val="15000"/>
                </a:srgbClr>
              </a:solidFill>
              <a:latin typeface="+mj-lt"/>
            </a:endParaRPr>
          </a:p>
        </p:txBody>
      </p:sp>
      <p:sp>
        <p:nvSpPr>
          <p:cNvPr id="15" name="Text Placeholder 3">
            <a:extLst>
              <a:ext uri="{FF2B5EF4-FFF2-40B4-BE49-F238E27FC236}">
                <a16:creationId xmlns:a16="http://schemas.microsoft.com/office/drawing/2014/main" id="{3E300358-9E39-4648-B1D3-634C461281C1}"/>
              </a:ext>
            </a:extLst>
          </p:cNvPr>
          <p:cNvSpPr txBox="1">
            <a:spLocks/>
          </p:cNvSpPr>
          <p:nvPr/>
        </p:nvSpPr>
        <p:spPr>
          <a:xfrm>
            <a:off x="6058347" y="4401489"/>
            <a:ext cx="2533955" cy="842173"/>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dirty="0">
                <a:solidFill>
                  <a:srgbClr val="F1852A"/>
                </a:solidFill>
                <a:latin typeface="+mj-lt"/>
              </a:rPr>
              <a:t>Outside Takeover of Operational Systems</a:t>
            </a:r>
            <a:endParaRPr lang="en-US" sz="1400" dirty="0">
              <a:solidFill>
                <a:srgbClr val="000000">
                  <a:lumMod val="85000"/>
                  <a:lumOff val="15000"/>
                </a:srgbClr>
              </a:solidFill>
              <a:latin typeface="+mj-lt"/>
            </a:endParaRPr>
          </a:p>
        </p:txBody>
      </p:sp>
      <p:sp>
        <p:nvSpPr>
          <p:cNvPr id="16" name="Text Placeholder 3">
            <a:extLst>
              <a:ext uri="{FF2B5EF4-FFF2-40B4-BE49-F238E27FC236}">
                <a16:creationId xmlns:a16="http://schemas.microsoft.com/office/drawing/2014/main" id="{5E84EF7E-48D8-46E7-B4BE-7AADCB79BB53}"/>
              </a:ext>
            </a:extLst>
          </p:cNvPr>
          <p:cNvSpPr txBox="1">
            <a:spLocks/>
          </p:cNvSpPr>
          <p:nvPr/>
        </p:nvSpPr>
        <p:spPr>
          <a:xfrm>
            <a:off x="9179704" y="2816809"/>
            <a:ext cx="2533955" cy="810565"/>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dirty="0">
                <a:solidFill>
                  <a:srgbClr val="F1852A"/>
                </a:solidFill>
                <a:latin typeface="+mj-lt"/>
              </a:rPr>
              <a:t>Business Interruption/Decline</a:t>
            </a:r>
            <a:endParaRPr lang="en-US" sz="1400" dirty="0">
              <a:solidFill>
                <a:srgbClr val="000000">
                  <a:lumMod val="85000"/>
                  <a:lumOff val="15000"/>
                </a:srgbClr>
              </a:solidFill>
              <a:latin typeface="+mj-lt"/>
            </a:endParaRPr>
          </a:p>
        </p:txBody>
      </p:sp>
      <p:sp>
        <p:nvSpPr>
          <p:cNvPr id="17" name="Text Placeholder 3">
            <a:extLst>
              <a:ext uri="{FF2B5EF4-FFF2-40B4-BE49-F238E27FC236}">
                <a16:creationId xmlns:a16="http://schemas.microsoft.com/office/drawing/2014/main" id="{1A810422-A607-4E1F-B63D-1724EB49369F}"/>
              </a:ext>
            </a:extLst>
          </p:cNvPr>
          <p:cNvSpPr txBox="1">
            <a:spLocks/>
          </p:cNvSpPr>
          <p:nvPr/>
        </p:nvSpPr>
        <p:spPr>
          <a:xfrm>
            <a:off x="9179704" y="4046932"/>
            <a:ext cx="2533955" cy="538638"/>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dirty="0">
                <a:solidFill>
                  <a:srgbClr val="F1852A"/>
                </a:solidFill>
                <a:latin typeface="+mj-lt"/>
              </a:rPr>
              <a:t>Brand Value</a:t>
            </a:r>
            <a:endParaRPr lang="en-US" sz="1400" dirty="0">
              <a:solidFill>
                <a:srgbClr val="000000">
                  <a:lumMod val="85000"/>
                  <a:lumOff val="15000"/>
                </a:srgbClr>
              </a:solidFill>
              <a:latin typeface="+mj-lt"/>
            </a:endParaRPr>
          </a:p>
        </p:txBody>
      </p:sp>
      <p:sp>
        <p:nvSpPr>
          <p:cNvPr id="5" name="Rectangle 4">
            <a:extLst>
              <a:ext uri="{FF2B5EF4-FFF2-40B4-BE49-F238E27FC236}">
                <a16:creationId xmlns:a16="http://schemas.microsoft.com/office/drawing/2014/main" id="{AF0029D4-C29D-47BE-9FE8-2A2DEE7ECE00}"/>
              </a:ext>
            </a:extLst>
          </p:cNvPr>
          <p:cNvSpPr/>
          <p:nvPr/>
        </p:nvSpPr>
        <p:spPr>
          <a:xfrm>
            <a:off x="5937970" y="2065227"/>
            <a:ext cx="56587" cy="883807"/>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F1CC67EE-145C-4AD6-B9BD-A02321371CF6}"/>
              </a:ext>
            </a:extLst>
          </p:cNvPr>
          <p:cNvSpPr/>
          <p:nvPr/>
        </p:nvSpPr>
        <p:spPr>
          <a:xfrm>
            <a:off x="5937970" y="3352496"/>
            <a:ext cx="56587" cy="73152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2331BF8D-7F23-4192-B41E-8DE7FD4C93ED}"/>
              </a:ext>
            </a:extLst>
          </p:cNvPr>
          <p:cNvSpPr/>
          <p:nvPr/>
        </p:nvSpPr>
        <p:spPr>
          <a:xfrm>
            <a:off x="5937970" y="4456815"/>
            <a:ext cx="56587" cy="73152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9F8D9963-E11A-4CB7-841C-2C9E59E64760}"/>
              </a:ext>
            </a:extLst>
          </p:cNvPr>
          <p:cNvSpPr/>
          <p:nvPr/>
        </p:nvSpPr>
        <p:spPr>
          <a:xfrm>
            <a:off x="9123117" y="2856332"/>
            <a:ext cx="56587" cy="73152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1B7015B4-692B-4A18-9EDF-6F7A09C49987}"/>
              </a:ext>
            </a:extLst>
          </p:cNvPr>
          <p:cNvSpPr/>
          <p:nvPr/>
        </p:nvSpPr>
        <p:spPr>
          <a:xfrm>
            <a:off x="9123117" y="3950491"/>
            <a:ext cx="56587" cy="73152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12698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38FE9D-C205-42E8-BE4B-264974556009}"/>
              </a:ext>
            </a:extLst>
          </p:cNvPr>
          <p:cNvSpPr>
            <a:spLocks noGrp="1"/>
          </p:cNvSpPr>
          <p:nvPr>
            <p:ph type="title"/>
          </p:nvPr>
        </p:nvSpPr>
        <p:spPr/>
        <p:txBody>
          <a:bodyPr/>
          <a:lstStyle/>
          <a:p>
            <a:r>
              <a:rPr lang="es-AR" dirty="0"/>
              <a:t>HOW TO GET INVOLVED</a:t>
            </a:r>
            <a:endParaRPr lang="en-US" dirty="0"/>
          </a:p>
        </p:txBody>
      </p:sp>
      <p:sp>
        <p:nvSpPr>
          <p:cNvPr id="4" name="Footer Placeholder 3">
            <a:extLst>
              <a:ext uri="{FF2B5EF4-FFF2-40B4-BE49-F238E27FC236}">
                <a16:creationId xmlns:a16="http://schemas.microsoft.com/office/drawing/2014/main" id="{0E82B345-903A-43E3-B8AE-F1E27755591C}"/>
              </a:ext>
            </a:extLst>
          </p:cNvPr>
          <p:cNvSpPr>
            <a:spLocks noGrp="1"/>
          </p:cNvSpPr>
          <p:nvPr>
            <p:ph type="ftr" sz="quarter" idx="11"/>
          </p:nvPr>
        </p:nvSpPr>
        <p:spPr/>
        <p:txBody>
          <a:bodyPr/>
          <a:lstStyle/>
          <a:p>
            <a:r>
              <a:rPr lang="en-US" dirty="0"/>
              <a:t>Building Cyber Security</a:t>
            </a:r>
          </a:p>
        </p:txBody>
      </p:sp>
      <p:sp>
        <p:nvSpPr>
          <p:cNvPr id="5" name="Slide Number Placeholder 4">
            <a:extLst>
              <a:ext uri="{FF2B5EF4-FFF2-40B4-BE49-F238E27FC236}">
                <a16:creationId xmlns:a16="http://schemas.microsoft.com/office/drawing/2014/main" id="{343DC487-D9B1-4B77-A99C-F71BAECB17B1}"/>
              </a:ext>
            </a:extLst>
          </p:cNvPr>
          <p:cNvSpPr>
            <a:spLocks noGrp="1"/>
          </p:cNvSpPr>
          <p:nvPr>
            <p:ph type="sldNum" sz="quarter" idx="12"/>
          </p:nvPr>
        </p:nvSpPr>
        <p:spPr/>
        <p:txBody>
          <a:bodyPr/>
          <a:lstStyle/>
          <a:p>
            <a:fld id="{95CBEC59-7FF9-4688-98DF-89832A0C9025}" type="slidenum">
              <a:rPr lang="en-US" smtClean="0"/>
              <a:pPr/>
              <a:t>15</a:t>
            </a:fld>
            <a:endParaRPr lang="en-US" dirty="0"/>
          </a:p>
        </p:txBody>
      </p:sp>
      <p:sp>
        <p:nvSpPr>
          <p:cNvPr id="8" name="Subtitle 7">
            <a:extLst>
              <a:ext uri="{FF2B5EF4-FFF2-40B4-BE49-F238E27FC236}">
                <a16:creationId xmlns:a16="http://schemas.microsoft.com/office/drawing/2014/main" id="{E7D7990A-A2A1-451D-BDBD-8600E385B58F}"/>
              </a:ext>
            </a:extLst>
          </p:cNvPr>
          <p:cNvSpPr>
            <a:spLocks noGrp="1"/>
          </p:cNvSpPr>
          <p:nvPr>
            <p:ph type="subTitle" idx="13"/>
          </p:nvPr>
        </p:nvSpPr>
        <p:spPr>
          <a:xfrm>
            <a:off x="7716416" y="1992174"/>
            <a:ext cx="3205112" cy="692595"/>
          </a:xfrm>
        </p:spPr>
        <p:txBody>
          <a:bodyPr/>
          <a:lstStyle/>
          <a:p>
            <a:r>
              <a:rPr lang="en-US" dirty="0">
                <a:solidFill>
                  <a:schemeClr val="bg1"/>
                </a:solidFill>
              </a:rPr>
              <a:t>Membership</a:t>
            </a:r>
          </a:p>
        </p:txBody>
      </p:sp>
      <p:sp>
        <p:nvSpPr>
          <p:cNvPr id="9" name="Subtitle 7">
            <a:extLst>
              <a:ext uri="{FF2B5EF4-FFF2-40B4-BE49-F238E27FC236}">
                <a16:creationId xmlns:a16="http://schemas.microsoft.com/office/drawing/2014/main" id="{2AD94F02-BCD3-4033-A793-A9E781FEFC8A}"/>
              </a:ext>
            </a:extLst>
          </p:cNvPr>
          <p:cNvSpPr txBox="1">
            <a:spLocks/>
          </p:cNvSpPr>
          <p:nvPr/>
        </p:nvSpPr>
        <p:spPr>
          <a:xfrm>
            <a:off x="7716416" y="3309533"/>
            <a:ext cx="3004457" cy="102161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1" i="0" kern="1200">
                <a:solidFill>
                  <a:srgbClr val="6D77B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solidFill>
              </a:rPr>
              <a:t>Advisory</a:t>
            </a:r>
            <a:r>
              <a:rPr lang="es-AR" dirty="0">
                <a:solidFill>
                  <a:schemeClr val="bg1"/>
                </a:solidFill>
              </a:rPr>
              <a:t> Board </a:t>
            </a:r>
            <a:r>
              <a:rPr lang="en-US" dirty="0">
                <a:solidFill>
                  <a:schemeClr val="bg1"/>
                </a:solidFill>
              </a:rPr>
              <a:t>Level</a:t>
            </a:r>
          </a:p>
        </p:txBody>
      </p:sp>
      <p:sp>
        <p:nvSpPr>
          <p:cNvPr id="10" name="Subtitle 7">
            <a:extLst>
              <a:ext uri="{FF2B5EF4-FFF2-40B4-BE49-F238E27FC236}">
                <a16:creationId xmlns:a16="http://schemas.microsoft.com/office/drawing/2014/main" id="{E4B29B2B-4C02-47BB-A12F-4AF146E8CC62}"/>
              </a:ext>
            </a:extLst>
          </p:cNvPr>
          <p:cNvSpPr txBox="1">
            <a:spLocks/>
          </p:cNvSpPr>
          <p:nvPr/>
        </p:nvSpPr>
        <p:spPr>
          <a:xfrm>
            <a:off x="7716416" y="4761950"/>
            <a:ext cx="3321698" cy="11429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1" i="0" kern="1200">
                <a:solidFill>
                  <a:srgbClr val="6D77B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AR" dirty="0">
                <a:solidFill>
                  <a:schemeClr val="bg1"/>
                </a:solidFill>
              </a:rPr>
              <a:t>Board </a:t>
            </a:r>
            <a:r>
              <a:rPr lang="en-US" dirty="0">
                <a:solidFill>
                  <a:schemeClr val="bg1"/>
                </a:solidFill>
              </a:rPr>
              <a:t>of</a:t>
            </a:r>
            <a:r>
              <a:rPr lang="es-AR" dirty="0">
                <a:solidFill>
                  <a:schemeClr val="bg1"/>
                </a:solidFill>
              </a:rPr>
              <a:t> </a:t>
            </a:r>
            <a:r>
              <a:rPr lang="en-US" dirty="0">
                <a:solidFill>
                  <a:schemeClr val="bg1"/>
                </a:solidFill>
              </a:rPr>
              <a:t>Directors</a:t>
            </a:r>
          </a:p>
        </p:txBody>
      </p:sp>
      <p:sp>
        <p:nvSpPr>
          <p:cNvPr id="11" name="Rectangle 10">
            <a:extLst>
              <a:ext uri="{FF2B5EF4-FFF2-40B4-BE49-F238E27FC236}">
                <a16:creationId xmlns:a16="http://schemas.microsoft.com/office/drawing/2014/main" id="{BE362B93-D3E7-4D24-A40F-D01A9B7A1875}"/>
              </a:ext>
            </a:extLst>
          </p:cNvPr>
          <p:cNvSpPr/>
          <p:nvPr/>
        </p:nvSpPr>
        <p:spPr>
          <a:xfrm>
            <a:off x="7259216" y="1885542"/>
            <a:ext cx="93306" cy="583075"/>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29A030D-0BBE-45A3-81D7-6F437A8B129C}"/>
              </a:ext>
            </a:extLst>
          </p:cNvPr>
          <p:cNvSpPr/>
          <p:nvPr/>
        </p:nvSpPr>
        <p:spPr>
          <a:xfrm>
            <a:off x="7259216" y="3236907"/>
            <a:ext cx="93306" cy="583075"/>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AE6F1A6-2FBC-4A2F-913B-728EE723CA61}"/>
              </a:ext>
            </a:extLst>
          </p:cNvPr>
          <p:cNvSpPr/>
          <p:nvPr/>
        </p:nvSpPr>
        <p:spPr>
          <a:xfrm>
            <a:off x="7259216" y="4711144"/>
            <a:ext cx="93306" cy="583075"/>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7775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A3D6F-60B8-4A05-BEA6-80541EA222AB}"/>
              </a:ext>
            </a:extLst>
          </p:cNvPr>
          <p:cNvSpPr>
            <a:spLocks noGrp="1"/>
          </p:cNvSpPr>
          <p:nvPr>
            <p:ph type="title"/>
          </p:nvPr>
        </p:nvSpPr>
        <p:spPr/>
        <p:txBody>
          <a:bodyPr/>
          <a:lstStyle/>
          <a:p>
            <a:r>
              <a:rPr lang="en-US" dirty="0"/>
              <a:t>Board of Directors</a:t>
            </a:r>
          </a:p>
        </p:txBody>
      </p:sp>
      <p:sp>
        <p:nvSpPr>
          <p:cNvPr id="4" name="Footer Placeholder 3">
            <a:extLst>
              <a:ext uri="{FF2B5EF4-FFF2-40B4-BE49-F238E27FC236}">
                <a16:creationId xmlns:a16="http://schemas.microsoft.com/office/drawing/2014/main" id="{180F7C99-CF72-4E9B-9130-30E1FD7E99F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CA5A9DF-5ECD-416C-A11D-557D5BDFA8D4}"/>
              </a:ext>
            </a:extLst>
          </p:cNvPr>
          <p:cNvSpPr>
            <a:spLocks noGrp="1"/>
          </p:cNvSpPr>
          <p:nvPr>
            <p:ph type="sldNum" sz="quarter" idx="12"/>
          </p:nvPr>
        </p:nvSpPr>
        <p:spPr/>
        <p:txBody>
          <a:bodyPr/>
          <a:lstStyle/>
          <a:p>
            <a:fld id="{95CBEC59-7FF9-4688-98DF-89832A0C9025}" type="slidenum">
              <a:rPr lang="en-US" smtClean="0"/>
              <a:pPr/>
              <a:t>16</a:t>
            </a:fld>
            <a:endParaRPr lang="en-US" dirty="0"/>
          </a:p>
        </p:txBody>
      </p:sp>
      <p:pic>
        <p:nvPicPr>
          <p:cNvPr id="7" name="Picture 6" descr="A person wearing a suit and tie smiling at the camera&#10;&#10;Description automatically generated">
            <a:extLst>
              <a:ext uri="{FF2B5EF4-FFF2-40B4-BE49-F238E27FC236}">
                <a16:creationId xmlns:a16="http://schemas.microsoft.com/office/drawing/2014/main" id="{46E3A96A-132E-4A44-BAB4-4571DE0E0486}"/>
              </a:ext>
            </a:extLst>
          </p:cNvPr>
          <p:cNvPicPr>
            <a:picLocks noChangeAspect="1"/>
          </p:cNvPicPr>
          <p:nvPr/>
        </p:nvPicPr>
        <p:blipFill>
          <a:blip r:embed="rId2"/>
          <a:stretch>
            <a:fillRect/>
          </a:stretch>
        </p:blipFill>
        <p:spPr>
          <a:xfrm>
            <a:off x="1026912" y="1852292"/>
            <a:ext cx="914400" cy="914400"/>
          </a:xfrm>
          <a:prstGeom prst="rect">
            <a:avLst/>
          </a:prstGeom>
          <a:effectLst>
            <a:outerShdw blurRad="63500" sx="102000" sy="102000" algn="ctr" rotWithShape="0">
              <a:prstClr val="black">
                <a:alpha val="40000"/>
              </a:prstClr>
            </a:outerShdw>
          </a:effectLst>
        </p:spPr>
      </p:pic>
      <p:pic>
        <p:nvPicPr>
          <p:cNvPr id="8" name="Picture 7" descr="A person wearing a suit and tie smiling at the camera&#10;&#10;Description automatically generated">
            <a:extLst>
              <a:ext uri="{FF2B5EF4-FFF2-40B4-BE49-F238E27FC236}">
                <a16:creationId xmlns:a16="http://schemas.microsoft.com/office/drawing/2014/main" id="{BF62DFF5-5D4A-445F-97AD-881C9788C6E4}"/>
              </a:ext>
            </a:extLst>
          </p:cNvPr>
          <p:cNvPicPr>
            <a:picLocks noChangeAspect="1"/>
          </p:cNvPicPr>
          <p:nvPr/>
        </p:nvPicPr>
        <p:blipFill>
          <a:blip r:embed="rId3"/>
          <a:stretch>
            <a:fillRect/>
          </a:stretch>
        </p:blipFill>
        <p:spPr>
          <a:xfrm>
            <a:off x="2911798" y="1852292"/>
            <a:ext cx="914400" cy="914400"/>
          </a:xfrm>
          <a:prstGeom prst="rect">
            <a:avLst/>
          </a:prstGeom>
          <a:effectLst>
            <a:outerShdw blurRad="63500" sx="102000" sy="102000" algn="ctr" rotWithShape="0">
              <a:prstClr val="black">
                <a:alpha val="40000"/>
              </a:prstClr>
            </a:outerShdw>
          </a:effectLst>
        </p:spPr>
      </p:pic>
      <p:pic>
        <p:nvPicPr>
          <p:cNvPr id="9" name="Picture 8" descr="A person wearing a suit and tie&#10;&#10;Description automatically generated">
            <a:extLst>
              <a:ext uri="{FF2B5EF4-FFF2-40B4-BE49-F238E27FC236}">
                <a16:creationId xmlns:a16="http://schemas.microsoft.com/office/drawing/2014/main" id="{8EC05CDD-4176-427C-BD8D-11D791B35961}"/>
              </a:ext>
            </a:extLst>
          </p:cNvPr>
          <p:cNvPicPr>
            <a:picLocks noChangeAspect="1"/>
          </p:cNvPicPr>
          <p:nvPr/>
        </p:nvPicPr>
        <p:blipFill>
          <a:blip r:embed="rId4"/>
          <a:stretch>
            <a:fillRect/>
          </a:stretch>
        </p:blipFill>
        <p:spPr>
          <a:xfrm>
            <a:off x="4796684" y="1831134"/>
            <a:ext cx="914400" cy="914400"/>
          </a:xfrm>
          <a:prstGeom prst="rect">
            <a:avLst/>
          </a:prstGeom>
          <a:effectLst>
            <a:outerShdw blurRad="63500" sx="102000" sy="102000" algn="ctr" rotWithShape="0">
              <a:prstClr val="black">
                <a:alpha val="40000"/>
              </a:prstClr>
            </a:outerShdw>
          </a:effectLst>
        </p:spPr>
      </p:pic>
      <p:pic>
        <p:nvPicPr>
          <p:cNvPr id="10" name="Picture 9" descr="A person smiling for the camera&#10;&#10;Description automatically generated">
            <a:extLst>
              <a:ext uri="{FF2B5EF4-FFF2-40B4-BE49-F238E27FC236}">
                <a16:creationId xmlns:a16="http://schemas.microsoft.com/office/drawing/2014/main" id="{86DC1616-D65E-4274-85C3-C1747B87F82A}"/>
              </a:ext>
            </a:extLst>
          </p:cNvPr>
          <p:cNvPicPr>
            <a:picLocks noChangeAspect="1"/>
          </p:cNvPicPr>
          <p:nvPr/>
        </p:nvPicPr>
        <p:blipFill>
          <a:blip r:embed="rId5"/>
          <a:stretch>
            <a:fillRect/>
          </a:stretch>
        </p:blipFill>
        <p:spPr>
          <a:xfrm>
            <a:off x="6681570" y="1828971"/>
            <a:ext cx="914400" cy="914400"/>
          </a:xfrm>
          <a:prstGeom prst="rect">
            <a:avLst/>
          </a:prstGeom>
          <a:effectLst>
            <a:outerShdw blurRad="63500" sx="102000" sy="102000" algn="ctr" rotWithShape="0">
              <a:prstClr val="black">
                <a:alpha val="40000"/>
              </a:prstClr>
            </a:outerShdw>
          </a:effectLst>
        </p:spPr>
      </p:pic>
      <p:pic>
        <p:nvPicPr>
          <p:cNvPr id="11" name="Picture 10" descr="A person wearing a suit and tie&#10;&#10;Description automatically generated">
            <a:extLst>
              <a:ext uri="{FF2B5EF4-FFF2-40B4-BE49-F238E27FC236}">
                <a16:creationId xmlns:a16="http://schemas.microsoft.com/office/drawing/2014/main" id="{0AB01D01-7EEB-4BD2-A282-EEF95DC2DDD4}"/>
              </a:ext>
            </a:extLst>
          </p:cNvPr>
          <p:cNvPicPr>
            <a:picLocks noChangeAspect="1"/>
          </p:cNvPicPr>
          <p:nvPr/>
        </p:nvPicPr>
        <p:blipFill>
          <a:blip r:embed="rId6"/>
          <a:stretch>
            <a:fillRect/>
          </a:stretch>
        </p:blipFill>
        <p:spPr>
          <a:xfrm>
            <a:off x="8566456" y="1852292"/>
            <a:ext cx="914400" cy="914400"/>
          </a:xfrm>
          <a:prstGeom prst="rect">
            <a:avLst/>
          </a:prstGeom>
          <a:effectLst>
            <a:outerShdw blurRad="63500" sx="102000" sy="102000" algn="ctr" rotWithShape="0">
              <a:prstClr val="black">
                <a:alpha val="40000"/>
              </a:prstClr>
            </a:outerShdw>
          </a:effectLst>
        </p:spPr>
      </p:pic>
      <p:pic>
        <p:nvPicPr>
          <p:cNvPr id="12" name="Picture 11" descr="A close up of a person smiling for the camera&#10;&#10;Description automatically generated">
            <a:extLst>
              <a:ext uri="{FF2B5EF4-FFF2-40B4-BE49-F238E27FC236}">
                <a16:creationId xmlns:a16="http://schemas.microsoft.com/office/drawing/2014/main" id="{EE89DFDB-1A4F-4B07-AB99-D3903276D158}"/>
              </a:ext>
            </a:extLst>
          </p:cNvPr>
          <p:cNvPicPr>
            <a:picLocks noChangeAspect="1"/>
          </p:cNvPicPr>
          <p:nvPr/>
        </p:nvPicPr>
        <p:blipFill>
          <a:blip r:embed="rId7"/>
          <a:stretch>
            <a:fillRect/>
          </a:stretch>
        </p:blipFill>
        <p:spPr>
          <a:xfrm>
            <a:off x="10451342" y="1836139"/>
            <a:ext cx="914399" cy="914400"/>
          </a:xfrm>
          <a:prstGeom prst="rect">
            <a:avLst/>
          </a:prstGeom>
          <a:effectLst>
            <a:outerShdw blurRad="63500" sx="102000" sy="102000" algn="ctr" rotWithShape="0">
              <a:prstClr val="black">
                <a:alpha val="40000"/>
              </a:prstClr>
            </a:outerShdw>
          </a:effectLst>
        </p:spPr>
      </p:pic>
      <p:sp>
        <p:nvSpPr>
          <p:cNvPr id="13" name="Subtitle 7">
            <a:extLst>
              <a:ext uri="{FF2B5EF4-FFF2-40B4-BE49-F238E27FC236}">
                <a16:creationId xmlns:a16="http://schemas.microsoft.com/office/drawing/2014/main" id="{356CFAC1-C812-4913-898F-D99D0195F1D7}"/>
              </a:ext>
            </a:extLst>
          </p:cNvPr>
          <p:cNvSpPr>
            <a:spLocks noGrp="1"/>
          </p:cNvSpPr>
          <p:nvPr>
            <p:ph type="subTitle" idx="13"/>
          </p:nvPr>
        </p:nvSpPr>
        <p:spPr>
          <a:xfrm>
            <a:off x="602685" y="2787154"/>
            <a:ext cx="1688490" cy="1114878"/>
          </a:xfrm>
        </p:spPr>
        <p:txBody>
          <a:bodyPr>
            <a:normAutofit/>
          </a:bodyPr>
          <a:lstStyle/>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en-US" sz="1400" b="1" i="0" u="none" strike="noStrike" kern="1200" cap="none" spc="0" normalizeH="0" baseline="0" noProof="0" dirty="0">
                <a:ln>
                  <a:noFill/>
                </a:ln>
                <a:solidFill>
                  <a:srgbClr val="6D77B0"/>
                </a:solidFill>
                <a:effectLst/>
                <a:uLnTx/>
                <a:uFillTx/>
                <a:latin typeface="Avenir Next LT Pro"/>
                <a:ea typeface="+mn-ea"/>
                <a:cs typeface="+mn-cs"/>
              </a:rPr>
              <a:t>Michael Dufour</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en-US" sz="1200" b="0" i="0" u="none" strike="noStrike" kern="1200" cap="none" spc="0" normalizeH="0" baseline="0" noProof="0" dirty="0">
                <a:ln>
                  <a:noFill/>
                </a:ln>
                <a:solidFill>
                  <a:srgbClr val="6D77B0"/>
                </a:solidFill>
                <a:effectLst/>
                <a:uLnTx/>
                <a:uFillTx/>
                <a:latin typeface="Avenir Next LT Pro"/>
                <a:ea typeface="+mn-ea"/>
                <a:cs typeface="+mn-cs"/>
              </a:rPr>
              <a:t>BCS &amp; 5G LLC</a:t>
            </a:r>
          </a:p>
          <a:p>
            <a:pPr marL="0" marR="0" lvl="0" indent="0" algn="ctr" defTabSz="914400" rtl="0" eaLnBrk="1" fontAlgn="auto" latinLnBrk="0" hangingPunct="1">
              <a:lnSpc>
                <a:spcPct val="100000"/>
              </a:lnSpc>
              <a:spcBef>
                <a:spcPts val="0"/>
              </a:spcBef>
              <a:buClrTx/>
              <a:buSzTx/>
              <a:buFont typeface="Arial" panose="020B0604020202020204" pitchFamily="34" charset="0"/>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Avenir Next LT Pro"/>
                <a:ea typeface="+mn-ea"/>
                <a:cs typeface="+mn-cs"/>
              </a:rPr>
              <a:t>BoD Chairman &amp; General Counsel</a:t>
            </a:r>
          </a:p>
        </p:txBody>
      </p:sp>
      <p:sp>
        <p:nvSpPr>
          <p:cNvPr id="14" name="Subtitle 7">
            <a:extLst>
              <a:ext uri="{FF2B5EF4-FFF2-40B4-BE49-F238E27FC236}">
                <a16:creationId xmlns:a16="http://schemas.microsoft.com/office/drawing/2014/main" id="{F7EB0B07-F0FA-471E-ABF2-F1F7F6125B37}"/>
              </a:ext>
            </a:extLst>
          </p:cNvPr>
          <p:cNvSpPr txBox="1">
            <a:spLocks/>
          </p:cNvSpPr>
          <p:nvPr/>
        </p:nvSpPr>
        <p:spPr>
          <a:xfrm>
            <a:off x="2526850" y="2787154"/>
            <a:ext cx="1759635"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Jason Lund</a:t>
            </a:r>
          </a:p>
          <a:p>
            <a:pPr algn="ctr">
              <a:lnSpc>
                <a:spcPct val="100000"/>
              </a:lnSpc>
              <a:spcBef>
                <a:spcPts val="0"/>
              </a:spcBef>
            </a:pPr>
            <a:r>
              <a:rPr lang="en-US" sz="1200" dirty="0"/>
              <a:t>BCS</a:t>
            </a:r>
          </a:p>
          <a:p>
            <a:pPr algn="ctr">
              <a:lnSpc>
                <a:spcPct val="100000"/>
              </a:lnSpc>
              <a:spcBef>
                <a:spcPts val="0"/>
              </a:spcBef>
            </a:pPr>
            <a:r>
              <a:rPr lang="en-US" sz="1100" dirty="0">
                <a:solidFill>
                  <a:schemeClr val="tx1">
                    <a:lumMod val="75000"/>
                    <a:lumOff val="25000"/>
                  </a:schemeClr>
                </a:solidFill>
              </a:rPr>
              <a:t>CEO &amp; Vice Chairman Advisory Board</a:t>
            </a:r>
          </a:p>
        </p:txBody>
      </p:sp>
      <p:sp>
        <p:nvSpPr>
          <p:cNvPr id="15" name="Subtitle 7">
            <a:extLst>
              <a:ext uri="{FF2B5EF4-FFF2-40B4-BE49-F238E27FC236}">
                <a16:creationId xmlns:a16="http://schemas.microsoft.com/office/drawing/2014/main" id="{4B4E763D-9E16-43DE-A433-202F98FAF120}"/>
              </a:ext>
            </a:extLst>
          </p:cNvPr>
          <p:cNvSpPr txBox="1">
            <a:spLocks/>
          </p:cNvSpPr>
          <p:nvPr/>
        </p:nvSpPr>
        <p:spPr>
          <a:xfrm>
            <a:off x="4490420" y="2787154"/>
            <a:ext cx="1562725" cy="11148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Rick Varnell</a:t>
            </a:r>
          </a:p>
          <a:p>
            <a:pPr algn="ctr">
              <a:lnSpc>
                <a:spcPct val="100000"/>
              </a:lnSpc>
              <a:spcBef>
                <a:spcPts val="0"/>
              </a:spcBef>
            </a:pPr>
            <a:r>
              <a:rPr lang="en-US" sz="1200" dirty="0"/>
              <a:t>BCS &amp; 5G LLC</a:t>
            </a:r>
          </a:p>
          <a:p>
            <a:pPr algn="ctr">
              <a:lnSpc>
                <a:spcPct val="100000"/>
              </a:lnSpc>
              <a:spcBef>
                <a:spcPts val="0"/>
              </a:spcBef>
            </a:pPr>
            <a:r>
              <a:rPr lang="en-US" sz="1100" dirty="0">
                <a:solidFill>
                  <a:schemeClr val="tx1">
                    <a:lumMod val="75000"/>
                    <a:lumOff val="25000"/>
                  </a:schemeClr>
                </a:solidFill>
              </a:rPr>
              <a:t>Advisory Board Chairman Partner</a:t>
            </a:r>
          </a:p>
        </p:txBody>
      </p:sp>
      <p:sp>
        <p:nvSpPr>
          <p:cNvPr id="16" name="Subtitle 7">
            <a:extLst>
              <a:ext uri="{FF2B5EF4-FFF2-40B4-BE49-F238E27FC236}">
                <a16:creationId xmlns:a16="http://schemas.microsoft.com/office/drawing/2014/main" id="{18CF642B-BFAA-4C69-8A0B-CA26BFAAA6A3}"/>
              </a:ext>
            </a:extLst>
          </p:cNvPr>
          <p:cNvSpPr txBox="1">
            <a:spLocks/>
          </p:cNvSpPr>
          <p:nvPr/>
        </p:nvSpPr>
        <p:spPr>
          <a:xfrm>
            <a:off x="6382147" y="2777675"/>
            <a:ext cx="1562725" cy="75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Matt Davis</a:t>
            </a:r>
          </a:p>
          <a:p>
            <a:pPr algn="ctr">
              <a:lnSpc>
                <a:spcPct val="100000"/>
              </a:lnSpc>
              <a:spcBef>
                <a:spcPts val="0"/>
              </a:spcBef>
            </a:pPr>
            <a:r>
              <a:rPr lang="en-US" sz="1200" dirty="0"/>
              <a:t>5G LLC</a:t>
            </a:r>
          </a:p>
          <a:p>
            <a:pPr algn="ctr">
              <a:lnSpc>
                <a:spcPct val="100000"/>
              </a:lnSpc>
              <a:spcBef>
                <a:spcPts val="0"/>
              </a:spcBef>
            </a:pPr>
            <a:r>
              <a:rPr lang="en-US" sz="1100" dirty="0">
                <a:solidFill>
                  <a:schemeClr val="tx1">
                    <a:lumMod val="75000"/>
                    <a:lumOff val="25000"/>
                  </a:schemeClr>
                </a:solidFill>
              </a:rPr>
              <a:t>CEO</a:t>
            </a:r>
          </a:p>
        </p:txBody>
      </p:sp>
      <p:sp>
        <p:nvSpPr>
          <p:cNvPr id="17" name="Subtitle 7">
            <a:extLst>
              <a:ext uri="{FF2B5EF4-FFF2-40B4-BE49-F238E27FC236}">
                <a16:creationId xmlns:a16="http://schemas.microsoft.com/office/drawing/2014/main" id="{F39082F6-B6F9-4354-BA87-AEE0ABDD2179}"/>
              </a:ext>
            </a:extLst>
          </p:cNvPr>
          <p:cNvSpPr txBox="1">
            <a:spLocks/>
          </p:cNvSpPr>
          <p:nvPr/>
        </p:nvSpPr>
        <p:spPr>
          <a:xfrm>
            <a:off x="8260111" y="2752143"/>
            <a:ext cx="1459198"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John Fleury</a:t>
            </a:r>
          </a:p>
          <a:p>
            <a:pPr algn="ctr">
              <a:lnSpc>
                <a:spcPct val="100000"/>
              </a:lnSpc>
              <a:spcBef>
                <a:spcPts val="0"/>
              </a:spcBef>
            </a:pPr>
            <a:r>
              <a:rPr lang="en-US" sz="1200" dirty="0"/>
              <a:t>5G LLC</a:t>
            </a:r>
          </a:p>
          <a:p>
            <a:pPr algn="ctr">
              <a:lnSpc>
                <a:spcPct val="100000"/>
              </a:lnSpc>
              <a:spcBef>
                <a:spcPts val="0"/>
              </a:spcBef>
            </a:pPr>
            <a:r>
              <a:rPr lang="en-US" sz="1100" dirty="0">
                <a:solidFill>
                  <a:schemeClr val="tx1">
                    <a:lumMod val="75000"/>
                    <a:lumOff val="25000"/>
                  </a:schemeClr>
                </a:solidFill>
              </a:rPr>
              <a:t>EVP, Corporate Development</a:t>
            </a:r>
          </a:p>
        </p:txBody>
      </p:sp>
      <p:sp>
        <p:nvSpPr>
          <p:cNvPr id="18" name="Subtitle 7">
            <a:extLst>
              <a:ext uri="{FF2B5EF4-FFF2-40B4-BE49-F238E27FC236}">
                <a16:creationId xmlns:a16="http://schemas.microsoft.com/office/drawing/2014/main" id="{FE40E872-9E3E-41E4-8E1E-40767EA020E9}"/>
              </a:ext>
            </a:extLst>
          </p:cNvPr>
          <p:cNvSpPr txBox="1">
            <a:spLocks/>
          </p:cNvSpPr>
          <p:nvPr/>
        </p:nvSpPr>
        <p:spPr>
          <a:xfrm>
            <a:off x="10127178" y="2774954"/>
            <a:ext cx="1562725" cy="10352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Greg Kiley</a:t>
            </a:r>
          </a:p>
          <a:p>
            <a:pPr algn="ctr">
              <a:lnSpc>
                <a:spcPct val="100000"/>
              </a:lnSpc>
              <a:spcBef>
                <a:spcPts val="0"/>
              </a:spcBef>
            </a:pPr>
            <a:r>
              <a:rPr lang="en-US" sz="1200" dirty="0"/>
              <a:t>Kiley &amp; Associates</a:t>
            </a:r>
          </a:p>
          <a:p>
            <a:pPr algn="ctr">
              <a:lnSpc>
                <a:spcPct val="100000"/>
              </a:lnSpc>
              <a:spcBef>
                <a:spcPts val="0"/>
              </a:spcBef>
            </a:pPr>
            <a:r>
              <a:rPr lang="en-US" sz="1100" dirty="0">
                <a:solidFill>
                  <a:schemeClr val="tx1">
                    <a:lumMod val="75000"/>
                    <a:lumOff val="25000"/>
                  </a:schemeClr>
                </a:solidFill>
              </a:rPr>
              <a:t>CEO</a:t>
            </a:r>
          </a:p>
        </p:txBody>
      </p:sp>
      <p:pic>
        <p:nvPicPr>
          <p:cNvPr id="19" name="Picture 18">
            <a:extLst>
              <a:ext uri="{FF2B5EF4-FFF2-40B4-BE49-F238E27FC236}">
                <a16:creationId xmlns:a16="http://schemas.microsoft.com/office/drawing/2014/main" id="{B02B9D76-2AC2-49EB-B448-E18D2D1F3629}"/>
              </a:ext>
            </a:extLst>
          </p:cNvPr>
          <p:cNvPicPr>
            <a:picLocks noChangeAspect="1"/>
          </p:cNvPicPr>
          <p:nvPr/>
        </p:nvPicPr>
        <p:blipFill>
          <a:blip r:embed="rId8"/>
          <a:stretch>
            <a:fillRect/>
          </a:stretch>
        </p:blipFill>
        <p:spPr>
          <a:xfrm>
            <a:off x="1040102" y="3934505"/>
            <a:ext cx="914400" cy="914400"/>
          </a:xfrm>
          <a:prstGeom prst="rect">
            <a:avLst/>
          </a:prstGeom>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A78CE962-7F18-40E2-86F8-40581D4918D5}"/>
              </a:ext>
            </a:extLst>
          </p:cNvPr>
          <p:cNvPicPr>
            <a:picLocks noChangeAspect="1"/>
          </p:cNvPicPr>
          <p:nvPr/>
        </p:nvPicPr>
        <p:blipFill>
          <a:blip r:embed="rId9"/>
          <a:stretch>
            <a:fillRect/>
          </a:stretch>
        </p:blipFill>
        <p:spPr>
          <a:xfrm>
            <a:off x="2911798" y="3934505"/>
            <a:ext cx="914400" cy="914400"/>
          </a:xfrm>
          <a:prstGeom prst="rect">
            <a:avLst/>
          </a:prstGeom>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CCF0D582-E3FF-4394-B4A0-E3EBAE1C0551}"/>
              </a:ext>
            </a:extLst>
          </p:cNvPr>
          <p:cNvPicPr>
            <a:picLocks noChangeAspect="1"/>
          </p:cNvPicPr>
          <p:nvPr/>
        </p:nvPicPr>
        <p:blipFill>
          <a:blip r:embed="rId10"/>
          <a:stretch>
            <a:fillRect/>
          </a:stretch>
        </p:blipFill>
        <p:spPr>
          <a:xfrm>
            <a:off x="4796684" y="3899814"/>
            <a:ext cx="914400" cy="914400"/>
          </a:xfrm>
          <a:prstGeom prst="rect">
            <a:avLst/>
          </a:prstGeom>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E7E84262-3512-4ECE-B88D-B5D45012C853}"/>
              </a:ext>
            </a:extLst>
          </p:cNvPr>
          <p:cNvPicPr>
            <a:picLocks noChangeAspect="1"/>
          </p:cNvPicPr>
          <p:nvPr/>
        </p:nvPicPr>
        <p:blipFill>
          <a:blip r:embed="rId11"/>
          <a:stretch>
            <a:fillRect/>
          </a:stretch>
        </p:blipFill>
        <p:spPr>
          <a:xfrm>
            <a:off x="6681570" y="3934505"/>
            <a:ext cx="914400" cy="914400"/>
          </a:xfrm>
          <a:prstGeom prst="rect">
            <a:avLst/>
          </a:prstGeom>
          <a:effectLst>
            <a:outerShdw blurRad="63500" sx="102000" sy="102000" algn="ctr" rotWithShape="0">
              <a:prstClr val="black">
                <a:alpha val="40000"/>
              </a:prstClr>
            </a:outerShdw>
          </a:effectLst>
        </p:spPr>
      </p:pic>
      <p:pic>
        <p:nvPicPr>
          <p:cNvPr id="23" name="Picture 22">
            <a:extLst>
              <a:ext uri="{FF2B5EF4-FFF2-40B4-BE49-F238E27FC236}">
                <a16:creationId xmlns:a16="http://schemas.microsoft.com/office/drawing/2014/main" id="{8A1D0FD1-D2F0-4D5C-882F-EB814338783B}"/>
              </a:ext>
            </a:extLst>
          </p:cNvPr>
          <p:cNvPicPr>
            <a:picLocks noChangeAspect="1"/>
          </p:cNvPicPr>
          <p:nvPr/>
        </p:nvPicPr>
        <p:blipFill>
          <a:blip r:embed="rId12"/>
          <a:stretch>
            <a:fillRect/>
          </a:stretch>
        </p:blipFill>
        <p:spPr>
          <a:xfrm>
            <a:off x="8566456" y="3934825"/>
            <a:ext cx="914400" cy="914400"/>
          </a:xfrm>
          <a:prstGeom prst="rect">
            <a:avLst/>
          </a:prstGeom>
          <a:effectLst>
            <a:outerShdw blurRad="63500" sx="102000" sy="102000" algn="ctr" rotWithShape="0">
              <a:prstClr val="black">
                <a:alpha val="40000"/>
              </a:prstClr>
            </a:outerShdw>
          </a:effectLst>
        </p:spPr>
      </p:pic>
      <p:sp>
        <p:nvSpPr>
          <p:cNvPr id="24" name="Subtitle 7">
            <a:extLst>
              <a:ext uri="{FF2B5EF4-FFF2-40B4-BE49-F238E27FC236}">
                <a16:creationId xmlns:a16="http://schemas.microsoft.com/office/drawing/2014/main" id="{D7088EDF-B924-4BA1-9A1A-C65CF317954E}"/>
              </a:ext>
            </a:extLst>
          </p:cNvPr>
          <p:cNvSpPr txBox="1">
            <a:spLocks/>
          </p:cNvSpPr>
          <p:nvPr/>
        </p:nvSpPr>
        <p:spPr>
          <a:xfrm>
            <a:off x="501276" y="4897716"/>
            <a:ext cx="1891308" cy="7378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defRPr/>
            </a:pPr>
            <a:r>
              <a:rPr lang="en-US" sz="1400" b="1" dirty="0">
                <a:latin typeface="Avenir Next LT Pro"/>
              </a:rPr>
              <a:t>EJ von Schaumburg</a:t>
            </a:r>
          </a:p>
          <a:p>
            <a:pPr algn="ctr">
              <a:lnSpc>
                <a:spcPct val="100000"/>
              </a:lnSpc>
              <a:spcBef>
                <a:spcPts val="0"/>
              </a:spcBef>
              <a:defRPr/>
            </a:pPr>
            <a:r>
              <a:rPr lang="en-US" sz="1200" dirty="0">
                <a:latin typeface="Avenir Next LT Pro"/>
              </a:rPr>
              <a:t>Digitalware</a:t>
            </a:r>
          </a:p>
          <a:p>
            <a:pPr algn="ctr">
              <a:lnSpc>
                <a:spcPct val="100000"/>
              </a:lnSpc>
              <a:spcBef>
                <a:spcPts val="0"/>
              </a:spcBef>
              <a:defRPr/>
            </a:pPr>
            <a:r>
              <a:rPr lang="en-US" sz="1100" dirty="0">
                <a:solidFill>
                  <a:prstClr val="black">
                    <a:lumMod val="75000"/>
                    <a:lumOff val="25000"/>
                  </a:prstClr>
                </a:solidFill>
                <a:latin typeface="Avenir Next LT Pro"/>
              </a:rPr>
              <a:t>VP, Business Development</a:t>
            </a:r>
          </a:p>
        </p:txBody>
      </p:sp>
      <p:sp>
        <p:nvSpPr>
          <p:cNvPr id="25" name="Subtitle 7">
            <a:extLst>
              <a:ext uri="{FF2B5EF4-FFF2-40B4-BE49-F238E27FC236}">
                <a16:creationId xmlns:a16="http://schemas.microsoft.com/office/drawing/2014/main" id="{9F7E6BBA-76A2-4997-BBFC-3FC3CF66D66F}"/>
              </a:ext>
            </a:extLst>
          </p:cNvPr>
          <p:cNvSpPr txBox="1">
            <a:spLocks/>
          </p:cNvSpPr>
          <p:nvPr/>
        </p:nvSpPr>
        <p:spPr>
          <a:xfrm>
            <a:off x="2490482" y="4897716"/>
            <a:ext cx="1759635"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Dan Singer</a:t>
            </a:r>
          </a:p>
          <a:p>
            <a:pPr algn="ctr">
              <a:lnSpc>
                <a:spcPct val="100000"/>
              </a:lnSpc>
              <a:spcBef>
                <a:spcPts val="0"/>
              </a:spcBef>
            </a:pPr>
            <a:r>
              <a:rPr lang="en-US" sz="1200" dirty="0"/>
              <a:t>Digitalware</a:t>
            </a:r>
          </a:p>
          <a:p>
            <a:pPr algn="ctr">
              <a:lnSpc>
                <a:spcPct val="100000"/>
              </a:lnSpc>
              <a:spcBef>
                <a:spcPts val="0"/>
              </a:spcBef>
            </a:pPr>
            <a:r>
              <a:rPr lang="en-US" sz="1100" dirty="0">
                <a:solidFill>
                  <a:schemeClr val="tx1">
                    <a:lumMod val="75000"/>
                    <a:lumOff val="25000"/>
                  </a:schemeClr>
                </a:solidFill>
              </a:rPr>
              <a:t>CEO</a:t>
            </a:r>
          </a:p>
        </p:txBody>
      </p:sp>
      <p:sp>
        <p:nvSpPr>
          <p:cNvPr id="26" name="Subtitle 7">
            <a:extLst>
              <a:ext uri="{FF2B5EF4-FFF2-40B4-BE49-F238E27FC236}">
                <a16:creationId xmlns:a16="http://schemas.microsoft.com/office/drawing/2014/main" id="{6CAEF81B-E2D9-4BFF-84EF-C156C07B6E09}"/>
              </a:ext>
            </a:extLst>
          </p:cNvPr>
          <p:cNvSpPr txBox="1">
            <a:spLocks/>
          </p:cNvSpPr>
          <p:nvPr/>
        </p:nvSpPr>
        <p:spPr>
          <a:xfrm>
            <a:off x="4339158" y="4897716"/>
            <a:ext cx="1562725" cy="7378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Amir Elbaz *</a:t>
            </a:r>
          </a:p>
          <a:p>
            <a:pPr algn="ctr">
              <a:lnSpc>
                <a:spcPct val="100000"/>
              </a:lnSpc>
              <a:spcBef>
                <a:spcPts val="0"/>
              </a:spcBef>
            </a:pPr>
            <a:r>
              <a:rPr lang="en-US" sz="1200" dirty="0"/>
              <a:t>BeyondEdge</a:t>
            </a:r>
          </a:p>
          <a:p>
            <a:pPr algn="ctr">
              <a:lnSpc>
                <a:spcPct val="100000"/>
              </a:lnSpc>
              <a:spcBef>
                <a:spcPts val="0"/>
              </a:spcBef>
            </a:pPr>
            <a:r>
              <a:rPr lang="en-US" sz="1100" dirty="0">
                <a:solidFill>
                  <a:schemeClr val="tx1">
                    <a:lumMod val="75000"/>
                    <a:lumOff val="25000"/>
                  </a:schemeClr>
                </a:solidFill>
              </a:rPr>
              <a:t>CEO</a:t>
            </a:r>
          </a:p>
        </p:txBody>
      </p:sp>
      <p:sp>
        <p:nvSpPr>
          <p:cNvPr id="27" name="Subtitle 7">
            <a:extLst>
              <a:ext uri="{FF2B5EF4-FFF2-40B4-BE49-F238E27FC236}">
                <a16:creationId xmlns:a16="http://schemas.microsoft.com/office/drawing/2014/main" id="{B199925D-5347-4996-B17E-40C5A894DCA8}"/>
              </a:ext>
            </a:extLst>
          </p:cNvPr>
          <p:cNvSpPr txBox="1">
            <a:spLocks/>
          </p:cNvSpPr>
          <p:nvPr/>
        </p:nvSpPr>
        <p:spPr>
          <a:xfrm>
            <a:off x="6270842" y="4888237"/>
            <a:ext cx="1785334" cy="9238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Jason Christman *</a:t>
            </a:r>
          </a:p>
          <a:p>
            <a:pPr algn="ctr">
              <a:lnSpc>
                <a:spcPct val="100000"/>
              </a:lnSpc>
              <a:spcBef>
                <a:spcPts val="0"/>
              </a:spcBef>
            </a:pPr>
            <a:r>
              <a:rPr lang="en-US" sz="1200" dirty="0"/>
              <a:t>Johnson Controls</a:t>
            </a:r>
          </a:p>
          <a:p>
            <a:pPr algn="ctr">
              <a:lnSpc>
                <a:spcPct val="100000"/>
              </a:lnSpc>
              <a:spcBef>
                <a:spcPts val="0"/>
              </a:spcBef>
            </a:pPr>
            <a:r>
              <a:rPr lang="en-US" sz="1100" dirty="0">
                <a:solidFill>
                  <a:schemeClr val="tx1">
                    <a:lumMod val="75000"/>
                    <a:lumOff val="25000"/>
                  </a:schemeClr>
                </a:solidFill>
              </a:rPr>
              <a:t>Chief Product Security Officer</a:t>
            </a:r>
          </a:p>
        </p:txBody>
      </p:sp>
      <p:sp>
        <p:nvSpPr>
          <p:cNvPr id="28" name="Subtitle 7">
            <a:extLst>
              <a:ext uri="{FF2B5EF4-FFF2-40B4-BE49-F238E27FC236}">
                <a16:creationId xmlns:a16="http://schemas.microsoft.com/office/drawing/2014/main" id="{FFD9EB5E-A0F2-4C90-8949-320338C8CA4D}"/>
              </a:ext>
            </a:extLst>
          </p:cNvPr>
          <p:cNvSpPr txBox="1">
            <a:spLocks/>
          </p:cNvSpPr>
          <p:nvPr/>
        </p:nvSpPr>
        <p:spPr>
          <a:xfrm>
            <a:off x="7993986" y="4862704"/>
            <a:ext cx="1779422" cy="10249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400" b="1" dirty="0"/>
              <a:t>James Trainor *</a:t>
            </a:r>
          </a:p>
          <a:p>
            <a:pPr algn="ctr">
              <a:lnSpc>
                <a:spcPct val="100000"/>
              </a:lnSpc>
              <a:spcBef>
                <a:spcPts val="0"/>
              </a:spcBef>
            </a:pPr>
            <a:r>
              <a:rPr lang="en-US" sz="1200" dirty="0"/>
              <a:t>Aon</a:t>
            </a:r>
          </a:p>
          <a:p>
            <a:pPr algn="ctr">
              <a:lnSpc>
                <a:spcPct val="100000"/>
              </a:lnSpc>
              <a:spcBef>
                <a:spcPts val="0"/>
              </a:spcBef>
            </a:pPr>
            <a:r>
              <a:rPr lang="en-US" sz="1100" dirty="0">
                <a:solidFill>
                  <a:schemeClr val="tx1">
                    <a:lumMod val="75000"/>
                    <a:lumOff val="25000"/>
                  </a:schemeClr>
                </a:solidFill>
              </a:rPr>
              <a:t>Senior Vice President, Cyber Solutions</a:t>
            </a:r>
          </a:p>
        </p:txBody>
      </p:sp>
      <p:sp>
        <p:nvSpPr>
          <p:cNvPr id="29" name="TextBox 28">
            <a:extLst>
              <a:ext uri="{FF2B5EF4-FFF2-40B4-BE49-F238E27FC236}">
                <a16:creationId xmlns:a16="http://schemas.microsoft.com/office/drawing/2014/main" id="{AB48CC6A-B490-4CF0-803E-C5E87AADDFB1}"/>
              </a:ext>
            </a:extLst>
          </p:cNvPr>
          <p:cNvSpPr txBox="1"/>
          <p:nvPr/>
        </p:nvSpPr>
        <p:spPr>
          <a:xfrm>
            <a:off x="9953488" y="5374004"/>
            <a:ext cx="1910108" cy="261610"/>
          </a:xfrm>
          <a:prstGeom prst="rect">
            <a:avLst/>
          </a:prstGeom>
          <a:noFill/>
        </p:spPr>
        <p:txBody>
          <a:bodyPr wrap="square">
            <a:spAutoFit/>
          </a:bodyPr>
          <a:lstStyle/>
          <a:p>
            <a:pPr algn="r"/>
            <a:r>
              <a:rPr lang="en-US" sz="1100" b="0" i="1" dirty="0">
                <a:solidFill>
                  <a:srgbClr val="4D4D4D"/>
                </a:solidFill>
                <a:effectLst/>
                <a:latin typeface="Open Sans" panose="020B0606030504020204" pitchFamily="34" charset="0"/>
              </a:rPr>
              <a:t>*Non-Founding Member</a:t>
            </a:r>
            <a:endParaRPr lang="en-US" sz="1100" dirty="0"/>
          </a:p>
        </p:txBody>
      </p:sp>
    </p:spTree>
    <p:extLst>
      <p:ext uri="{BB962C8B-B14F-4D97-AF65-F5344CB8AC3E}">
        <p14:creationId xmlns:p14="http://schemas.microsoft.com/office/powerpoint/2010/main" val="209042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CE307-7D6E-46BC-9864-841949A38FA5}"/>
              </a:ext>
            </a:extLst>
          </p:cNvPr>
          <p:cNvSpPr>
            <a:spLocks noGrp="1"/>
          </p:cNvSpPr>
          <p:nvPr>
            <p:ph type="title"/>
          </p:nvPr>
        </p:nvSpPr>
        <p:spPr/>
        <p:txBody>
          <a:bodyPr/>
          <a:lstStyle/>
          <a:p>
            <a:r>
              <a:rPr lang="en-US" dirty="0"/>
              <a:t>Advisory Board</a:t>
            </a:r>
          </a:p>
        </p:txBody>
      </p:sp>
      <p:sp>
        <p:nvSpPr>
          <p:cNvPr id="4" name="Footer Placeholder 3">
            <a:extLst>
              <a:ext uri="{FF2B5EF4-FFF2-40B4-BE49-F238E27FC236}">
                <a16:creationId xmlns:a16="http://schemas.microsoft.com/office/drawing/2014/main" id="{61315C28-0D3D-47ED-B1AF-A75D8998BABA}"/>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8FCF99C-5C57-429B-9808-3C20423945ED}"/>
              </a:ext>
            </a:extLst>
          </p:cNvPr>
          <p:cNvSpPr>
            <a:spLocks noGrp="1"/>
          </p:cNvSpPr>
          <p:nvPr>
            <p:ph type="sldNum" sz="quarter" idx="12"/>
          </p:nvPr>
        </p:nvSpPr>
        <p:spPr/>
        <p:txBody>
          <a:bodyPr/>
          <a:lstStyle/>
          <a:p>
            <a:fld id="{95CBEC59-7FF9-4688-98DF-89832A0C9025}" type="slidenum">
              <a:rPr lang="en-US" smtClean="0"/>
              <a:pPr/>
              <a:t>17</a:t>
            </a:fld>
            <a:endParaRPr lang="en-US" dirty="0"/>
          </a:p>
        </p:txBody>
      </p:sp>
      <p:pic>
        <p:nvPicPr>
          <p:cNvPr id="8" name="Picture 7" descr="A person wearing a suit and tie smiling at the camera&#10;&#10;Description automatically generated">
            <a:extLst>
              <a:ext uri="{FF2B5EF4-FFF2-40B4-BE49-F238E27FC236}">
                <a16:creationId xmlns:a16="http://schemas.microsoft.com/office/drawing/2014/main" id="{C4368F5A-0CF2-4B54-A754-79CBF9E6B85D}"/>
              </a:ext>
            </a:extLst>
          </p:cNvPr>
          <p:cNvPicPr>
            <a:picLocks noChangeAspect="1"/>
          </p:cNvPicPr>
          <p:nvPr/>
        </p:nvPicPr>
        <p:blipFill>
          <a:blip r:embed="rId2"/>
          <a:stretch>
            <a:fillRect/>
          </a:stretch>
        </p:blipFill>
        <p:spPr>
          <a:xfrm>
            <a:off x="2569724" y="1604962"/>
            <a:ext cx="758625" cy="758625"/>
          </a:xfrm>
          <a:prstGeom prst="rect">
            <a:avLst/>
          </a:prstGeom>
          <a:effectLst>
            <a:outerShdw blurRad="63500" sx="102000" sy="102000" algn="ctr" rotWithShape="0">
              <a:prstClr val="black">
                <a:alpha val="40000"/>
              </a:prstClr>
            </a:outerShdw>
          </a:effectLst>
        </p:spPr>
      </p:pic>
      <p:pic>
        <p:nvPicPr>
          <p:cNvPr id="10" name="Picture 9" descr="A person wearing a suit and tie&#10;&#10;Description automatically generated">
            <a:extLst>
              <a:ext uri="{FF2B5EF4-FFF2-40B4-BE49-F238E27FC236}">
                <a16:creationId xmlns:a16="http://schemas.microsoft.com/office/drawing/2014/main" id="{88CFB245-7741-44E2-A68C-0BFB962E93E6}"/>
              </a:ext>
            </a:extLst>
          </p:cNvPr>
          <p:cNvPicPr>
            <a:picLocks noChangeAspect="1"/>
          </p:cNvPicPr>
          <p:nvPr/>
        </p:nvPicPr>
        <p:blipFill>
          <a:blip r:embed="rId3"/>
          <a:stretch>
            <a:fillRect/>
          </a:stretch>
        </p:blipFill>
        <p:spPr>
          <a:xfrm>
            <a:off x="1007448" y="1604962"/>
            <a:ext cx="758625" cy="758625"/>
          </a:xfrm>
          <a:prstGeom prst="rect">
            <a:avLst/>
          </a:prstGeom>
          <a:effectLst>
            <a:outerShdw blurRad="63500" sx="102000" sy="102000" algn="ctr" rotWithShape="0">
              <a:prstClr val="black">
                <a:alpha val="40000"/>
              </a:prstClr>
            </a:outerShdw>
          </a:effectLst>
        </p:spPr>
      </p:pic>
      <p:pic>
        <p:nvPicPr>
          <p:cNvPr id="12" name="Picture 11" descr="A person smiling for the camera&#10;&#10;Description automatically generated">
            <a:extLst>
              <a:ext uri="{FF2B5EF4-FFF2-40B4-BE49-F238E27FC236}">
                <a16:creationId xmlns:a16="http://schemas.microsoft.com/office/drawing/2014/main" id="{373B9F0B-9079-4890-AD95-33B0CA386CC0}"/>
              </a:ext>
            </a:extLst>
          </p:cNvPr>
          <p:cNvPicPr>
            <a:picLocks noChangeAspect="1"/>
          </p:cNvPicPr>
          <p:nvPr/>
        </p:nvPicPr>
        <p:blipFill>
          <a:blip r:embed="rId4"/>
          <a:stretch>
            <a:fillRect/>
          </a:stretch>
        </p:blipFill>
        <p:spPr>
          <a:xfrm>
            <a:off x="5694276" y="1604962"/>
            <a:ext cx="758625" cy="758625"/>
          </a:xfrm>
          <a:prstGeom prst="rect">
            <a:avLst/>
          </a:prstGeom>
          <a:effectLst>
            <a:outerShdw blurRad="63500" sx="102000" sy="102000" algn="ctr" rotWithShape="0">
              <a:prstClr val="black">
                <a:alpha val="40000"/>
              </a:prstClr>
            </a:outerShdw>
          </a:effectLst>
        </p:spPr>
      </p:pic>
      <p:sp>
        <p:nvSpPr>
          <p:cNvPr id="14" name="Subtitle 7">
            <a:extLst>
              <a:ext uri="{FF2B5EF4-FFF2-40B4-BE49-F238E27FC236}">
                <a16:creationId xmlns:a16="http://schemas.microsoft.com/office/drawing/2014/main" id="{3C5D0266-BE53-4B6E-8C44-9B5A7553A172}"/>
              </a:ext>
            </a:extLst>
          </p:cNvPr>
          <p:cNvSpPr txBox="1">
            <a:spLocks/>
          </p:cNvSpPr>
          <p:nvPr/>
        </p:nvSpPr>
        <p:spPr>
          <a:xfrm>
            <a:off x="2062410" y="2359245"/>
            <a:ext cx="1773252" cy="848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Jason Lund</a:t>
            </a:r>
          </a:p>
          <a:p>
            <a:pPr algn="ctr">
              <a:lnSpc>
                <a:spcPct val="100000"/>
              </a:lnSpc>
              <a:spcBef>
                <a:spcPts val="0"/>
              </a:spcBef>
            </a:pPr>
            <a:r>
              <a:rPr lang="en-US" sz="1000" dirty="0"/>
              <a:t>BCS</a:t>
            </a:r>
          </a:p>
        </p:txBody>
      </p:sp>
      <p:sp>
        <p:nvSpPr>
          <p:cNvPr id="16" name="Subtitle 7">
            <a:extLst>
              <a:ext uri="{FF2B5EF4-FFF2-40B4-BE49-F238E27FC236}">
                <a16:creationId xmlns:a16="http://schemas.microsoft.com/office/drawing/2014/main" id="{619E44C3-9853-467B-9351-5E525510696A}"/>
              </a:ext>
            </a:extLst>
          </p:cNvPr>
          <p:cNvSpPr txBox="1">
            <a:spLocks/>
          </p:cNvSpPr>
          <p:nvPr/>
        </p:nvSpPr>
        <p:spPr>
          <a:xfrm>
            <a:off x="614873" y="2359245"/>
            <a:ext cx="1562725" cy="848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Rick Varnell</a:t>
            </a:r>
          </a:p>
          <a:p>
            <a:pPr algn="ctr">
              <a:lnSpc>
                <a:spcPct val="100000"/>
              </a:lnSpc>
              <a:spcBef>
                <a:spcPts val="0"/>
              </a:spcBef>
            </a:pPr>
            <a:r>
              <a:rPr lang="en-US" sz="1000" dirty="0"/>
              <a:t>BCS &amp; 5G LLC</a:t>
            </a:r>
          </a:p>
        </p:txBody>
      </p:sp>
      <p:sp>
        <p:nvSpPr>
          <p:cNvPr id="18" name="Subtitle 7">
            <a:extLst>
              <a:ext uri="{FF2B5EF4-FFF2-40B4-BE49-F238E27FC236}">
                <a16:creationId xmlns:a16="http://schemas.microsoft.com/office/drawing/2014/main" id="{9C6E3A7D-F15E-428E-A148-850FF66809BE}"/>
              </a:ext>
            </a:extLst>
          </p:cNvPr>
          <p:cNvSpPr txBox="1">
            <a:spLocks/>
          </p:cNvSpPr>
          <p:nvPr/>
        </p:nvSpPr>
        <p:spPr>
          <a:xfrm>
            <a:off x="5314636" y="2359245"/>
            <a:ext cx="1562725" cy="7517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Matt Davis</a:t>
            </a:r>
          </a:p>
          <a:p>
            <a:pPr algn="ctr">
              <a:lnSpc>
                <a:spcPct val="100000"/>
              </a:lnSpc>
              <a:spcBef>
                <a:spcPts val="0"/>
              </a:spcBef>
            </a:pPr>
            <a:r>
              <a:rPr lang="en-US" sz="1000" dirty="0"/>
              <a:t>5G LLC</a:t>
            </a:r>
          </a:p>
        </p:txBody>
      </p:sp>
      <p:pic>
        <p:nvPicPr>
          <p:cNvPr id="20" name="Picture 19" descr="A person posing for the camera&#10;&#10;Description automatically generated">
            <a:extLst>
              <a:ext uri="{FF2B5EF4-FFF2-40B4-BE49-F238E27FC236}">
                <a16:creationId xmlns:a16="http://schemas.microsoft.com/office/drawing/2014/main" id="{E1035458-3A56-4C28-AC0C-5FEED8097F7D}"/>
              </a:ext>
            </a:extLst>
          </p:cNvPr>
          <p:cNvPicPr>
            <a:picLocks noChangeAspect="1"/>
          </p:cNvPicPr>
          <p:nvPr/>
        </p:nvPicPr>
        <p:blipFill>
          <a:blip r:embed="rId5"/>
          <a:stretch>
            <a:fillRect/>
          </a:stretch>
        </p:blipFill>
        <p:spPr>
          <a:xfrm>
            <a:off x="4082706" y="4378644"/>
            <a:ext cx="758625" cy="758625"/>
          </a:xfrm>
          <a:prstGeom prst="rect">
            <a:avLst/>
          </a:prstGeom>
          <a:effectLst>
            <a:outerShdw blurRad="63500" sx="102000" sy="102000" algn="ctr" rotWithShape="0">
              <a:prstClr val="black">
                <a:alpha val="40000"/>
              </a:prstClr>
            </a:outerShdw>
          </a:effectLst>
        </p:spPr>
      </p:pic>
      <p:pic>
        <p:nvPicPr>
          <p:cNvPr id="22" name="Picture 21" descr="A person looking at the camera&#10;&#10;Description automatically generated">
            <a:extLst>
              <a:ext uri="{FF2B5EF4-FFF2-40B4-BE49-F238E27FC236}">
                <a16:creationId xmlns:a16="http://schemas.microsoft.com/office/drawing/2014/main" id="{07F44000-033A-4D11-AED3-3ED8510B7FCB}"/>
              </a:ext>
            </a:extLst>
          </p:cNvPr>
          <p:cNvPicPr>
            <a:picLocks noChangeAspect="1"/>
          </p:cNvPicPr>
          <p:nvPr/>
        </p:nvPicPr>
        <p:blipFill>
          <a:blip r:embed="rId6"/>
          <a:stretch>
            <a:fillRect/>
          </a:stretch>
        </p:blipFill>
        <p:spPr>
          <a:xfrm>
            <a:off x="5694275" y="4378644"/>
            <a:ext cx="758625" cy="758625"/>
          </a:xfrm>
          <a:prstGeom prst="rect">
            <a:avLst/>
          </a:prstGeom>
          <a:effectLst>
            <a:outerShdw blurRad="63500" sx="102000" sy="102000" algn="ctr" rotWithShape="0">
              <a:prstClr val="black">
                <a:alpha val="40000"/>
              </a:prstClr>
            </a:outerShdw>
          </a:effectLst>
        </p:spPr>
      </p:pic>
      <p:pic>
        <p:nvPicPr>
          <p:cNvPr id="24" name="Picture 23" descr="A person wearing a suit and tie&#10;&#10;Description automatically generated">
            <a:extLst>
              <a:ext uri="{FF2B5EF4-FFF2-40B4-BE49-F238E27FC236}">
                <a16:creationId xmlns:a16="http://schemas.microsoft.com/office/drawing/2014/main" id="{036EC432-D859-4B0A-9AEA-F50990EB24EC}"/>
              </a:ext>
            </a:extLst>
          </p:cNvPr>
          <p:cNvPicPr>
            <a:picLocks noChangeAspect="1"/>
          </p:cNvPicPr>
          <p:nvPr/>
        </p:nvPicPr>
        <p:blipFill>
          <a:blip r:embed="rId7"/>
          <a:stretch>
            <a:fillRect/>
          </a:stretch>
        </p:blipFill>
        <p:spPr>
          <a:xfrm>
            <a:off x="7274212" y="4378644"/>
            <a:ext cx="758625" cy="758625"/>
          </a:xfrm>
          <a:prstGeom prst="rect">
            <a:avLst/>
          </a:prstGeom>
          <a:effectLst>
            <a:outerShdw blurRad="63500" sx="102000" sy="102000" algn="ctr" rotWithShape="0">
              <a:prstClr val="black">
                <a:alpha val="40000"/>
              </a:prstClr>
            </a:outerShdw>
          </a:effectLst>
        </p:spPr>
      </p:pic>
      <p:pic>
        <p:nvPicPr>
          <p:cNvPr id="26" name="Picture 25" descr="A person wearing glasses and looking at the camera&#10;&#10;Description automatically generated">
            <a:extLst>
              <a:ext uri="{FF2B5EF4-FFF2-40B4-BE49-F238E27FC236}">
                <a16:creationId xmlns:a16="http://schemas.microsoft.com/office/drawing/2014/main" id="{385F0AA0-0ED5-4EE5-B4B4-64B8C431023B}"/>
              </a:ext>
            </a:extLst>
          </p:cNvPr>
          <p:cNvPicPr>
            <a:picLocks noChangeAspect="1"/>
          </p:cNvPicPr>
          <p:nvPr/>
        </p:nvPicPr>
        <p:blipFill>
          <a:blip r:embed="rId8"/>
          <a:stretch>
            <a:fillRect/>
          </a:stretch>
        </p:blipFill>
        <p:spPr>
          <a:xfrm>
            <a:off x="4132000" y="3029779"/>
            <a:ext cx="758625" cy="758625"/>
          </a:xfrm>
          <a:prstGeom prst="rect">
            <a:avLst/>
          </a:prstGeom>
          <a:effectLst>
            <a:outerShdw blurRad="63500" sx="102000" sy="102000" algn="ctr" rotWithShape="0">
              <a:prstClr val="black">
                <a:alpha val="40000"/>
              </a:prstClr>
            </a:outerShdw>
          </a:effectLst>
        </p:spPr>
      </p:pic>
      <p:pic>
        <p:nvPicPr>
          <p:cNvPr id="28" name="Picture 27" descr="A person wearing a suit and tie smiling at the camera&#10;&#10;Description automatically generated">
            <a:extLst>
              <a:ext uri="{FF2B5EF4-FFF2-40B4-BE49-F238E27FC236}">
                <a16:creationId xmlns:a16="http://schemas.microsoft.com/office/drawing/2014/main" id="{9F3F2917-F597-4A55-A01C-FD7F04BD5BAD}"/>
              </a:ext>
            </a:extLst>
          </p:cNvPr>
          <p:cNvPicPr>
            <a:picLocks noChangeAspect="1"/>
          </p:cNvPicPr>
          <p:nvPr/>
        </p:nvPicPr>
        <p:blipFill>
          <a:blip r:embed="rId9"/>
          <a:stretch>
            <a:fillRect/>
          </a:stretch>
        </p:blipFill>
        <p:spPr>
          <a:xfrm>
            <a:off x="4132000" y="1604962"/>
            <a:ext cx="758625" cy="758625"/>
          </a:xfrm>
          <a:prstGeom prst="rect">
            <a:avLst/>
          </a:prstGeom>
          <a:effectLst>
            <a:outerShdw blurRad="63500" sx="102000" sy="102000" algn="ctr" rotWithShape="0">
              <a:prstClr val="black">
                <a:alpha val="40000"/>
              </a:prstClr>
            </a:outerShdw>
          </a:effectLst>
        </p:spPr>
      </p:pic>
      <p:pic>
        <p:nvPicPr>
          <p:cNvPr id="30" name="Picture 29" descr="A person posing for the camera&#10;&#10;Description automatically generated">
            <a:extLst>
              <a:ext uri="{FF2B5EF4-FFF2-40B4-BE49-F238E27FC236}">
                <a16:creationId xmlns:a16="http://schemas.microsoft.com/office/drawing/2014/main" id="{BE705536-3B6E-4B37-B1D3-5B3DA124C7C2}"/>
              </a:ext>
            </a:extLst>
          </p:cNvPr>
          <p:cNvPicPr>
            <a:picLocks noChangeAspect="1"/>
          </p:cNvPicPr>
          <p:nvPr/>
        </p:nvPicPr>
        <p:blipFill>
          <a:blip r:embed="rId10"/>
          <a:stretch>
            <a:fillRect/>
          </a:stretch>
        </p:blipFill>
        <p:spPr>
          <a:xfrm>
            <a:off x="7256552" y="1604962"/>
            <a:ext cx="758625" cy="758625"/>
          </a:xfrm>
          <a:prstGeom prst="rect">
            <a:avLst/>
          </a:prstGeom>
          <a:effectLst>
            <a:outerShdw blurRad="63500" sx="102000" sy="102000" algn="ctr" rotWithShape="0">
              <a:prstClr val="black">
                <a:alpha val="40000"/>
              </a:prstClr>
            </a:outerShdw>
          </a:effectLst>
        </p:spPr>
      </p:pic>
      <p:pic>
        <p:nvPicPr>
          <p:cNvPr id="32" name="Picture 31" descr="A person wearing a suit and tie smiling at the camera&#10;&#10;Description automatically generated">
            <a:extLst>
              <a:ext uri="{FF2B5EF4-FFF2-40B4-BE49-F238E27FC236}">
                <a16:creationId xmlns:a16="http://schemas.microsoft.com/office/drawing/2014/main" id="{EB4A60C0-9BD4-41C5-9BBE-FB9158F9D063}"/>
              </a:ext>
            </a:extLst>
          </p:cNvPr>
          <p:cNvPicPr>
            <a:picLocks noChangeAspect="1"/>
          </p:cNvPicPr>
          <p:nvPr/>
        </p:nvPicPr>
        <p:blipFill>
          <a:blip r:embed="rId11"/>
          <a:stretch>
            <a:fillRect/>
          </a:stretch>
        </p:blipFill>
        <p:spPr>
          <a:xfrm>
            <a:off x="8818828" y="1604962"/>
            <a:ext cx="758625" cy="758625"/>
          </a:xfrm>
          <a:prstGeom prst="rect">
            <a:avLst/>
          </a:prstGeom>
          <a:effectLst>
            <a:outerShdw blurRad="63500" sx="102000" sy="102000" algn="ctr" rotWithShape="0">
              <a:prstClr val="black">
                <a:alpha val="40000"/>
              </a:prstClr>
            </a:outerShdw>
          </a:effectLst>
        </p:spPr>
      </p:pic>
      <p:pic>
        <p:nvPicPr>
          <p:cNvPr id="34" name="Picture 33" descr="A person wearing a suit and tie&#10;&#10;Description automatically generated">
            <a:extLst>
              <a:ext uri="{FF2B5EF4-FFF2-40B4-BE49-F238E27FC236}">
                <a16:creationId xmlns:a16="http://schemas.microsoft.com/office/drawing/2014/main" id="{6EA75944-BE27-4982-9C38-D21561B3A098}"/>
              </a:ext>
            </a:extLst>
          </p:cNvPr>
          <p:cNvPicPr>
            <a:picLocks noChangeAspect="1"/>
          </p:cNvPicPr>
          <p:nvPr/>
        </p:nvPicPr>
        <p:blipFill>
          <a:blip r:embed="rId12"/>
          <a:stretch>
            <a:fillRect/>
          </a:stretch>
        </p:blipFill>
        <p:spPr>
          <a:xfrm>
            <a:off x="10381104" y="1604962"/>
            <a:ext cx="758625" cy="758625"/>
          </a:xfrm>
          <a:prstGeom prst="rect">
            <a:avLst/>
          </a:prstGeom>
          <a:effectLst>
            <a:outerShdw blurRad="63500" sx="102000" sy="102000" algn="ctr" rotWithShape="0">
              <a:prstClr val="black">
                <a:alpha val="40000"/>
              </a:prstClr>
            </a:outerShdw>
          </a:effectLst>
        </p:spPr>
      </p:pic>
      <p:pic>
        <p:nvPicPr>
          <p:cNvPr id="36" name="Picture 35" descr="A person posing for the camera&#10;&#10;Description automatically generated">
            <a:extLst>
              <a:ext uri="{FF2B5EF4-FFF2-40B4-BE49-F238E27FC236}">
                <a16:creationId xmlns:a16="http://schemas.microsoft.com/office/drawing/2014/main" id="{CF36D312-8F31-4CD3-B8D1-4C33E48DD7D3}"/>
              </a:ext>
            </a:extLst>
          </p:cNvPr>
          <p:cNvPicPr>
            <a:picLocks noChangeAspect="1"/>
          </p:cNvPicPr>
          <p:nvPr/>
        </p:nvPicPr>
        <p:blipFill>
          <a:blip r:embed="rId13"/>
          <a:stretch>
            <a:fillRect/>
          </a:stretch>
        </p:blipFill>
        <p:spPr>
          <a:xfrm>
            <a:off x="1007447" y="3029779"/>
            <a:ext cx="758625" cy="758625"/>
          </a:xfrm>
          <a:prstGeom prst="rect">
            <a:avLst/>
          </a:prstGeom>
          <a:effectLst>
            <a:outerShdw blurRad="63500" sx="102000" sy="102000" algn="ctr" rotWithShape="0">
              <a:prstClr val="black">
                <a:alpha val="40000"/>
              </a:prstClr>
            </a:outerShdw>
          </a:effectLst>
        </p:spPr>
      </p:pic>
      <p:pic>
        <p:nvPicPr>
          <p:cNvPr id="38" name="Picture 37" descr="A person wearing a suit and tie&#10;&#10;Description automatically generated">
            <a:extLst>
              <a:ext uri="{FF2B5EF4-FFF2-40B4-BE49-F238E27FC236}">
                <a16:creationId xmlns:a16="http://schemas.microsoft.com/office/drawing/2014/main" id="{868AB4E8-3659-4CC8-8115-A5E19C855B52}"/>
              </a:ext>
            </a:extLst>
          </p:cNvPr>
          <p:cNvPicPr>
            <a:picLocks noChangeAspect="1"/>
          </p:cNvPicPr>
          <p:nvPr/>
        </p:nvPicPr>
        <p:blipFill>
          <a:blip r:embed="rId14"/>
          <a:stretch>
            <a:fillRect/>
          </a:stretch>
        </p:blipFill>
        <p:spPr>
          <a:xfrm>
            <a:off x="2545076" y="3029779"/>
            <a:ext cx="758625" cy="758625"/>
          </a:xfrm>
          <a:prstGeom prst="rect">
            <a:avLst/>
          </a:prstGeom>
          <a:effectLst>
            <a:outerShdw blurRad="63500" sx="102000" sy="102000" algn="ctr" rotWithShape="0">
              <a:prstClr val="black">
                <a:alpha val="40000"/>
              </a:prstClr>
            </a:outerShdw>
          </a:effectLst>
        </p:spPr>
      </p:pic>
      <p:pic>
        <p:nvPicPr>
          <p:cNvPr id="40" name="Picture 39" descr="A person smiling for the camera&#10;&#10;Description automatically generated">
            <a:extLst>
              <a:ext uri="{FF2B5EF4-FFF2-40B4-BE49-F238E27FC236}">
                <a16:creationId xmlns:a16="http://schemas.microsoft.com/office/drawing/2014/main" id="{1FD54B71-5A9B-4F02-B669-EDC77A119E94}"/>
              </a:ext>
            </a:extLst>
          </p:cNvPr>
          <p:cNvPicPr>
            <a:picLocks noChangeAspect="1"/>
          </p:cNvPicPr>
          <p:nvPr/>
        </p:nvPicPr>
        <p:blipFill>
          <a:blip r:embed="rId15"/>
          <a:stretch>
            <a:fillRect/>
          </a:stretch>
        </p:blipFill>
        <p:spPr>
          <a:xfrm>
            <a:off x="5694276" y="3029779"/>
            <a:ext cx="758625" cy="758625"/>
          </a:xfrm>
          <a:prstGeom prst="rect">
            <a:avLst/>
          </a:prstGeom>
          <a:effectLst>
            <a:outerShdw blurRad="63500" sx="102000" sy="102000" algn="ctr" rotWithShape="0">
              <a:prstClr val="black">
                <a:alpha val="40000"/>
              </a:prstClr>
            </a:outerShdw>
          </a:effectLst>
        </p:spPr>
      </p:pic>
      <p:pic>
        <p:nvPicPr>
          <p:cNvPr id="42" name="Picture 41" descr="A close up of a person smiling for the camera&#10;&#10;Description automatically generated">
            <a:extLst>
              <a:ext uri="{FF2B5EF4-FFF2-40B4-BE49-F238E27FC236}">
                <a16:creationId xmlns:a16="http://schemas.microsoft.com/office/drawing/2014/main" id="{9D08D624-8FFA-45D2-AE18-7CC11D7721C6}"/>
              </a:ext>
            </a:extLst>
          </p:cNvPr>
          <p:cNvPicPr>
            <a:picLocks noChangeAspect="1"/>
          </p:cNvPicPr>
          <p:nvPr/>
        </p:nvPicPr>
        <p:blipFill>
          <a:blip r:embed="rId16"/>
          <a:stretch>
            <a:fillRect/>
          </a:stretch>
        </p:blipFill>
        <p:spPr>
          <a:xfrm>
            <a:off x="7274212" y="3029779"/>
            <a:ext cx="758625" cy="758625"/>
          </a:xfrm>
          <a:prstGeom prst="rect">
            <a:avLst/>
          </a:prstGeom>
          <a:effectLst>
            <a:outerShdw blurRad="63500" sx="102000" sy="102000" algn="ctr" rotWithShape="0">
              <a:prstClr val="black">
                <a:alpha val="40000"/>
              </a:prstClr>
            </a:outerShdw>
          </a:effectLst>
        </p:spPr>
      </p:pic>
      <p:pic>
        <p:nvPicPr>
          <p:cNvPr id="44" name="Picture 43" descr="A person looking at the camera&#10;&#10;Description automatically generated">
            <a:extLst>
              <a:ext uri="{FF2B5EF4-FFF2-40B4-BE49-F238E27FC236}">
                <a16:creationId xmlns:a16="http://schemas.microsoft.com/office/drawing/2014/main" id="{C7BA65A8-C345-443E-8D3D-9D0CC5B5D028}"/>
              </a:ext>
            </a:extLst>
          </p:cNvPr>
          <p:cNvPicPr>
            <a:picLocks noChangeAspect="1"/>
          </p:cNvPicPr>
          <p:nvPr/>
        </p:nvPicPr>
        <p:blipFill>
          <a:blip r:embed="rId17"/>
          <a:stretch>
            <a:fillRect/>
          </a:stretch>
        </p:blipFill>
        <p:spPr>
          <a:xfrm>
            <a:off x="8818099" y="3029779"/>
            <a:ext cx="758625" cy="758625"/>
          </a:xfrm>
          <a:prstGeom prst="rect">
            <a:avLst/>
          </a:prstGeom>
          <a:effectLst>
            <a:outerShdw blurRad="63500" sx="102000" sy="102000" algn="ctr" rotWithShape="0">
              <a:prstClr val="black">
                <a:alpha val="40000"/>
              </a:prstClr>
            </a:outerShdw>
          </a:effectLst>
        </p:spPr>
      </p:pic>
      <p:pic>
        <p:nvPicPr>
          <p:cNvPr id="46" name="Picture 45" descr="A person smiling for the camera&#10;&#10;Description automatically generated">
            <a:extLst>
              <a:ext uri="{FF2B5EF4-FFF2-40B4-BE49-F238E27FC236}">
                <a16:creationId xmlns:a16="http://schemas.microsoft.com/office/drawing/2014/main" id="{8F31F47A-E42B-4214-941A-0C7619A57971}"/>
              </a:ext>
            </a:extLst>
          </p:cNvPr>
          <p:cNvPicPr>
            <a:picLocks noChangeAspect="1"/>
          </p:cNvPicPr>
          <p:nvPr/>
        </p:nvPicPr>
        <p:blipFill>
          <a:blip r:embed="rId18"/>
          <a:stretch>
            <a:fillRect/>
          </a:stretch>
        </p:blipFill>
        <p:spPr>
          <a:xfrm>
            <a:off x="10400255" y="3029779"/>
            <a:ext cx="758625" cy="758625"/>
          </a:xfrm>
          <a:prstGeom prst="rect">
            <a:avLst/>
          </a:prstGeom>
          <a:effectLst>
            <a:outerShdw blurRad="63500" sx="102000" sy="102000" algn="ctr" rotWithShape="0">
              <a:prstClr val="black">
                <a:alpha val="40000"/>
              </a:prstClr>
            </a:outerShdw>
          </a:effectLst>
        </p:spPr>
      </p:pic>
      <p:pic>
        <p:nvPicPr>
          <p:cNvPr id="48" name="Picture 47" descr="A person smiling for the camera&#10;&#10;Description automatically generated">
            <a:extLst>
              <a:ext uri="{FF2B5EF4-FFF2-40B4-BE49-F238E27FC236}">
                <a16:creationId xmlns:a16="http://schemas.microsoft.com/office/drawing/2014/main" id="{55490314-E674-41B9-B90D-FD1F04786CCE}"/>
              </a:ext>
            </a:extLst>
          </p:cNvPr>
          <p:cNvPicPr>
            <a:picLocks noChangeAspect="1"/>
          </p:cNvPicPr>
          <p:nvPr/>
        </p:nvPicPr>
        <p:blipFill>
          <a:blip r:embed="rId19"/>
          <a:stretch>
            <a:fillRect/>
          </a:stretch>
        </p:blipFill>
        <p:spPr>
          <a:xfrm>
            <a:off x="1007446" y="4378644"/>
            <a:ext cx="758625" cy="758625"/>
          </a:xfrm>
          <a:prstGeom prst="rect">
            <a:avLst/>
          </a:prstGeom>
          <a:effectLst>
            <a:outerShdw blurRad="63500" sx="102000" sy="102000" algn="ctr" rotWithShape="0">
              <a:prstClr val="black">
                <a:alpha val="40000"/>
              </a:prstClr>
            </a:outerShdw>
          </a:effectLst>
        </p:spPr>
      </p:pic>
      <p:pic>
        <p:nvPicPr>
          <p:cNvPr id="50" name="Picture 49" descr="A person wearing a suit and tie&#10;&#10;Description automatically generated">
            <a:extLst>
              <a:ext uri="{FF2B5EF4-FFF2-40B4-BE49-F238E27FC236}">
                <a16:creationId xmlns:a16="http://schemas.microsoft.com/office/drawing/2014/main" id="{177EE524-FBCB-4636-992C-575B3CDD4987}"/>
              </a:ext>
            </a:extLst>
          </p:cNvPr>
          <p:cNvPicPr>
            <a:picLocks noChangeAspect="1"/>
          </p:cNvPicPr>
          <p:nvPr/>
        </p:nvPicPr>
        <p:blipFill>
          <a:blip r:embed="rId20"/>
          <a:stretch>
            <a:fillRect/>
          </a:stretch>
        </p:blipFill>
        <p:spPr>
          <a:xfrm>
            <a:off x="2545076" y="4378644"/>
            <a:ext cx="758625" cy="758625"/>
          </a:xfrm>
          <a:prstGeom prst="rect">
            <a:avLst/>
          </a:prstGeom>
          <a:effectLst>
            <a:outerShdw blurRad="63500" sx="102000" sy="102000" algn="ctr" rotWithShape="0">
              <a:prstClr val="black">
                <a:alpha val="40000"/>
              </a:prstClr>
            </a:outerShdw>
          </a:effectLst>
        </p:spPr>
      </p:pic>
      <p:sp>
        <p:nvSpPr>
          <p:cNvPr id="52" name="Subtitle 7">
            <a:extLst>
              <a:ext uri="{FF2B5EF4-FFF2-40B4-BE49-F238E27FC236}">
                <a16:creationId xmlns:a16="http://schemas.microsoft.com/office/drawing/2014/main" id="{CC324215-A2DE-412D-9F0A-90DECBD8E58B}"/>
              </a:ext>
            </a:extLst>
          </p:cNvPr>
          <p:cNvSpPr txBox="1">
            <a:spLocks/>
          </p:cNvSpPr>
          <p:nvPr/>
        </p:nvSpPr>
        <p:spPr>
          <a:xfrm>
            <a:off x="3507058" y="2359244"/>
            <a:ext cx="2008508" cy="8489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Antonio Acevedo</a:t>
            </a:r>
          </a:p>
          <a:p>
            <a:pPr algn="ctr">
              <a:lnSpc>
                <a:spcPct val="100000"/>
              </a:lnSpc>
              <a:spcBef>
                <a:spcPts val="0"/>
              </a:spcBef>
            </a:pPr>
            <a:r>
              <a:rPr lang="en-US" sz="1000" dirty="0"/>
              <a:t>Healthpeak Properties</a:t>
            </a:r>
          </a:p>
        </p:txBody>
      </p:sp>
      <p:sp>
        <p:nvSpPr>
          <p:cNvPr id="54" name="Subtitle 7">
            <a:extLst>
              <a:ext uri="{FF2B5EF4-FFF2-40B4-BE49-F238E27FC236}">
                <a16:creationId xmlns:a16="http://schemas.microsoft.com/office/drawing/2014/main" id="{9BBC579F-21AB-4235-AD5D-DD6853EFB15D}"/>
              </a:ext>
            </a:extLst>
          </p:cNvPr>
          <p:cNvSpPr txBox="1">
            <a:spLocks/>
          </p:cNvSpPr>
          <p:nvPr/>
        </p:nvSpPr>
        <p:spPr>
          <a:xfrm>
            <a:off x="2196483" y="3763832"/>
            <a:ext cx="1505106" cy="5144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Michael Kirby</a:t>
            </a:r>
          </a:p>
          <a:p>
            <a:pPr algn="ctr">
              <a:lnSpc>
                <a:spcPct val="100000"/>
              </a:lnSpc>
              <a:spcBef>
                <a:spcPts val="0"/>
              </a:spcBef>
            </a:pPr>
            <a:r>
              <a:rPr lang="en-US" sz="1000" dirty="0"/>
              <a:t>Invesco</a:t>
            </a:r>
          </a:p>
        </p:txBody>
      </p:sp>
      <p:sp>
        <p:nvSpPr>
          <p:cNvPr id="56" name="Subtitle 7">
            <a:extLst>
              <a:ext uri="{FF2B5EF4-FFF2-40B4-BE49-F238E27FC236}">
                <a16:creationId xmlns:a16="http://schemas.microsoft.com/office/drawing/2014/main" id="{94FC36DB-D4D0-4542-A97E-BDB3ADC10BBB}"/>
              </a:ext>
            </a:extLst>
          </p:cNvPr>
          <p:cNvSpPr txBox="1">
            <a:spLocks/>
          </p:cNvSpPr>
          <p:nvPr/>
        </p:nvSpPr>
        <p:spPr>
          <a:xfrm>
            <a:off x="614873" y="3763832"/>
            <a:ext cx="1562725" cy="51446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00" b="1" dirty="0"/>
              <a:t>Karen Hargarther Thomas, FAIA</a:t>
            </a:r>
          </a:p>
          <a:p>
            <a:pPr algn="ctr">
              <a:lnSpc>
                <a:spcPct val="100000"/>
              </a:lnSpc>
              <a:spcBef>
                <a:spcPts val="0"/>
              </a:spcBef>
            </a:pPr>
            <a:r>
              <a:rPr lang="en-US" sz="1000" dirty="0"/>
              <a:t>Gensler</a:t>
            </a:r>
          </a:p>
        </p:txBody>
      </p:sp>
      <p:sp>
        <p:nvSpPr>
          <p:cNvPr id="58" name="Subtitle 7">
            <a:extLst>
              <a:ext uri="{FF2B5EF4-FFF2-40B4-BE49-F238E27FC236}">
                <a16:creationId xmlns:a16="http://schemas.microsoft.com/office/drawing/2014/main" id="{791A7510-E8FE-4C66-9973-6875162D7F3B}"/>
              </a:ext>
            </a:extLst>
          </p:cNvPr>
          <p:cNvSpPr txBox="1">
            <a:spLocks/>
          </p:cNvSpPr>
          <p:nvPr/>
        </p:nvSpPr>
        <p:spPr>
          <a:xfrm>
            <a:off x="8416777" y="2359245"/>
            <a:ext cx="1562725" cy="7517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John J. Gilbert III</a:t>
            </a:r>
          </a:p>
          <a:p>
            <a:pPr algn="ctr">
              <a:lnSpc>
                <a:spcPct val="100000"/>
              </a:lnSpc>
              <a:spcBef>
                <a:spcPts val="0"/>
              </a:spcBef>
            </a:pPr>
            <a:r>
              <a:rPr lang="en-US" sz="900" dirty="0"/>
              <a:t>Rudin Management Company</a:t>
            </a:r>
          </a:p>
        </p:txBody>
      </p:sp>
      <p:sp>
        <p:nvSpPr>
          <p:cNvPr id="60" name="Subtitle 7">
            <a:extLst>
              <a:ext uri="{FF2B5EF4-FFF2-40B4-BE49-F238E27FC236}">
                <a16:creationId xmlns:a16="http://schemas.microsoft.com/office/drawing/2014/main" id="{8A64B367-B0C4-4568-9409-FC80332612D9}"/>
              </a:ext>
            </a:extLst>
          </p:cNvPr>
          <p:cNvSpPr txBox="1">
            <a:spLocks/>
          </p:cNvSpPr>
          <p:nvPr/>
        </p:nvSpPr>
        <p:spPr>
          <a:xfrm>
            <a:off x="6915393" y="2359244"/>
            <a:ext cx="1440942" cy="10557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00" b="1" dirty="0"/>
              <a:t>Ian Davis</a:t>
            </a:r>
          </a:p>
          <a:p>
            <a:pPr algn="ctr">
              <a:lnSpc>
                <a:spcPct val="100000"/>
              </a:lnSpc>
              <a:spcBef>
                <a:spcPts val="0"/>
              </a:spcBef>
            </a:pPr>
            <a:r>
              <a:rPr lang="en-US" sz="900" dirty="0"/>
              <a:t>DavisCraig</a:t>
            </a:r>
          </a:p>
          <a:p>
            <a:pPr algn="ctr">
              <a:lnSpc>
                <a:spcPct val="100000"/>
              </a:lnSpc>
              <a:spcBef>
                <a:spcPts val="0"/>
              </a:spcBef>
            </a:pPr>
            <a:r>
              <a:rPr lang="en-US" sz="900" dirty="0"/>
              <a:t>Telecommunications &amp; Technology Law</a:t>
            </a:r>
          </a:p>
        </p:txBody>
      </p:sp>
      <p:sp>
        <p:nvSpPr>
          <p:cNvPr id="62" name="Subtitle 7">
            <a:extLst>
              <a:ext uri="{FF2B5EF4-FFF2-40B4-BE49-F238E27FC236}">
                <a16:creationId xmlns:a16="http://schemas.microsoft.com/office/drawing/2014/main" id="{DC346A7A-FD19-42A2-B011-DDFF91053076}"/>
              </a:ext>
            </a:extLst>
          </p:cNvPr>
          <p:cNvSpPr txBox="1">
            <a:spLocks/>
          </p:cNvSpPr>
          <p:nvPr/>
        </p:nvSpPr>
        <p:spPr>
          <a:xfrm>
            <a:off x="9655151" y="2359245"/>
            <a:ext cx="2312876" cy="971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Ben Grippi</a:t>
            </a:r>
          </a:p>
          <a:p>
            <a:pPr algn="ctr">
              <a:lnSpc>
                <a:spcPct val="100000"/>
              </a:lnSpc>
              <a:spcBef>
                <a:spcPts val="0"/>
              </a:spcBef>
            </a:pPr>
            <a:r>
              <a:rPr lang="en-US" sz="900" dirty="0"/>
              <a:t>Metlife Investment Management</a:t>
            </a:r>
          </a:p>
          <a:p>
            <a:pPr algn="ctr">
              <a:lnSpc>
                <a:spcPct val="100000"/>
              </a:lnSpc>
              <a:spcBef>
                <a:spcPts val="0"/>
              </a:spcBef>
            </a:pPr>
            <a:r>
              <a:rPr lang="en-US" sz="900" dirty="0"/>
              <a:t>Equity Strategies Group</a:t>
            </a:r>
          </a:p>
        </p:txBody>
      </p:sp>
      <p:sp>
        <p:nvSpPr>
          <p:cNvPr id="64" name="Subtitle 7">
            <a:extLst>
              <a:ext uri="{FF2B5EF4-FFF2-40B4-BE49-F238E27FC236}">
                <a16:creationId xmlns:a16="http://schemas.microsoft.com/office/drawing/2014/main" id="{6B5EAFBA-CA4B-4548-9EE3-E2E199AE2193}"/>
              </a:ext>
            </a:extLst>
          </p:cNvPr>
          <p:cNvSpPr txBox="1">
            <a:spLocks/>
          </p:cNvSpPr>
          <p:nvPr/>
        </p:nvSpPr>
        <p:spPr>
          <a:xfrm>
            <a:off x="5314636" y="3787743"/>
            <a:ext cx="1562725" cy="41296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Anthony W. Long</a:t>
            </a:r>
          </a:p>
          <a:p>
            <a:pPr algn="ctr">
              <a:lnSpc>
                <a:spcPct val="100000"/>
              </a:lnSpc>
              <a:spcBef>
                <a:spcPts val="0"/>
              </a:spcBef>
            </a:pPr>
            <a:r>
              <a:rPr lang="en-US" sz="1000" dirty="0"/>
              <a:t>CLX Ventures</a:t>
            </a:r>
          </a:p>
        </p:txBody>
      </p:sp>
      <p:sp>
        <p:nvSpPr>
          <p:cNvPr id="66" name="Subtitle 7">
            <a:extLst>
              <a:ext uri="{FF2B5EF4-FFF2-40B4-BE49-F238E27FC236}">
                <a16:creationId xmlns:a16="http://schemas.microsoft.com/office/drawing/2014/main" id="{823AD2A7-6406-4562-BF7F-52F1CB18AEB0}"/>
              </a:ext>
            </a:extLst>
          </p:cNvPr>
          <p:cNvSpPr txBox="1">
            <a:spLocks/>
          </p:cNvSpPr>
          <p:nvPr/>
        </p:nvSpPr>
        <p:spPr>
          <a:xfrm>
            <a:off x="3768430" y="3787742"/>
            <a:ext cx="1485764" cy="4905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Sanjay Kumar</a:t>
            </a:r>
          </a:p>
          <a:p>
            <a:pPr algn="ctr">
              <a:lnSpc>
                <a:spcPct val="100000"/>
              </a:lnSpc>
              <a:spcBef>
                <a:spcPts val="0"/>
              </a:spcBef>
            </a:pPr>
            <a:r>
              <a:rPr lang="en-US" sz="1000" dirty="0"/>
              <a:t>AT&amp;T (Retired)</a:t>
            </a:r>
          </a:p>
        </p:txBody>
      </p:sp>
      <p:sp>
        <p:nvSpPr>
          <p:cNvPr id="68" name="Subtitle 7">
            <a:extLst>
              <a:ext uri="{FF2B5EF4-FFF2-40B4-BE49-F238E27FC236}">
                <a16:creationId xmlns:a16="http://schemas.microsoft.com/office/drawing/2014/main" id="{2664D9E6-8C9B-41A8-A52C-B2EF3C909FE1}"/>
              </a:ext>
            </a:extLst>
          </p:cNvPr>
          <p:cNvSpPr txBox="1">
            <a:spLocks/>
          </p:cNvSpPr>
          <p:nvPr/>
        </p:nvSpPr>
        <p:spPr>
          <a:xfrm>
            <a:off x="8416777" y="3787742"/>
            <a:ext cx="1562725" cy="5868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Bruce McConnell</a:t>
            </a:r>
          </a:p>
          <a:p>
            <a:pPr algn="ctr">
              <a:lnSpc>
                <a:spcPct val="100000"/>
              </a:lnSpc>
              <a:spcBef>
                <a:spcPts val="0"/>
              </a:spcBef>
            </a:pPr>
            <a:r>
              <a:rPr lang="en-US" sz="1000" dirty="0"/>
              <a:t>EastWest Institute</a:t>
            </a:r>
          </a:p>
        </p:txBody>
      </p:sp>
      <p:sp>
        <p:nvSpPr>
          <p:cNvPr id="70" name="Subtitle 7">
            <a:extLst>
              <a:ext uri="{FF2B5EF4-FFF2-40B4-BE49-F238E27FC236}">
                <a16:creationId xmlns:a16="http://schemas.microsoft.com/office/drawing/2014/main" id="{E6184C6C-5BBF-4400-9B15-A046A33F7FBF}"/>
              </a:ext>
            </a:extLst>
          </p:cNvPr>
          <p:cNvSpPr txBox="1">
            <a:spLocks/>
          </p:cNvSpPr>
          <p:nvPr/>
        </p:nvSpPr>
        <p:spPr>
          <a:xfrm>
            <a:off x="6915393" y="3787742"/>
            <a:ext cx="1440942" cy="39237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00" b="1" dirty="0"/>
              <a:t>Joseph Markling</a:t>
            </a:r>
          </a:p>
          <a:p>
            <a:pPr algn="ctr">
              <a:lnSpc>
                <a:spcPct val="100000"/>
              </a:lnSpc>
              <a:spcBef>
                <a:spcPts val="0"/>
              </a:spcBef>
            </a:pPr>
            <a:r>
              <a:rPr lang="en-US" sz="1000" dirty="0"/>
              <a:t>USAA Real Estate</a:t>
            </a:r>
          </a:p>
        </p:txBody>
      </p:sp>
      <p:sp>
        <p:nvSpPr>
          <p:cNvPr id="72" name="Subtitle 7">
            <a:extLst>
              <a:ext uri="{FF2B5EF4-FFF2-40B4-BE49-F238E27FC236}">
                <a16:creationId xmlns:a16="http://schemas.microsoft.com/office/drawing/2014/main" id="{48FEB7EF-8B5C-4750-80F6-F2FF1B89F918}"/>
              </a:ext>
            </a:extLst>
          </p:cNvPr>
          <p:cNvSpPr txBox="1">
            <a:spLocks/>
          </p:cNvSpPr>
          <p:nvPr/>
        </p:nvSpPr>
        <p:spPr>
          <a:xfrm>
            <a:off x="9801292" y="3787743"/>
            <a:ext cx="2020594" cy="45738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John Morgan</a:t>
            </a:r>
          </a:p>
          <a:p>
            <a:pPr algn="ctr">
              <a:lnSpc>
                <a:spcPct val="100000"/>
              </a:lnSpc>
              <a:spcBef>
                <a:spcPts val="0"/>
              </a:spcBef>
            </a:pPr>
            <a:r>
              <a:rPr lang="en-US" sz="1000" dirty="0"/>
              <a:t>Facebook Connectivity</a:t>
            </a:r>
          </a:p>
        </p:txBody>
      </p:sp>
      <p:sp>
        <p:nvSpPr>
          <p:cNvPr id="74" name="Subtitle 7">
            <a:extLst>
              <a:ext uri="{FF2B5EF4-FFF2-40B4-BE49-F238E27FC236}">
                <a16:creationId xmlns:a16="http://schemas.microsoft.com/office/drawing/2014/main" id="{6150D5C0-E6E5-4BC0-B65D-8B3689980069}"/>
              </a:ext>
            </a:extLst>
          </p:cNvPr>
          <p:cNvSpPr txBox="1">
            <a:spLocks/>
          </p:cNvSpPr>
          <p:nvPr/>
        </p:nvSpPr>
        <p:spPr>
          <a:xfrm>
            <a:off x="2138864" y="5136784"/>
            <a:ext cx="1620344" cy="51446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Admiral (Ret.) Bill A. Owens</a:t>
            </a:r>
          </a:p>
          <a:p>
            <a:pPr algn="ctr">
              <a:lnSpc>
                <a:spcPct val="100000"/>
              </a:lnSpc>
              <a:spcBef>
                <a:spcPts val="0"/>
              </a:spcBef>
            </a:pPr>
            <a:r>
              <a:rPr lang="en-US" sz="1000" dirty="0"/>
              <a:t>Red Bison Advisory Group</a:t>
            </a:r>
          </a:p>
        </p:txBody>
      </p:sp>
      <p:sp>
        <p:nvSpPr>
          <p:cNvPr id="76" name="Subtitle 7">
            <a:extLst>
              <a:ext uri="{FF2B5EF4-FFF2-40B4-BE49-F238E27FC236}">
                <a16:creationId xmlns:a16="http://schemas.microsoft.com/office/drawing/2014/main" id="{239C734E-2D77-4352-9D1C-ABC97F0C029C}"/>
              </a:ext>
            </a:extLst>
          </p:cNvPr>
          <p:cNvSpPr txBox="1">
            <a:spLocks/>
          </p:cNvSpPr>
          <p:nvPr/>
        </p:nvSpPr>
        <p:spPr>
          <a:xfrm>
            <a:off x="614873" y="5136784"/>
            <a:ext cx="1562725" cy="51446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00" b="1" dirty="0"/>
              <a:t>Kieran Nolan</a:t>
            </a:r>
          </a:p>
          <a:p>
            <a:pPr algn="ctr">
              <a:lnSpc>
                <a:spcPct val="100000"/>
              </a:lnSpc>
              <a:spcBef>
                <a:spcPts val="0"/>
              </a:spcBef>
            </a:pPr>
            <a:r>
              <a:rPr lang="en-US" sz="1000" dirty="0"/>
              <a:t>The Nolan Group</a:t>
            </a:r>
          </a:p>
        </p:txBody>
      </p:sp>
      <p:sp>
        <p:nvSpPr>
          <p:cNvPr id="78" name="Subtitle 7">
            <a:extLst>
              <a:ext uri="{FF2B5EF4-FFF2-40B4-BE49-F238E27FC236}">
                <a16:creationId xmlns:a16="http://schemas.microsoft.com/office/drawing/2014/main" id="{AD42EE98-E31F-4DDA-B338-C2EF658F101C}"/>
              </a:ext>
            </a:extLst>
          </p:cNvPr>
          <p:cNvSpPr txBox="1">
            <a:spLocks/>
          </p:cNvSpPr>
          <p:nvPr/>
        </p:nvSpPr>
        <p:spPr>
          <a:xfrm>
            <a:off x="5346971" y="5160694"/>
            <a:ext cx="1498056" cy="63361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Admiral (Ret.) John Richardson</a:t>
            </a:r>
          </a:p>
          <a:p>
            <a:pPr algn="ctr">
              <a:lnSpc>
                <a:spcPct val="100000"/>
              </a:lnSpc>
              <a:spcBef>
                <a:spcPts val="0"/>
              </a:spcBef>
            </a:pPr>
            <a:r>
              <a:rPr lang="en-US" sz="1000" dirty="0"/>
              <a:t>USN</a:t>
            </a:r>
          </a:p>
        </p:txBody>
      </p:sp>
      <p:sp>
        <p:nvSpPr>
          <p:cNvPr id="80" name="Subtitle 7">
            <a:extLst>
              <a:ext uri="{FF2B5EF4-FFF2-40B4-BE49-F238E27FC236}">
                <a16:creationId xmlns:a16="http://schemas.microsoft.com/office/drawing/2014/main" id="{AACE95AF-BD5E-4BAE-85FE-4075C8DB7D8E}"/>
              </a:ext>
            </a:extLst>
          </p:cNvPr>
          <p:cNvSpPr txBox="1">
            <a:spLocks/>
          </p:cNvSpPr>
          <p:nvPr/>
        </p:nvSpPr>
        <p:spPr>
          <a:xfrm>
            <a:off x="3746020" y="5160694"/>
            <a:ext cx="1530584" cy="49056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50" b="1" dirty="0"/>
              <a:t>Onay Payne</a:t>
            </a:r>
          </a:p>
          <a:p>
            <a:pPr algn="ctr">
              <a:lnSpc>
                <a:spcPct val="100000"/>
              </a:lnSpc>
              <a:spcBef>
                <a:spcPts val="0"/>
              </a:spcBef>
            </a:pPr>
            <a:r>
              <a:rPr lang="en-US" sz="1000" dirty="0"/>
              <a:t>Clarion Partners</a:t>
            </a:r>
          </a:p>
        </p:txBody>
      </p:sp>
      <p:sp>
        <p:nvSpPr>
          <p:cNvPr id="82" name="Subtitle 7">
            <a:extLst>
              <a:ext uri="{FF2B5EF4-FFF2-40B4-BE49-F238E27FC236}">
                <a16:creationId xmlns:a16="http://schemas.microsoft.com/office/drawing/2014/main" id="{34CF0153-CB26-4E39-B67F-487C0B5370E4}"/>
              </a:ext>
            </a:extLst>
          </p:cNvPr>
          <p:cNvSpPr txBox="1">
            <a:spLocks/>
          </p:cNvSpPr>
          <p:nvPr/>
        </p:nvSpPr>
        <p:spPr>
          <a:xfrm>
            <a:off x="6825751" y="5160694"/>
            <a:ext cx="1620226" cy="75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500" b="0" i="0" kern="1200">
                <a:solidFill>
                  <a:srgbClr val="6D77B0"/>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spcBef>
                <a:spcPts val="0"/>
              </a:spcBef>
            </a:pPr>
            <a:r>
              <a:rPr lang="en-US" sz="1000" b="1" dirty="0"/>
              <a:t>Admiral (Ret.) Mike Rogers</a:t>
            </a:r>
          </a:p>
          <a:p>
            <a:pPr algn="ctr">
              <a:lnSpc>
                <a:spcPct val="100000"/>
              </a:lnSpc>
              <a:spcBef>
                <a:spcPts val="0"/>
              </a:spcBef>
            </a:pPr>
            <a:r>
              <a:rPr lang="en-US" sz="1000" dirty="0"/>
              <a:t>National Security Agency (NSA)</a:t>
            </a:r>
          </a:p>
        </p:txBody>
      </p:sp>
    </p:spTree>
    <p:extLst>
      <p:ext uri="{BB962C8B-B14F-4D97-AF65-F5344CB8AC3E}">
        <p14:creationId xmlns:p14="http://schemas.microsoft.com/office/powerpoint/2010/main" val="3186724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BA0218-3AF8-4480-97B3-B6A59BC63527}"/>
              </a:ext>
            </a:extLst>
          </p:cNvPr>
          <p:cNvSpPr>
            <a:spLocks noGrp="1"/>
          </p:cNvSpPr>
          <p:nvPr>
            <p:ph type="ctrTitle"/>
          </p:nvPr>
        </p:nvSpPr>
        <p:spPr/>
        <p:txBody>
          <a:bodyPr/>
          <a:lstStyle/>
          <a:p>
            <a:r>
              <a:rPr lang="en-US" dirty="0"/>
              <a:t>Thank you.</a:t>
            </a:r>
          </a:p>
        </p:txBody>
      </p:sp>
      <p:pic>
        <p:nvPicPr>
          <p:cNvPr id="3" name="Picture 2" descr="A picture containing drawing&#10;&#10;Description automatically generated">
            <a:extLst>
              <a:ext uri="{FF2B5EF4-FFF2-40B4-BE49-F238E27FC236}">
                <a16:creationId xmlns:a16="http://schemas.microsoft.com/office/drawing/2014/main" id="{DF500041-99F2-438B-8470-922939DE92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2277" y="5024892"/>
            <a:ext cx="3119189" cy="1039186"/>
          </a:xfrm>
          <a:prstGeom prst="rect">
            <a:avLst/>
          </a:prstGeom>
        </p:spPr>
      </p:pic>
    </p:spTree>
    <p:extLst>
      <p:ext uri="{BB962C8B-B14F-4D97-AF65-F5344CB8AC3E}">
        <p14:creationId xmlns:p14="http://schemas.microsoft.com/office/powerpoint/2010/main" val="77540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D005F6B-3434-440F-9810-82CE5EBA8422}"/>
              </a:ext>
            </a:extLst>
          </p:cNvPr>
          <p:cNvSpPr/>
          <p:nvPr/>
        </p:nvSpPr>
        <p:spPr>
          <a:xfrm>
            <a:off x="745307" y="1758753"/>
            <a:ext cx="5244232" cy="3825665"/>
          </a:xfrm>
          <a:prstGeom prst="roundRect">
            <a:avLst>
              <a:gd name="adj" fmla="val 5985"/>
            </a:avLst>
          </a:prstGeom>
          <a:gradFill>
            <a:gsLst>
              <a:gs pos="0">
                <a:schemeClr val="bg1">
                  <a:lumMod val="95000"/>
                </a:schemeClr>
              </a:gs>
              <a:gs pos="100000">
                <a:schemeClr val="bg1"/>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pic>
        <p:nvPicPr>
          <p:cNvPr id="5" name="Picture 2">
            <a:extLst>
              <a:ext uri="{FF2B5EF4-FFF2-40B4-BE49-F238E27FC236}">
                <a16:creationId xmlns:a16="http://schemas.microsoft.com/office/drawing/2014/main" id="{D5357F72-6A94-492E-8484-5501E298A4C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535432" y="3331030"/>
            <a:ext cx="5523756" cy="237468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314D0FF-5775-4094-9A4E-BD3D121DCB05}"/>
              </a:ext>
            </a:extLst>
          </p:cNvPr>
          <p:cNvSpPr>
            <a:spLocks noGrp="1"/>
          </p:cNvSpPr>
          <p:nvPr>
            <p:ph type="title"/>
          </p:nvPr>
        </p:nvSpPr>
        <p:spPr/>
        <p:txBody>
          <a:bodyPr/>
          <a:lstStyle/>
          <a:p>
            <a:r>
              <a:rPr lang="en-US" dirty="0"/>
              <a:t>The Problem &amp; Those at Risk</a:t>
            </a:r>
          </a:p>
        </p:txBody>
      </p:sp>
      <p:sp>
        <p:nvSpPr>
          <p:cNvPr id="3" name="Footer Placeholder 2">
            <a:extLst>
              <a:ext uri="{FF2B5EF4-FFF2-40B4-BE49-F238E27FC236}">
                <a16:creationId xmlns:a16="http://schemas.microsoft.com/office/drawing/2014/main" id="{07E5ADB3-26EB-4B97-94AB-18308505F67F}"/>
              </a:ext>
            </a:extLst>
          </p:cNvPr>
          <p:cNvSpPr>
            <a:spLocks noGrp="1"/>
          </p:cNvSpPr>
          <p:nvPr>
            <p:ph type="ftr" sz="quarter" idx="11"/>
          </p:nvPr>
        </p:nvSpPr>
        <p:spPr/>
        <p:txBody>
          <a:bodyPr/>
          <a:lstStyle/>
          <a:p>
            <a:r>
              <a:rPr lang="en-US" dirty="0"/>
              <a:t>Building Cyber Security</a:t>
            </a:r>
          </a:p>
        </p:txBody>
      </p:sp>
      <p:sp>
        <p:nvSpPr>
          <p:cNvPr id="4" name="Slide Number Placeholder 3">
            <a:extLst>
              <a:ext uri="{FF2B5EF4-FFF2-40B4-BE49-F238E27FC236}">
                <a16:creationId xmlns:a16="http://schemas.microsoft.com/office/drawing/2014/main" id="{89D9B8CA-71F5-44BE-872E-A8D9BAC19966}"/>
              </a:ext>
            </a:extLst>
          </p:cNvPr>
          <p:cNvSpPr>
            <a:spLocks noGrp="1"/>
          </p:cNvSpPr>
          <p:nvPr>
            <p:ph type="sldNum" sz="quarter" idx="12"/>
          </p:nvPr>
        </p:nvSpPr>
        <p:spPr/>
        <p:txBody>
          <a:bodyPr/>
          <a:lstStyle/>
          <a:p>
            <a:fld id="{95CBEC59-7FF9-4688-98DF-89832A0C9025}" type="slidenum">
              <a:rPr lang="en-US" smtClean="0"/>
              <a:pPr/>
              <a:t>2</a:t>
            </a:fld>
            <a:endParaRPr lang="en-US" dirty="0"/>
          </a:p>
        </p:txBody>
      </p:sp>
      <p:sp>
        <p:nvSpPr>
          <p:cNvPr id="2" name="Text Placeholder 3">
            <a:extLst>
              <a:ext uri="{FF2B5EF4-FFF2-40B4-BE49-F238E27FC236}">
                <a16:creationId xmlns:a16="http://schemas.microsoft.com/office/drawing/2014/main" id="{8A370FBC-649C-49B5-8170-3E3EBEF00CE2}"/>
              </a:ext>
            </a:extLst>
          </p:cNvPr>
          <p:cNvSpPr txBox="1">
            <a:spLocks/>
          </p:cNvSpPr>
          <p:nvPr/>
        </p:nvSpPr>
        <p:spPr>
          <a:xfrm>
            <a:off x="929641" y="1927835"/>
            <a:ext cx="4955991" cy="3538453"/>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spcBef>
                <a:spcPts val="0"/>
              </a:spcBef>
              <a:spcAft>
                <a:spcPts val="2000"/>
              </a:spcAft>
            </a:pPr>
            <a:r>
              <a:rPr lang="en-US" dirty="0">
                <a:solidFill>
                  <a:srgbClr val="F1852A"/>
                </a:solidFill>
                <a:latin typeface="+mj-lt"/>
              </a:rPr>
              <a:t>Known &amp; Expanding Threats to Physical Safety</a:t>
            </a:r>
            <a:br>
              <a:rPr lang="en-US" dirty="0">
                <a:solidFill>
                  <a:srgbClr val="F1852A"/>
                </a:solidFill>
                <a:latin typeface="+mj-lt"/>
              </a:rPr>
            </a:br>
            <a:r>
              <a:rPr lang="en-US" sz="1400" dirty="0">
                <a:solidFill>
                  <a:srgbClr val="000000">
                    <a:lumMod val="85000"/>
                    <a:lumOff val="15000"/>
                  </a:srgbClr>
                </a:solidFill>
                <a:latin typeface="+mj-lt"/>
              </a:rPr>
              <a:t>Critical infrastructure, utilities, facilities, schools, homes </a:t>
            </a:r>
          </a:p>
          <a:p>
            <a:pPr defTabSz="806820">
              <a:spcBef>
                <a:spcPts val="0"/>
              </a:spcBef>
              <a:spcAft>
                <a:spcPts val="2000"/>
              </a:spcAft>
            </a:pPr>
            <a:r>
              <a:rPr lang="en-US" sz="1600" dirty="0">
                <a:solidFill>
                  <a:srgbClr val="F1852A"/>
                </a:solidFill>
                <a:latin typeface="+mj-lt"/>
              </a:rPr>
              <a:t>Widening  Range of Interfaces</a:t>
            </a:r>
            <a:br>
              <a:rPr lang="en-US" sz="1600" dirty="0">
                <a:solidFill>
                  <a:srgbClr val="F1852A"/>
                </a:solidFill>
                <a:latin typeface="+mj-lt"/>
              </a:rPr>
            </a:br>
            <a:r>
              <a:rPr lang="en-US" sz="1400" dirty="0">
                <a:solidFill>
                  <a:srgbClr val="000000">
                    <a:lumMod val="85000"/>
                    <a:lumOff val="15000"/>
                  </a:srgbClr>
                </a:solidFill>
                <a:latin typeface="+mj-lt"/>
              </a:rPr>
              <a:t>Artificial intelligence, machine learning, robots, smarter technologies, automation</a:t>
            </a:r>
          </a:p>
          <a:p>
            <a:pPr defTabSz="806820">
              <a:spcBef>
                <a:spcPts val="0"/>
              </a:spcBef>
              <a:spcAft>
                <a:spcPts val="2000"/>
              </a:spcAft>
            </a:pPr>
            <a:r>
              <a:rPr lang="en-US" sz="1600" dirty="0">
                <a:solidFill>
                  <a:srgbClr val="F1852A"/>
                </a:solidFill>
                <a:latin typeface="+mj-lt"/>
              </a:rPr>
              <a:t>National Intelligence</a:t>
            </a:r>
            <a:br>
              <a:rPr lang="en-US" sz="1600" dirty="0">
                <a:solidFill>
                  <a:srgbClr val="F1852A"/>
                </a:solidFill>
                <a:latin typeface="+mj-lt"/>
              </a:rPr>
            </a:br>
            <a:r>
              <a:rPr lang="en-US" sz="1400" dirty="0">
                <a:solidFill>
                  <a:srgbClr val="000000">
                    <a:lumMod val="85000"/>
                    <a:lumOff val="15000"/>
                  </a:srgbClr>
                </a:solidFill>
                <a:latin typeface="+mj-lt"/>
              </a:rPr>
              <a:t>Compromised control system list growing &amp; posing national risk</a:t>
            </a:r>
          </a:p>
          <a:p>
            <a:pPr defTabSz="806820">
              <a:spcBef>
                <a:spcPts val="0"/>
              </a:spcBef>
              <a:spcAft>
                <a:spcPts val="2000"/>
              </a:spcAft>
            </a:pPr>
            <a:r>
              <a:rPr lang="en-US" sz="1600" dirty="0">
                <a:solidFill>
                  <a:srgbClr val="F1852A"/>
                </a:solidFill>
                <a:latin typeface="+mj-lt"/>
              </a:rPr>
              <a:t>Increasing Sophistication of Bad Actors</a:t>
            </a:r>
            <a:br>
              <a:rPr lang="en-US" sz="1600" dirty="0">
                <a:solidFill>
                  <a:srgbClr val="F1852A"/>
                </a:solidFill>
                <a:latin typeface="+mj-lt"/>
              </a:rPr>
            </a:br>
            <a:r>
              <a:rPr lang="en-US" sz="1400" dirty="0">
                <a:solidFill>
                  <a:srgbClr val="000000">
                    <a:lumMod val="85000"/>
                    <a:lumOff val="15000"/>
                  </a:srgbClr>
                </a:solidFill>
                <a:latin typeface="+mj-lt"/>
              </a:rPr>
              <a:t>Increasing sophistication of bad actors (nation-state, terrorists,  criminals, hackers) </a:t>
            </a:r>
          </a:p>
          <a:p>
            <a:pPr defTabSz="806820">
              <a:lnSpc>
                <a:spcPct val="120000"/>
              </a:lnSpc>
              <a:spcBef>
                <a:spcPts val="0"/>
              </a:spcBef>
              <a:spcAft>
                <a:spcPts val="2000"/>
              </a:spcAft>
            </a:pPr>
            <a:endParaRPr lang="en-US" sz="1400" dirty="0">
              <a:solidFill>
                <a:srgbClr val="000000">
                  <a:lumMod val="85000"/>
                  <a:lumOff val="15000"/>
                </a:srgbClr>
              </a:solidFill>
              <a:latin typeface="+mj-lt"/>
            </a:endParaRPr>
          </a:p>
        </p:txBody>
      </p:sp>
      <p:sp>
        <p:nvSpPr>
          <p:cNvPr id="7" name="TextBox 6">
            <a:extLst>
              <a:ext uri="{FF2B5EF4-FFF2-40B4-BE49-F238E27FC236}">
                <a16:creationId xmlns:a16="http://schemas.microsoft.com/office/drawing/2014/main" id="{7A9904C1-662D-4098-B39C-071A78435AA4}"/>
              </a:ext>
            </a:extLst>
          </p:cNvPr>
          <p:cNvSpPr txBox="1"/>
          <p:nvPr/>
        </p:nvSpPr>
        <p:spPr>
          <a:xfrm>
            <a:off x="6535432" y="3591920"/>
            <a:ext cx="2199841" cy="674224"/>
          </a:xfrm>
          <a:prstGeom prst="rect">
            <a:avLst/>
          </a:prstGeom>
          <a:noFill/>
        </p:spPr>
        <p:txBody>
          <a:bodyPr wrap="square">
            <a:spAutoFit/>
          </a:bodyPr>
          <a:lstStyle/>
          <a:p>
            <a:pPr>
              <a:lnSpc>
                <a:spcPct val="90000"/>
              </a:lnSpc>
              <a:spcAft>
                <a:spcPts val="600"/>
              </a:spcAft>
              <a:buClr>
                <a:schemeClr val="accent1"/>
              </a:buClr>
            </a:pPr>
            <a:r>
              <a:rPr lang="en-US" sz="1400" dirty="0">
                <a:solidFill>
                  <a:srgbClr val="6A74AC"/>
                </a:solidFill>
              </a:rPr>
              <a:t>Protecting “things” is very different than protecting PCs</a:t>
            </a:r>
          </a:p>
        </p:txBody>
      </p:sp>
      <p:sp>
        <p:nvSpPr>
          <p:cNvPr id="18" name="Subtitle 4">
            <a:extLst>
              <a:ext uri="{FF2B5EF4-FFF2-40B4-BE49-F238E27FC236}">
                <a16:creationId xmlns:a16="http://schemas.microsoft.com/office/drawing/2014/main" id="{38267741-6CCC-432D-BE40-C99390F4A66F}"/>
              </a:ext>
            </a:extLst>
          </p:cNvPr>
          <p:cNvSpPr>
            <a:spLocks noGrp="1"/>
          </p:cNvSpPr>
          <p:nvPr>
            <p:ph type="subTitle" idx="13"/>
          </p:nvPr>
        </p:nvSpPr>
        <p:spPr>
          <a:xfrm>
            <a:off x="6535432" y="1731173"/>
            <a:ext cx="4955991" cy="320570"/>
          </a:xfrm>
        </p:spPr>
        <p:txBody>
          <a:bodyPr>
            <a:normAutofit/>
          </a:bodyPr>
          <a:lstStyle/>
          <a:p>
            <a:r>
              <a:rPr lang="en-US" sz="1600" dirty="0"/>
              <a:t>STAKEHOLDERS WITH RISK </a:t>
            </a:r>
          </a:p>
        </p:txBody>
      </p:sp>
      <p:sp>
        <p:nvSpPr>
          <p:cNvPr id="19" name="Text Placeholder 3">
            <a:extLst>
              <a:ext uri="{FF2B5EF4-FFF2-40B4-BE49-F238E27FC236}">
                <a16:creationId xmlns:a16="http://schemas.microsoft.com/office/drawing/2014/main" id="{6DB851D7-8DC0-431F-8155-0C52E3854AC5}"/>
              </a:ext>
            </a:extLst>
          </p:cNvPr>
          <p:cNvSpPr txBox="1">
            <a:spLocks/>
          </p:cNvSpPr>
          <p:nvPr/>
        </p:nvSpPr>
        <p:spPr>
          <a:xfrm>
            <a:off x="6535432" y="2052397"/>
            <a:ext cx="2540144" cy="943205"/>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marL="173038" indent="-173038" defTabSz="806820">
              <a:spcBef>
                <a:spcPts val="0"/>
              </a:spcBef>
              <a:spcAft>
                <a:spcPts val="300"/>
              </a:spcAft>
              <a:buFont typeface="Arial" panose="020B0604020202020204" pitchFamily="34" charset="0"/>
              <a:buChar char="•"/>
            </a:pPr>
            <a:r>
              <a:rPr lang="en-US" sz="1400" dirty="0">
                <a:solidFill>
                  <a:srgbClr val="000000">
                    <a:lumMod val="85000"/>
                    <a:lumOff val="15000"/>
                  </a:srgbClr>
                </a:solidFill>
                <a:latin typeface="+mj-lt"/>
              </a:rPr>
              <a:t>Smart device vendors/installers</a:t>
            </a:r>
          </a:p>
          <a:p>
            <a:pPr marL="173038" indent="-173038" defTabSz="806820">
              <a:spcBef>
                <a:spcPts val="0"/>
              </a:spcBef>
              <a:spcAft>
                <a:spcPts val="300"/>
              </a:spcAft>
              <a:buFont typeface="Arial" panose="020B0604020202020204" pitchFamily="34" charset="0"/>
              <a:buChar char="•"/>
            </a:pPr>
            <a:r>
              <a:rPr lang="en-US" sz="1400" dirty="0">
                <a:solidFill>
                  <a:srgbClr val="000000">
                    <a:lumMod val="85000"/>
                    <a:lumOff val="15000"/>
                  </a:srgbClr>
                </a:solidFill>
                <a:latin typeface="+mj-lt"/>
              </a:rPr>
              <a:t>Building  owners/operators</a:t>
            </a:r>
          </a:p>
          <a:p>
            <a:pPr marL="173038" indent="-173038" defTabSz="806820">
              <a:spcBef>
                <a:spcPts val="0"/>
              </a:spcBef>
              <a:spcAft>
                <a:spcPts val="300"/>
              </a:spcAft>
              <a:buFont typeface="Arial" panose="020B0604020202020204" pitchFamily="34" charset="0"/>
              <a:buChar char="•"/>
            </a:pPr>
            <a:r>
              <a:rPr lang="en-US" sz="1400" dirty="0">
                <a:solidFill>
                  <a:srgbClr val="000000">
                    <a:lumMod val="85000"/>
                    <a:lumOff val="15000"/>
                  </a:srgbClr>
                </a:solidFill>
                <a:latin typeface="+mj-lt"/>
              </a:rPr>
              <a:t>Mortgage Lenders  </a:t>
            </a:r>
          </a:p>
        </p:txBody>
      </p:sp>
      <p:sp>
        <p:nvSpPr>
          <p:cNvPr id="20" name="Text Placeholder 3">
            <a:extLst>
              <a:ext uri="{FF2B5EF4-FFF2-40B4-BE49-F238E27FC236}">
                <a16:creationId xmlns:a16="http://schemas.microsoft.com/office/drawing/2014/main" id="{637B0C21-8B6C-446F-A10D-2DC873E0CE61}"/>
              </a:ext>
            </a:extLst>
          </p:cNvPr>
          <p:cNvSpPr txBox="1">
            <a:spLocks/>
          </p:cNvSpPr>
          <p:nvPr/>
        </p:nvSpPr>
        <p:spPr>
          <a:xfrm>
            <a:off x="8951279" y="2052397"/>
            <a:ext cx="2540144" cy="943205"/>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marL="173038" indent="-173038" defTabSz="806820">
              <a:spcBef>
                <a:spcPts val="0"/>
              </a:spcBef>
              <a:spcAft>
                <a:spcPts val="300"/>
              </a:spcAft>
              <a:buFont typeface="Arial" panose="020B0604020202020204" pitchFamily="34" charset="0"/>
              <a:buChar char="•"/>
            </a:pPr>
            <a:r>
              <a:rPr lang="en-US" sz="1400" dirty="0">
                <a:solidFill>
                  <a:srgbClr val="000000">
                    <a:lumMod val="85000"/>
                    <a:lumOff val="15000"/>
                  </a:srgbClr>
                </a:solidFill>
                <a:latin typeface="+mj-lt"/>
              </a:rPr>
              <a:t>Rating agencies</a:t>
            </a:r>
          </a:p>
          <a:p>
            <a:pPr marL="173038" indent="-173038" defTabSz="806820">
              <a:spcBef>
                <a:spcPts val="0"/>
              </a:spcBef>
              <a:spcAft>
                <a:spcPts val="300"/>
              </a:spcAft>
              <a:buFont typeface="Arial" panose="020B0604020202020204" pitchFamily="34" charset="0"/>
              <a:buChar char="•"/>
            </a:pPr>
            <a:r>
              <a:rPr lang="en-US" sz="1400" dirty="0">
                <a:solidFill>
                  <a:srgbClr val="000000">
                    <a:lumMod val="85000"/>
                    <a:lumOff val="15000"/>
                  </a:srgbClr>
                </a:solidFill>
                <a:latin typeface="+mj-lt"/>
              </a:rPr>
              <a:t>Control systems manufacturers   </a:t>
            </a:r>
          </a:p>
          <a:p>
            <a:pPr marL="173038" indent="-173038" defTabSz="806820">
              <a:spcBef>
                <a:spcPts val="0"/>
              </a:spcBef>
              <a:spcAft>
                <a:spcPts val="300"/>
              </a:spcAft>
              <a:buFont typeface="Arial" panose="020B0604020202020204" pitchFamily="34" charset="0"/>
              <a:buChar char="•"/>
            </a:pPr>
            <a:r>
              <a:rPr lang="en-US" sz="1400" dirty="0">
                <a:solidFill>
                  <a:srgbClr val="000000">
                    <a:lumMod val="85000"/>
                    <a:lumOff val="15000"/>
                  </a:srgbClr>
                </a:solidFill>
                <a:latin typeface="+mj-lt"/>
              </a:rPr>
              <a:t>Insurance companies</a:t>
            </a:r>
          </a:p>
          <a:p>
            <a:pPr marL="173038" indent="-173038" defTabSz="806820">
              <a:spcBef>
                <a:spcPts val="0"/>
              </a:spcBef>
              <a:spcAft>
                <a:spcPts val="300"/>
              </a:spcAft>
              <a:buFont typeface="Arial" panose="020B0604020202020204" pitchFamily="34" charset="0"/>
              <a:buChar char="•"/>
            </a:pPr>
            <a:r>
              <a:rPr lang="en-US" sz="1400" dirty="0">
                <a:solidFill>
                  <a:srgbClr val="000000">
                    <a:lumMod val="85000"/>
                    <a:lumOff val="15000"/>
                  </a:srgbClr>
                </a:solidFill>
                <a:latin typeface="+mj-lt"/>
              </a:rPr>
              <a:t>Cyber services companies</a:t>
            </a:r>
          </a:p>
        </p:txBody>
      </p:sp>
      <p:cxnSp>
        <p:nvCxnSpPr>
          <p:cNvPr id="21" name="Straight Connector 20">
            <a:extLst>
              <a:ext uri="{FF2B5EF4-FFF2-40B4-BE49-F238E27FC236}">
                <a16:creationId xmlns:a16="http://schemas.microsoft.com/office/drawing/2014/main" id="{AC488C8F-C4B7-433B-9A89-385B56D58733}"/>
              </a:ext>
            </a:extLst>
          </p:cNvPr>
          <p:cNvCxnSpPr>
            <a:cxnSpLocks/>
          </p:cNvCxnSpPr>
          <p:nvPr/>
        </p:nvCxnSpPr>
        <p:spPr>
          <a:xfrm>
            <a:off x="6535432" y="3295143"/>
            <a:ext cx="521180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042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854C48-81FB-42A1-9548-17E3FBDC4873}"/>
              </a:ext>
            </a:extLst>
          </p:cNvPr>
          <p:cNvSpPr/>
          <p:nvPr/>
        </p:nvSpPr>
        <p:spPr>
          <a:xfrm>
            <a:off x="0" y="-3670"/>
            <a:ext cx="3963611" cy="4646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956FB77-8E80-49EF-BE25-34641DED5C4A}"/>
              </a:ext>
            </a:extLst>
          </p:cNvPr>
          <p:cNvSpPr/>
          <p:nvPr/>
        </p:nvSpPr>
        <p:spPr>
          <a:xfrm>
            <a:off x="4114194" y="-3670"/>
            <a:ext cx="3963611" cy="4646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28A103-430F-4C1F-BB1D-5F3A129A6F7C}"/>
              </a:ext>
            </a:extLst>
          </p:cNvPr>
          <p:cNvSpPr/>
          <p:nvPr/>
        </p:nvSpPr>
        <p:spPr>
          <a:xfrm>
            <a:off x="8228389" y="-3670"/>
            <a:ext cx="3963611" cy="46467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6735DAC-3F12-4873-AC46-D86958107235}"/>
              </a:ext>
            </a:extLst>
          </p:cNvPr>
          <p:cNvSpPr txBox="1"/>
          <p:nvPr/>
        </p:nvSpPr>
        <p:spPr>
          <a:xfrm>
            <a:off x="0" y="538733"/>
            <a:ext cx="3963610" cy="830997"/>
          </a:xfrm>
          <a:prstGeom prst="rect">
            <a:avLst/>
          </a:prstGeom>
          <a:noFill/>
        </p:spPr>
        <p:txBody>
          <a:bodyPr wrap="square">
            <a:spAutoFit/>
          </a:bodyPr>
          <a:lstStyle/>
          <a:p>
            <a:pPr algn="ctr"/>
            <a:r>
              <a:rPr lang="en-US" sz="2400" dirty="0">
                <a:solidFill>
                  <a:srgbClr val="F1852A"/>
                </a:solidFill>
                <a:latin typeface="+mj-lt"/>
              </a:rPr>
              <a:t>INSURANCE</a:t>
            </a:r>
          </a:p>
          <a:p>
            <a:pPr algn="ctr"/>
            <a:r>
              <a:rPr lang="en-US" sz="2400" dirty="0">
                <a:solidFill>
                  <a:srgbClr val="F1852A"/>
                </a:solidFill>
                <a:latin typeface="+mj-lt"/>
              </a:rPr>
              <a:t>COMPANIES</a:t>
            </a:r>
            <a:endParaRPr lang="en-US" sz="2400" dirty="0">
              <a:solidFill>
                <a:srgbClr val="F1852A"/>
              </a:solidFill>
            </a:endParaRPr>
          </a:p>
        </p:txBody>
      </p:sp>
      <p:sp>
        <p:nvSpPr>
          <p:cNvPr id="20" name="TextBox 19">
            <a:extLst>
              <a:ext uri="{FF2B5EF4-FFF2-40B4-BE49-F238E27FC236}">
                <a16:creationId xmlns:a16="http://schemas.microsoft.com/office/drawing/2014/main" id="{76E41744-A666-41D8-AE7D-B20214C31CAB}"/>
              </a:ext>
            </a:extLst>
          </p:cNvPr>
          <p:cNvSpPr txBox="1"/>
          <p:nvPr/>
        </p:nvSpPr>
        <p:spPr>
          <a:xfrm>
            <a:off x="4114195" y="538733"/>
            <a:ext cx="3963610" cy="830997"/>
          </a:xfrm>
          <a:prstGeom prst="rect">
            <a:avLst/>
          </a:prstGeom>
          <a:noFill/>
        </p:spPr>
        <p:txBody>
          <a:bodyPr wrap="square">
            <a:spAutoFit/>
          </a:bodyPr>
          <a:lstStyle/>
          <a:p>
            <a:pPr algn="ctr"/>
            <a:r>
              <a:rPr lang="en-US" sz="2400" dirty="0">
                <a:solidFill>
                  <a:srgbClr val="F1852A"/>
                </a:solidFill>
                <a:latin typeface="+mj-lt"/>
              </a:rPr>
              <a:t>RATING</a:t>
            </a:r>
          </a:p>
          <a:p>
            <a:pPr algn="ctr"/>
            <a:r>
              <a:rPr lang="en-US" sz="2400" dirty="0">
                <a:solidFill>
                  <a:srgbClr val="F1852A"/>
                </a:solidFill>
                <a:latin typeface="+mj-lt"/>
              </a:rPr>
              <a:t>AGENCIES</a:t>
            </a:r>
            <a:endParaRPr lang="en-US" sz="2400" dirty="0">
              <a:solidFill>
                <a:srgbClr val="F1852A"/>
              </a:solidFill>
            </a:endParaRPr>
          </a:p>
        </p:txBody>
      </p:sp>
      <p:sp>
        <p:nvSpPr>
          <p:cNvPr id="21" name="TextBox 20">
            <a:extLst>
              <a:ext uri="{FF2B5EF4-FFF2-40B4-BE49-F238E27FC236}">
                <a16:creationId xmlns:a16="http://schemas.microsoft.com/office/drawing/2014/main" id="{B259E79B-9298-48FA-A9D7-D4B5195EF2E6}"/>
              </a:ext>
            </a:extLst>
          </p:cNvPr>
          <p:cNvSpPr txBox="1"/>
          <p:nvPr/>
        </p:nvSpPr>
        <p:spPr>
          <a:xfrm>
            <a:off x="8239546" y="538733"/>
            <a:ext cx="3963610" cy="830997"/>
          </a:xfrm>
          <a:prstGeom prst="rect">
            <a:avLst/>
          </a:prstGeom>
          <a:noFill/>
        </p:spPr>
        <p:txBody>
          <a:bodyPr wrap="square">
            <a:spAutoFit/>
          </a:bodyPr>
          <a:lstStyle/>
          <a:p>
            <a:pPr algn="ctr"/>
            <a:r>
              <a:rPr lang="en-US" sz="2400" dirty="0">
                <a:solidFill>
                  <a:srgbClr val="F1852A"/>
                </a:solidFill>
                <a:latin typeface="+mj-lt"/>
              </a:rPr>
              <a:t>MORTGAGE</a:t>
            </a:r>
          </a:p>
          <a:p>
            <a:pPr algn="ctr"/>
            <a:r>
              <a:rPr lang="en-US" sz="2400" dirty="0">
                <a:solidFill>
                  <a:srgbClr val="F1852A"/>
                </a:solidFill>
                <a:latin typeface="+mj-lt"/>
              </a:rPr>
              <a:t>LENDERS</a:t>
            </a:r>
            <a:endParaRPr lang="en-US" sz="2400" dirty="0">
              <a:solidFill>
                <a:srgbClr val="F1852A"/>
              </a:solidFill>
            </a:endParaRPr>
          </a:p>
        </p:txBody>
      </p:sp>
      <p:sp>
        <p:nvSpPr>
          <p:cNvPr id="9" name="Rectangle 8">
            <a:extLst>
              <a:ext uri="{FF2B5EF4-FFF2-40B4-BE49-F238E27FC236}">
                <a16:creationId xmlns:a16="http://schemas.microsoft.com/office/drawing/2014/main" id="{BD28AE25-5DA7-4210-89B0-1634B7D61FF2}"/>
              </a:ext>
            </a:extLst>
          </p:cNvPr>
          <p:cNvSpPr/>
          <p:nvPr/>
        </p:nvSpPr>
        <p:spPr>
          <a:xfrm rot="5400000">
            <a:off x="1956740" y="1134832"/>
            <a:ext cx="50130" cy="966216"/>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Rectangle 22">
            <a:extLst>
              <a:ext uri="{FF2B5EF4-FFF2-40B4-BE49-F238E27FC236}">
                <a16:creationId xmlns:a16="http://schemas.microsoft.com/office/drawing/2014/main" id="{9F7B6961-5602-4C9E-BBB4-17D8BC365A20}"/>
              </a:ext>
            </a:extLst>
          </p:cNvPr>
          <p:cNvSpPr/>
          <p:nvPr/>
        </p:nvSpPr>
        <p:spPr>
          <a:xfrm rot="5400000">
            <a:off x="6070934" y="1134832"/>
            <a:ext cx="50130" cy="966216"/>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4" name="Rectangle 23">
            <a:extLst>
              <a:ext uri="{FF2B5EF4-FFF2-40B4-BE49-F238E27FC236}">
                <a16:creationId xmlns:a16="http://schemas.microsoft.com/office/drawing/2014/main" id="{F158A013-59FD-499B-AF37-C300E0F28FE5}"/>
              </a:ext>
            </a:extLst>
          </p:cNvPr>
          <p:cNvSpPr/>
          <p:nvPr/>
        </p:nvSpPr>
        <p:spPr>
          <a:xfrm rot="5400000">
            <a:off x="10185129" y="1134832"/>
            <a:ext cx="50130" cy="966216"/>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6" name="TextBox 25">
            <a:extLst>
              <a:ext uri="{FF2B5EF4-FFF2-40B4-BE49-F238E27FC236}">
                <a16:creationId xmlns:a16="http://schemas.microsoft.com/office/drawing/2014/main" id="{317BFFCB-16C3-4021-AFA3-3888F48A349C}"/>
              </a:ext>
            </a:extLst>
          </p:cNvPr>
          <p:cNvSpPr txBox="1"/>
          <p:nvPr/>
        </p:nvSpPr>
        <p:spPr>
          <a:xfrm>
            <a:off x="454741" y="2011819"/>
            <a:ext cx="3065207" cy="1251112"/>
          </a:xfrm>
          <a:prstGeom prst="rect">
            <a:avLst/>
          </a:prstGeom>
          <a:noFill/>
        </p:spPr>
        <p:txBody>
          <a:bodyPr wrap="square">
            <a:spAutoFit/>
          </a:bodyPr>
          <a:lstStyle/>
          <a:p>
            <a:pPr marL="0" marR="0" lvl="0" indent="0" algn="ctr" defTabSz="80682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Seeking an accepted market standard by which to graduate levels of coverage and fees for clients</a:t>
            </a:r>
          </a:p>
        </p:txBody>
      </p:sp>
      <p:sp>
        <p:nvSpPr>
          <p:cNvPr id="27" name="TextBox 26">
            <a:extLst>
              <a:ext uri="{FF2B5EF4-FFF2-40B4-BE49-F238E27FC236}">
                <a16:creationId xmlns:a16="http://schemas.microsoft.com/office/drawing/2014/main" id="{1618E7EB-B10B-4EB9-928D-51FBA0C85DDB}"/>
              </a:ext>
            </a:extLst>
          </p:cNvPr>
          <p:cNvSpPr txBox="1"/>
          <p:nvPr/>
        </p:nvSpPr>
        <p:spPr>
          <a:xfrm>
            <a:off x="4563395" y="2011819"/>
            <a:ext cx="3302411" cy="2137508"/>
          </a:xfrm>
          <a:prstGeom prst="rect">
            <a:avLst/>
          </a:prstGeom>
          <a:noFill/>
        </p:spPr>
        <p:txBody>
          <a:bodyPr wrap="square">
            <a:spAutoFit/>
          </a:bodyPr>
          <a:lstStyle/>
          <a:p>
            <a:pPr marL="0" marR="0" lvl="0" indent="0" algn="ctr" defTabSz="80682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Standard and Poor’s, Moody’s and others recognizing the threat of citizen safety in real estate and with devices and the threat of lawsuits and negative publicity will look for a market standard to assist their company ratings</a:t>
            </a:r>
          </a:p>
        </p:txBody>
      </p:sp>
      <p:sp>
        <p:nvSpPr>
          <p:cNvPr id="28" name="TextBox 27">
            <a:extLst>
              <a:ext uri="{FF2B5EF4-FFF2-40B4-BE49-F238E27FC236}">
                <a16:creationId xmlns:a16="http://schemas.microsoft.com/office/drawing/2014/main" id="{8C79B1CA-012D-4DAC-82C2-14072DA53545}"/>
              </a:ext>
            </a:extLst>
          </p:cNvPr>
          <p:cNvSpPr txBox="1"/>
          <p:nvPr/>
        </p:nvSpPr>
        <p:spPr>
          <a:xfrm>
            <a:off x="8688747" y="2011819"/>
            <a:ext cx="3065207" cy="1251112"/>
          </a:xfrm>
          <a:prstGeom prst="rect">
            <a:avLst/>
          </a:prstGeom>
          <a:noFill/>
        </p:spPr>
        <p:txBody>
          <a:bodyPr wrap="square">
            <a:spAutoFit/>
          </a:bodyPr>
          <a:lstStyle/>
          <a:p>
            <a:pPr marL="0" marR="0" lvl="0" indent="0" algn="ctr" defTabSz="80682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Will look for levels of </a:t>
            </a:r>
            <a:r>
              <a:rPr lang="en-US" sz="1600" dirty="0">
                <a:solidFill>
                  <a:srgbClr val="000000">
                    <a:lumMod val="85000"/>
                    <a:lumOff val="15000"/>
                  </a:srgbClr>
                </a:solidFill>
                <a:latin typeface="Avenir Next LT Pro"/>
              </a:rPr>
              <a:t>physical </a:t>
            </a:r>
            <a:r>
              <a:rPr kumimoji="0" lang="en-US" sz="1600" b="0" i="0" u="none" strike="noStrike" kern="1200" cap="none" spc="0" normalizeH="0" baseline="0" noProof="0" dirty="0">
                <a:ln>
                  <a:noFill/>
                </a:ln>
                <a:solidFill>
                  <a:srgbClr val="000000">
                    <a:lumMod val="85000"/>
                    <a:lumOff val="15000"/>
                  </a:srgbClr>
                </a:solidFill>
                <a:effectLst/>
                <a:uLnTx/>
                <a:uFillTx/>
                <a:latin typeface="Avenir Next LT Pro"/>
                <a:ea typeface="+mn-ea"/>
                <a:cs typeface="+mn-cs"/>
              </a:rPr>
              <a:t>cyber security as they currently look for fire/life/safety compliance</a:t>
            </a:r>
          </a:p>
        </p:txBody>
      </p:sp>
      <p:sp>
        <p:nvSpPr>
          <p:cNvPr id="36" name="Rectangle 35">
            <a:extLst>
              <a:ext uri="{FF2B5EF4-FFF2-40B4-BE49-F238E27FC236}">
                <a16:creationId xmlns:a16="http://schemas.microsoft.com/office/drawing/2014/main" id="{EB4157F8-C39F-4875-9FAE-76B8FACE03D2}"/>
              </a:ext>
            </a:extLst>
          </p:cNvPr>
          <p:cNvSpPr/>
          <p:nvPr/>
        </p:nvSpPr>
        <p:spPr>
          <a:xfrm>
            <a:off x="0" y="4754880"/>
            <a:ext cx="12192000" cy="2103120"/>
          </a:xfrm>
          <a:prstGeom prst="rect">
            <a:avLst/>
          </a:prstGeom>
          <a:gradFill>
            <a:gsLst>
              <a:gs pos="37000">
                <a:srgbClr val="30375A">
                  <a:alpha val="95000"/>
                </a:srgbClr>
              </a:gs>
              <a:gs pos="100000">
                <a:srgbClr val="6D77B0">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8" name="Rectangle 37">
            <a:extLst>
              <a:ext uri="{FF2B5EF4-FFF2-40B4-BE49-F238E27FC236}">
                <a16:creationId xmlns:a16="http://schemas.microsoft.com/office/drawing/2014/main" id="{D95FCF34-B00E-4ABA-A52B-E0AD1086C36F}"/>
              </a:ext>
            </a:extLst>
          </p:cNvPr>
          <p:cNvSpPr/>
          <p:nvPr/>
        </p:nvSpPr>
        <p:spPr>
          <a:xfrm>
            <a:off x="757551" y="5396258"/>
            <a:ext cx="72000" cy="146304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itle 6">
            <a:extLst>
              <a:ext uri="{FF2B5EF4-FFF2-40B4-BE49-F238E27FC236}">
                <a16:creationId xmlns:a16="http://schemas.microsoft.com/office/drawing/2014/main" id="{6BF91E09-CD5C-4EC7-B7AD-A458D8865128}"/>
              </a:ext>
            </a:extLst>
          </p:cNvPr>
          <p:cNvSpPr txBox="1">
            <a:spLocks/>
          </p:cNvSpPr>
          <p:nvPr/>
        </p:nvSpPr>
        <p:spPr>
          <a:xfrm>
            <a:off x="996240" y="5828207"/>
            <a:ext cx="10558202" cy="1030442"/>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b="1" kern="1200">
                <a:gradFill flip="none" rotWithShape="1">
                  <a:gsLst>
                    <a:gs pos="0">
                      <a:srgbClr val="30375A"/>
                    </a:gs>
                    <a:gs pos="100000">
                      <a:srgbClr val="6A74AC"/>
                    </a:gs>
                  </a:gsLst>
                  <a:lin ang="0" scaled="1"/>
                  <a:tileRect/>
                </a:gradFill>
                <a:latin typeface="+mj-lt"/>
                <a:ea typeface="+mj-ea"/>
                <a:cs typeface="+mj-cs"/>
              </a:defRPr>
            </a:lvl1pPr>
          </a:lstStyle>
          <a:p>
            <a:pPr>
              <a:lnSpc>
                <a:spcPct val="110000"/>
              </a:lnSpc>
              <a:spcAft>
                <a:spcPts val="400"/>
              </a:spcAft>
            </a:pPr>
            <a:r>
              <a:rPr lang="es-AR" sz="3500" dirty="0">
                <a:solidFill>
                  <a:schemeClr val="bg1"/>
                </a:solidFill>
              </a:rPr>
              <a:t>EXTERNAL STAKEHOLDERS </a:t>
            </a:r>
          </a:p>
          <a:p>
            <a:pPr>
              <a:lnSpc>
                <a:spcPct val="110000"/>
              </a:lnSpc>
              <a:spcAft>
                <a:spcPts val="400"/>
              </a:spcAft>
            </a:pPr>
            <a:r>
              <a:rPr lang="es-AR" sz="3500" dirty="0">
                <a:solidFill>
                  <a:schemeClr val="bg1"/>
                </a:solidFill>
              </a:rPr>
              <a:t>REQUIRE ACCEPTED MARKET STANDARD </a:t>
            </a:r>
          </a:p>
          <a:p>
            <a:pPr>
              <a:lnSpc>
                <a:spcPct val="110000"/>
              </a:lnSpc>
              <a:spcAft>
                <a:spcPts val="400"/>
              </a:spcAft>
            </a:pPr>
            <a:endParaRPr lang="es-AR" sz="3500" dirty="0">
              <a:solidFill>
                <a:schemeClr val="bg1"/>
              </a:solidFill>
            </a:endParaRPr>
          </a:p>
          <a:p>
            <a:pPr>
              <a:lnSpc>
                <a:spcPct val="110000"/>
              </a:lnSpc>
              <a:spcAft>
                <a:spcPts val="400"/>
              </a:spcAft>
            </a:pPr>
            <a:endParaRPr lang="en-US" sz="2400" dirty="0">
              <a:solidFill>
                <a:schemeClr val="bg1"/>
              </a:solidFill>
            </a:endParaRPr>
          </a:p>
        </p:txBody>
      </p:sp>
      <p:sp>
        <p:nvSpPr>
          <p:cNvPr id="17" name="Slide Number Placeholder 5">
            <a:extLst>
              <a:ext uri="{FF2B5EF4-FFF2-40B4-BE49-F238E27FC236}">
                <a16:creationId xmlns:a16="http://schemas.microsoft.com/office/drawing/2014/main" id="{00A03A75-A78C-4C5A-834B-1A237F63DC88}"/>
              </a:ext>
            </a:extLst>
          </p:cNvPr>
          <p:cNvSpPr txBox="1">
            <a:spLocks/>
          </p:cNvSpPr>
          <p:nvPr/>
        </p:nvSpPr>
        <p:spPr>
          <a:xfrm>
            <a:off x="8849751" y="6187538"/>
            <a:ext cx="2743200" cy="365125"/>
          </a:xfrm>
          <a:prstGeom prst="rect">
            <a:avLst/>
          </a:prstGeom>
        </p:spPr>
        <p:txBody>
          <a:bodyPr anchor="ctr"/>
          <a:lstStyle>
            <a:defPPr>
              <a:defRPr lang="en-US"/>
            </a:defPPr>
            <a:lvl1pPr marL="0" algn="l" defTabSz="914400" rtl="0" eaLnBrk="1" latinLnBrk="0" hangingPunct="1">
              <a:defRPr sz="1800" kern="1200">
                <a:solidFill>
                  <a:srgbClr val="FDB44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5CBEC59-7FF9-4688-98DF-89832A0C9025}" type="slidenum">
              <a:rPr lang="en-US" sz="1200" i="1"/>
              <a:pPr algn="r"/>
              <a:t>3</a:t>
            </a:fld>
            <a:endParaRPr lang="en-US" sz="1200" i="1" dirty="0"/>
          </a:p>
        </p:txBody>
      </p:sp>
      <p:cxnSp>
        <p:nvCxnSpPr>
          <p:cNvPr id="18" name="Straight Connector 17">
            <a:extLst>
              <a:ext uri="{FF2B5EF4-FFF2-40B4-BE49-F238E27FC236}">
                <a16:creationId xmlns:a16="http://schemas.microsoft.com/office/drawing/2014/main" id="{9D2A1B6C-1A4F-4D2F-97D5-3380E4A2D805}"/>
              </a:ext>
            </a:extLst>
          </p:cNvPr>
          <p:cNvCxnSpPr>
            <a:cxnSpLocks/>
          </p:cNvCxnSpPr>
          <p:nvPr/>
        </p:nvCxnSpPr>
        <p:spPr>
          <a:xfrm rot="16200000">
            <a:off x="11384397" y="6579108"/>
            <a:ext cx="557784" cy="0"/>
          </a:xfrm>
          <a:prstGeom prst="line">
            <a:avLst/>
          </a:prstGeom>
          <a:ln w="19050">
            <a:solidFill>
              <a:srgbClr val="FDB4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74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outdoor, grass, bicycle, chair&#10;&#10;Description automatically generated">
            <a:extLst>
              <a:ext uri="{FF2B5EF4-FFF2-40B4-BE49-F238E27FC236}">
                <a16:creationId xmlns:a16="http://schemas.microsoft.com/office/drawing/2014/main" id="{E007CF27-7597-4CCE-B9B9-AA1D669C72B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113160" y="-1"/>
            <a:ext cx="6078840" cy="6859253"/>
          </a:xfrm>
          <a:prstGeom prst="rect">
            <a:avLst/>
          </a:prstGeom>
        </p:spPr>
      </p:pic>
      <p:sp>
        <p:nvSpPr>
          <p:cNvPr id="7" name="Rectangle 6">
            <a:extLst>
              <a:ext uri="{FF2B5EF4-FFF2-40B4-BE49-F238E27FC236}">
                <a16:creationId xmlns:a16="http://schemas.microsoft.com/office/drawing/2014/main" id="{AC743423-CD85-41E6-975A-D1BB9ED8B4A1}"/>
              </a:ext>
            </a:extLst>
          </p:cNvPr>
          <p:cNvSpPr/>
          <p:nvPr/>
        </p:nvSpPr>
        <p:spPr>
          <a:xfrm>
            <a:off x="6113160" y="0"/>
            <a:ext cx="6096000" cy="6858000"/>
          </a:xfrm>
          <a:prstGeom prst="rect">
            <a:avLst/>
          </a:prstGeom>
          <a:gradFill>
            <a:gsLst>
              <a:gs pos="37000">
                <a:srgbClr val="30375A">
                  <a:alpha val="85000"/>
                </a:srgbClr>
              </a:gs>
              <a:gs pos="100000">
                <a:srgbClr val="6D77B0">
                  <a:alpha val="85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3">
            <a:extLst>
              <a:ext uri="{FF2B5EF4-FFF2-40B4-BE49-F238E27FC236}">
                <a16:creationId xmlns:a16="http://schemas.microsoft.com/office/drawing/2014/main" id="{A0D7503B-5235-41F7-9833-31B5474DE61A}"/>
              </a:ext>
            </a:extLst>
          </p:cNvPr>
          <p:cNvSpPr>
            <a:spLocks noGrp="1"/>
          </p:cNvSpPr>
          <p:nvPr>
            <p:ph type="title"/>
          </p:nvPr>
        </p:nvSpPr>
        <p:spPr>
          <a:xfrm>
            <a:off x="1250429" y="1700327"/>
            <a:ext cx="4540771" cy="1536580"/>
          </a:xfrm>
        </p:spPr>
        <p:txBody>
          <a:bodyPr/>
          <a:lstStyle/>
          <a:p>
            <a:r>
              <a:rPr lang="es-AR" dirty="0"/>
              <a:t>EVERY WAY OUT</a:t>
            </a:r>
            <a:endParaRPr lang="en-US" dirty="0"/>
          </a:p>
        </p:txBody>
      </p:sp>
      <p:sp>
        <p:nvSpPr>
          <p:cNvPr id="8" name="Title 3">
            <a:extLst>
              <a:ext uri="{FF2B5EF4-FFF2-40B4-BE49-F238E27FC236}">
                <a16:creationId xmlns:a16="http://schemas.microsoft.com/office/drawing/2014/main" id="{A0BA2E2F-5255-4E02-A6D6-2BD8D28EB43F}"/>
              </a:ext>
            </a:extLst>
          </p:cNvPr>
          <p:cNvSpPr txBox="1">
            <a:spLocks/>
          </p:cNvSpPr>
          <p:nvPr/>
        </p:nvSpPr>
        <p:spPr>
          <a:xfrm>
            <a:off x="6478730" y="1700327"/>
            <a:ext cx="4143555" cy="1536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flip="none" rotWithShape="1">
                  <a:gsLst>
                    <a:gs pos="0">
                      <a:srgbClr val="30375A"/>
                    </a:gs>
                    <a:gs pos="100000">
                      <a:srgbClr val="6A74AC"/>
                    </a:gs>
                  </a:gsLst>
                  <a:lin ang="0" scaled="1"/>
                  <a:tileRect/>
                </a:gradFill>
                <a:latin typeface="+mj-lt"/>
                <a:ea typeface="+mj-ea"/>
                <a:cs typeface="+mj-cs"/>
              </a:defRPr>
            </a:lvl1pPr>
          </a:lstStyle>
          <a:p>
            <a:pPr algn="r"/>
            <a:r>
              <a:rPr lang="es-AR" dirty="0">
                <a:solidFill>
                  <a:schemeClr val="bg1"/>
                </a:solidFill>
              </a:rPr>
              <a:t>IS A WAY IN!</a:t>
            </a:r>
            <a:endParaRPr lang="en-US" dirty="0">
              <a:solidFill>
                <a:schemeClr val="bg1"/>
              </a:solidFill>
            </a:endParaRPr>
          </a:p>
        </p:txBody>
      </p:sp>
      <p:sp>
        <p:nvSpPr>
          <p:cNvPr id="9" name="Rectangle 8">
            <a:extLst>
              <a:ext uri="{FF2B5EF4-FFF2-40B4-BE49-F238E27FC236}">
                <a16:creationId xmlns:a16="http://schemas.microsoft.com/office/drawing/2014/main" id="{DA67E731-39C2-4890-9DA3-38FFD7BEF12A}"/>
              </a:ext>
            </a:extLst>
          </p:cNvPr>
          <p:cNvSpPr/>
          <p:nvPr/>
        </p:nvSpPr>
        <p:spPr>
          <a:xfrm>
            <a:off x="10941571" y="1941196"/>
            <a:ext cx="72000" cy="936000"/>
          </a:xfrm>
          <a:prstGeom prst="rect">
            <a:avLst/>
          </a:prstGeom>
          <a:solidFill>
            <a:srgbClr val="F18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Footer Placeholder 3">
            <a:extLst>
              <a:ext uri="{FF2B5EF4-FFF2-40B4-BE49-F238E27FC236}">
                <a16:creationId xmlns:a16="http://schemas.microsoft.com/office/drawing/2014/main" id="{957F626E-61D9-4248-9D3B-AE67B29E38FE}"/>
              </a:ext>
            </a:extLst>
          </p:cNvPr>
          <p:cNvSpPr>
            <a:spLocks noGrp="1"/>
          </p:cNvSpPr>
          <p:nvPr>
            <p:ph type="ftr" sz="quarter" idx="11"/>
          </p:nvPr>
        </p:nvSpPr>
        <p:spPr>
          <a:xfrm>
            <a:off x="614873" y="6187538"/>
            <a:ext cx="3256673" cy="365125"/>
          </a:xfrm>
        </p:spPr>
        <p:txBody>
          <a:bodyPr/>
          <a:lstStyle/>
          <a:p>
            <a:r>
              <a:rPr lang="en-US" dirty="0">
                <a:latin typeface="+mj-lt"/>
              </a:rPr>
              <a:t>Building Cyber Security</a:t>
            </a:r>
          </a:p>
        </p:txBody>
      </p:sp>
      <p:sp>
        <p:nvSpPr>
          <p:cNvPr id="12" name="Slide Number Placeholder 5">
            <a:extLst>
              <a:ext uri="{FF2B5EF4-FFF2-40B4-BE49-F238E27FC236}">
                <a16:creationId xmlns:a16="http://schemas.microsoft.com/office/drawing/2014/main" id="{B09C63A7-870F-4D30-95C5-DE0AAB48FBD9}"/>
              </a:ext>
            </a:extLst>
          </p:cNvPr>
          <p:cNvSpPr>
            <a:spLocks noGrp="1"/>
          </p:cNvSpPr>
          <p:nvPr>
            <p:ph type="sldNum" sz="quarter" idx="12"/>
          </p:nvPr>
        </p:nvSpPr>
        <p:spPr>
          <a:xfrm>
            <a:off x="8849751" y="6187538"/>
            <a:ext cx="2743200" cy="365125"/>
          </a:xfrm>
        </p:spPr>
        <p:txBody>
          <a:bodyPr/>
          <a:lstStyle>
            <a:lvl1pPr>
              <a:defRPr>
                <a:solidFill>
                  <a:srgbClr val="FDB44B"/>
                </a:solidFill>
              </a:defRPr>
            </a:lvl1pPr>
          </a:lstStyle>
          <a:p>
            <a:fld id="{95CBEC59-7FF9-4688-98DF-89832A0C9025}" type="slidenum">
              <a:rPr lang="en-US" smtClean="0"/>
              <a:pPr/>
              <a:t>4</a:t>
            </a:fld>
            <a:endParaRPr lang="en-US" dirty="0"/>
          </a:p>
        </p:txBody>
      </p:sp>
      <p:cxnSp>
        <p:nvCxnSpPr>
          <p:cNvPr id="13" name="Straight Connector 12">
            <a:extLst>
              <a:ext uri="{FF2B5EF4-FFF2-40B4-BE49-F238E27FC236}">
                <a16:creationId xmlns:a16="http://schemas.microsoft.com/office/drawing/2014/main" id="{EA48A162-31EB-4F83-9F1E-69CFE1CB2FB2}"/>
              </a:ext>
            </a:extLst>
          </p:cNvPr>
          <p:cNvCxnSpPr>
            <a:cxnSpLocks/>
          </p:cNvCxnSpPr>
          <p:nvPr/>
        </p:nvCxnSpPr>
        <p:spPr>
          <a:xfrm rot="16200000">
            <a:off x="11384397" y="6579108"/>
            <a:ext cx="557784" cy="0"/>
          </a:xfrm>
          <a:prstGeom prst="line">
            <a:avLst/>
          </a:prstGeom>
          <a:ln w="19050">
            <a:solidFill>
              <a:srgbClr val="FDB44B"/>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drawing&#10;&#10;Description automatically generated">
            <a:extLst>
              <a:ext uri="{FF2B5EF4-FFF2-40B4-BE49-F238E27FC236}">
                <a16:creationId xmlns:a16="http://schemas.microsoft.com/office/drawing/2014/main" id="{3520B0BB-1B71-4D45-926F-A7C3C1E76C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99998" y="515299"/>
            <a:ext cx="713310" cy="843851"/>
          </a:xfrm>
          <a:prstGeom prst="rect">
            <a:avLst/>
          </a:prstGeom>
        </p:spPr>
      </p:pic>
    </p:spTree>
    <p:extLst>
      <p:ext uri="{BB962C8B-B14F-4D97-AF65-F5344CB8AC3E}">
        <p14:creationId xmlns:p14="http://schemas.microsoft.com/office/powerpoint/2010/main" val="384792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9178A4-BABC-4EE5-B594-ADF8AFD2E8CD}"/>
              </a:ext>
            </a:extLst>
          </p:cNvPr>
          <p:cNvSpPr>
            <a:spLocks noGrp="1"/>
          </p:cNvSpPr>
          <p:nvPr>
            <p:ph type="ctrTitle"/>
          </p:nvPr>
        </p:nvSpPr>
        <p:spPr>
          <a:xfrm>
            <a:off x="1077076" y="4476279"/>
            <a:ext cx="8807116" cy="1030442"/>
          </a:xfrm>
        </p:spPr>
        <p:txBody>
          <a:bodyPr/>
          <a:lstStyle/>
          <a:p>
            <a:r>
              <a:rPr lang="es-AR" dirty="0"/>
              <a:t>DEVICES</a:t>
            </a:r>
            <a:endParaRPr lang="en-US" dirty="0"/>
          </a:p>
        </p:txBody>
      </p:sp>
      <p:sp>
        <p:nvSpPr>
          <p:cNvPr id="8" name="Content Placeholder 7">
            <a:extLst>
              <a:ext uri="{FF2B5EF4-FFF2-40B4-BE49-F238E27FC236}">
                <a16:creationId xmlns:a16="http://schemas.microsoft.com/office/drawing/2014/main" id="{F38E9D22-EDD5-4179-B9A5-B018882CB5FE}"/>
              </a:ext>
            </a:extLst>
          </p:cNvPr>
          <p:cNvSpPr>
            <a:spLocks noGrp="1"/>
          </p:cNvSpPr>
          <p:nvPr>
            <p:ph idx="1"/>
          </p:nvPr>
        </p:nvSpPr>
        <p:spPr>
          <a:xfrm>
            <a:off x="1077076" y="5506721"/>
            <a:ext cx="10037847" cy="1030442"/>
          </a:xfrm>
        </p:spPr>
        <p:txBody>
          <a:bodyPr/>
          <a:lstStyle/>
          <a:p>
            <a:r>
              <a:rPr lang="en-US" dirty="0"/>
              <a:t>A hacker used a Smart TV as a “home base” to infect an entire house through its router. Hacker could access cameras on any device for live viewing, all device speakers for listening, monitor internet traffic and had access to any new device that connected to the network.</a:t>
            </a:r>
          </a:p>
        </p:txBody>
      </p:sp>
      <p:pic>
        <p:nvPicPr>
          <p:cNvPr id="9" name="Picture 8" descr="A hand holding a cellphone&#10;&#10;Description automatically generated">
            <a:extLst>
              <a:ext uri="{FF2B5EF4-FFF2-40B4-BE49-F238E27FC236}">
                <a16:creationId xmlns:a16="http://schemas.microsoft.com/office/drawing/2014/main" id="{4BB3C4AD-612E-4F1F-BBA0-8AEA433F00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0"/>
            <a:ext cx="3038022" cy="4140286"/>
          </a:xfrm>
          <a:prstGeom prst="rect">
            <a:avLst/>
          </a:prstGeom>
          <a:ln w="76200">
            <a:noFill/>
          </a:ln>
        </p:spPr>
      </p:pic>
      <p:pic>
        <p:nvPicPr>
          <p:cNvPr id="10" name="Picture 9" descr="A picture containing indoor, sitting, table, computer&#10;&#10;Description automatically generated">
            <a:extLst>
              <a:ext uri="{FF2B5EF4-FFF2-40B4-BE49-F238E27FC236}">
                <a16:creationId xmlns:a16="http://schemas.microsoft.com/office/drawing/2014/main" id="{06BDA46F-E311-40F6-9983-4C201BA635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63647" y="0"/>
            <a:ext cx="2925804" cy="4143921"/>
          </a:xfrm>
          <a:prstGeom prst="rect">
            <a:avLst/>
          </a:prstGeom>
          <a:ln w="76200">
            <a:noFill/>
          </a:ln>
        </p:spPr>
      </p:pic>
      <p:pic>
        <p:nvPicPr>
          <p:cNvPr id="11" name="Picture 10" descr="A living room filled with furniture and a large window&#10;&#10;Description automatically generated">
            <a:extLst>
              <a:ext uri="{FF2B5EF4-FFF2-40B4-BE49-F238E27FC236}">
                <a16:creationId xmlns:a16="http://schemas.microsoft.com/office/drawing/2014/main" id="{396D39DF-39E9-4B96-810A-1E432AEF5F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 b="-3"/>
          <a:stretch/>
        </p:blipFill>
        <p:spPr>
          <a:xfrm>
            <a:off x="6215075" y="0"/>
            <a:ext cx="2925650" cy="4143921"/>
          </a:xfrm>
          <a:prstGeom prst="rect">
            <a:avLst/>
          </a:prstGeom>
          <a:ln w="76200">
            <a:noFill/>
          </a:ln>
        </p:spPr>
      </p:pic>
      <p:pic>
        <p:nvPicPr>
          <p:cNvPr id="12" name="Picture 11" descr="A picture containing indoor, table, sitting, chair&#10;&#10;Description automatically generated">
            <a:extLst>
              <a:ext uri="{FF2B5EF4-FFF2-40B4-BE49-F238E27FC236}">
                <a16:creationId xmlns:a16="http://schemas.microsoft.com/office/drawing/2014/main" id="{40AD6E56-CC3D-4560-A551-9FC729B4EC9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266350" y="0"/>
            <a:ext cx="2925650" cy="4143921"/>
          </a:xfrm>
          <a:prstGeom prst="rect">
            <a:avLst/>
          </a:prstGeom>
          <a:ln w="76200">
            <a:noFill/>
          </a:ln>
        </p:spPr>
      </p:pic>
      <p:sp>
        <p:nvSpPr>
          <p:cNvPr id="14" name="Slide Number Placeholder 5">
            <a:extLst>
              <a:ext uri="{FF2B5EF4-FFF2-40B4-BE49-F238E27FC236}">
                <a16:creationId xmlns:a16="http://schemas.microsoft.com/office/drawing/2014/main" id="{129E197D-3A94-4B42-9003-82A00A9C26C8}"/>
              </a:ext>
            </a:extLst>
          </p:cNvPr>
          <p:cNvSpPr txBox="1">
            <a:spLocks/>
          </p:cNvSpPr>
          <p:nvPr/>
        </p:nvSpPr>
        <p:spPr>
          <a:xfrm>
            <a:off x="8849751" y="6187538"/>
            <a:ext cx="2743200" cy="365125"/>
          </a:xfrm>
          <a:prstGeom prst="rect">
            <a:avLst/>
          </a:prstGeom>
        </p:spPr>
        <p:txBody>
          <a:bodyPr anchor="ctr"/>
          <a:lstStyle>
            <a:defPPr>
              <a:defRPr lang="en-US"/>
            </a:defPPr>
            <a:lvl1pPr marL="0" algn="l" defTabSz="914400" rtl="0" eaLnBrk="1" latinLnBrk="0" hangingPunct="1">
              <a:defRPr sz="1800" kern="1200">
                <a:solidFill>
                  <a:srgbClr val="FDB44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5CBEC59-7FF9-4688-98DF-89832A0C9025}" type="slidenum">
              <a:rPr lang="en-US" sz="1200" i="1"/>
              <a:pPr algn="r"/>
              <a:t>5</a:t>
            </a:fld>
            <a:endParaRPr lang="en-US" sz="1200" i="1" dirty="0"/>
          </a:p>
        </p:txBody>
      </p:sp>
      <p:cxnSp>
        <p:nvCxnSpPr>
          <p:cNvPr id="15" name="Straight Connector 14">
            <a:extLst>
              <a:ext uri="{FF2B5EF4-FFF2-40B4-BE49-F238E27FC236}">
                <a16:creationId xmlns:a16="http://schemas.microsoft.com/office/drawing/2014/main" id="{2945775F-B2E0-460B-A516-BD4086677BFF}"/>
              </a:ext>
            </a:extLst>
          </p:cNvPr>
          <p:cNvCxnSpPr>
            <a:cxnSpLocks/>
          </p:cNvCxnSpPr>
          <p:nvPr/>
        </p:nvCxnSpPr>
        <p:spPr>
          <a:xfrm rot="16200000">
            <a:off x="11384397" y="6579108"/>
            <a:ext cx="557784" cy="0"/>
          </a:xfrm>
          <a:prstGeom prst="line">
            <a:avLst/>
          </a:prstGeom>
          <a:ln w="19050">
            <a:solidFill>
              <a:srgbClr val="FDB4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480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9178A4-BABC-4EE5-B594-ADF8AFD2E8CD}"/>
              </a:ext>
            </a:extLst>
          </p:cNvPr>
          <p:cNvSpPr>
            <a:spLocks noGrp="1"/>
          </p:cNvSpPr>
          <p:nvPr>
            <p:ph type="ctrTitle"/>
          </p:nvPr>
        </p:nvSpPr>
        <p:spPr>
          <a:xfrm>
            <a:off x="1077076" y="4476279"/>
            <a:ext cx="8807116" cy="1030442"/>
          </a:xfrm>
        </p:spPr>
        <p:txBody>
          <a:bodyPr/>
          <a:lstStyle/>
          <a:p>
            <a:r>
              <a:rPr lang="es-AR" dirty="0"/>
              <a:t>VEHICLES</a:t>
            </a:r>
            <a:endParaRPr lang="en-US" dirty="0"/>
          </a:p>
        </p:txBody>
      </p:sp>
      <p:sp>
        <p:nvSpPr>
          <p:cNvPr id="8" name="Content Placeholder 7">
            <a:extLst>
              <a:ext uri="{FF2B5EF4-FFF2-40B4-BE49-F238E27FC236}">
                <a16:creationId xmlns:a16="http://schemas.microsoft.com/office/drawing/2014/main" id="{F38E9D22-EDD5-4179-B9A5-B018882CB5FE}"/>
              </a:ext>
            </a:extLst>
          </p:cNvPr>
          <p:cNvSpPr>
            <a:spLocks noGrp="1"/>
          </p:cNvSpPr>
          <p:nvPr>
            <p:ph idx="1"/>
          </p:nvPr>
        </p:nvSpPr>
        <p:spPr>
          <a:xfrm>
            <a:off x="1077076" y="5506721"/>
            <a:ext cx="10037847" cy="1030442"/>
          </a:xfrm>
        </p:spPr>
        <p:txBody>
          <a:bodyPr/>
          <a:lstStyle/>
          <a:p>
            <a:r>
              <a:rPr lang="en-US" dirty="0"/>
              <a:t>Jeep tested their own vehicles. They could start or kill the engine, make the car speed  up, slow down, brake, randomly deploy airbags, control the entire entertainment system and access and hack any devices connected to the entertainment system such as phones or wearables. </a:t>
            </a:r>
          </a:p>
        </p:txBody>
      </p:sp>
      <p:pic>
        <p:nvPicPr>
          <p:cNvPr id="14" name="Picture 13" descr="A picture containing outdoor, water, boat, large&#10;&#10;Description automatically generated">
            <a:extLst>
              <a:ext uri="{FF2B5EF4-FFF2-40B4-BE49-F238E27FC236}">
                <a16:creationId xmlns:a16="http://schemas.microsoft.com/office/drawing/2014/main" id="{C6E7A756-E4F6-4883-AE68-392F6BD155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3698240" cy="4114800"/>
          </a:xfrm>
          <a:prstGeom prst="rect">
            <a:avLst/>
          </a:prstGeom>
        </p:spPr>
      </p:pic>
      <p:pic>
        <p:nvPicPr>
          <p:cNvPr id="15" name="Picture 14" descr="A picture containing indoor, table, sitting, car&#10;&#10;Description automatically generated">
            <a:extLst>
              <a:ext uri="{FF2B5EF4-FFF2-40B4-BE49-F238E27FC236}">
                <a16:creationId xmlns:a16="http://schemas.microsoft.com/office/drawing/2014/main" id="{A61B8F69-6FF6-4DBA-B10A-166903DA3B4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44290" y="-1"/>
            <a:ext cx="3501390" cy="4114802"/>
          </a:xfrm>
          <a:prstGeom prst="rect">
            <a:avLst/>
          </a:prstGeom>
        </p:spPr>
      </p:pic>
      <p:pic>
        <p:nvPicPr>
          <p:cNvPr id="16" name="Picture 15" descr="A view of a car&#10;&#10;Description automatically generated">
            <a:extLst>
              <a:ext uri="{FF2B5EF4-FFF2-40B4-BE49-F238E27FC236}">
                <a16:creationId xmlns:a16="http://schemas.microsoft.com/office/drawing/2014/main" id="{7DF42678-2A4F-4C7A-8512-CA38CD33393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91730" y="-3669"/>
            <a:ext cx="4700270" cy="4118470"/>
          </a:xfrm>
          <a:prstGeom prst="rect">
            <a:avLst/>
          </a:prstGeom>
        </p:spPr>
      </p:pic>
      <p:sp>
        <p:nvSpPr>
          <p:cNvPr id="17" name="Slide Number Placeholder 5">
            <a:extLst>
              <a:ext uri="{FF2B5EF4-FFF2-40B4-BE49-F238E27FC236}">
                <a16:creationId xmlns:a16="http://schemas.microsoft.com/office/drawing/2014/main" id="{00A03A75-A78C-4C5A-834B-1A237F63DC88}"/>
              </a:ext>
            </a:extLst>
          </p:cNvPr>
          <p:cNvSpPr txBox="1">
            <a:spLocks/>
          </p:cNvSpPr>
          <p:nvPr/>
        </p:nvSpPr>
        <p:spPr>
          <a:xfrm>
            <a:off x="8849751" y="6187538"/>
            <a:ext cx="2743200" cy="365125"/>
          </a:xfrm>
          <a:prstGeom prst="rect">
            <a:avLst/>
          </a:prstGeom>
        </p:spPr>
        <p:txBody>
          <a:bodyPr anchor="ctr"/>
          <a:lstStyle>
            <a:defPPr>
              <a:defRPr lang="en-US"/>
            </a:defPPr>
            <a:lvl1pPr marL="0" algn="l" defTabSz="914400" rtl="0" eaLnBrk="1" latinLnBrk="0" hangingPunct="1">
              <a:defRPr sz="1800" kern="1200">
                <a:solidFill>
                  <a:srgbClr val="FDB44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5CBEC59-7FF9-4688-98DF-89832A0C9025}" type="slidenum">
              <a:rPr lang="en-US" sz="1200" i="1"/>
              <a:pPr algn="r"/>
              <a:t>6</a:t>
            </a:fld>
            <a:endParaRPr lang="en-US" sz="1200" i="1" dirty="0"/>
          </a:p>
        </p:txBody>
      </p:sp>
      <p:cxnSp>
        <p:nvCxnSpPr>
          <p:cNvPr id="18" name="Straight Connector 17">
            <a:extLst>
              <a:ext uri="{FF2B5EF4-FFF2-40B4-BE49-F238E27FC236}">
                <a16:creationId xmlns:a16="http://schemas.microsoft.com/office/drawing/2014/main" id="{9D2A1B6C-1A4F-4D2F-97D5-3380E4A2D805}"/>
              </a:ext>
            </a:extLst>
          </p:cNvPr>
          <p:cNvCxnSpPr>
            <a:cxnSpLocks/>
          </p:cNvCxnSpPr>
          <p:nvPr/>
        </p:nvCxnSpPr>
        <p:spPr>
          <a:xfrm rot="16200000">
            <a:off x="11384397" y="6579108"/>
            <a:ext cx="557784" cy="0"/>
          </a:xfrm>
          <a:prstGeom prst="line">
            <a:avLst/>
          </a:prstGeom>
          <a:ln w="19050">
            <a:solidFill>
              <a:srgbClr val="FDB44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871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7318D0-9C76-4130-9394-4CE61F668C3D}"/>
              </a:ext>
            </a:extLst>
          </p:cNvPr>
          <p:cNvSpPr>
            <a:spLocks noGrp="1"/>
          </p:cNvSpPr>
          <p:nvPr>
            <p:ph type="title"/>
          </p:nvPr>
        </p:nvSpPr>
        <p:spPr/>
        <p:txBody>
          <a:bodyPr/>
          <a:lstStyle/>
          <a:p>
            <a:r>
              <a:rPr lang="en-US" dirty="0"/>
              <a:t>U.S. Response</a:t>
            </a:r>
          </a:p>
        </p:txBody>
      </p:sp>
      <p:sp>
        <p:nvSpPr>
          <p:cNvPr id="3" name="Footer Placeholder 2">
            <a:extLst>
              <a:ext uri="{FF2B5EF4-FFF2-40B4-BE49-F238E27FC236}">
                <a16:creationId xmlns:a16="http://schemas.microsoft.com/office/drawing/2014/main" id="{79E79D90-4281-41F8-A8DE-EE2C6E0B9475}"/>
              </a:ext>
            </a:extLst>
          </p:cNvPr>
          <p:cNvSpPr>
            <a:spLocks noGrp="1"/>
          </p:cNvSpPr>
          <p:nvPr>
            <p:ph type="ftr" sz="quarter" idx="11"/>
          </p:nvPr>
        </p:nvSpPr>
        <p:spPr/>
        <p:txBody>
          <a:bodyPr/>
          <a:lstStyle/>
          <a:p>
            <a:r>
              <a:rPr lang="en-US" dirty="0"/>
              <a:t>Building Cyber Security</a:t>
            </a:r>
          </a:p>
        </p:txBody>
      </p:sp>
      <p:sp>
        <p:nvSpPr>
          <p:cNvPr id="4" name="Slide Number Placeholder 3">
            <a:extLst>
              <a:ext uri="{FF2B5EF4-FFF2-40B4-BE49-F238E27FC236}">
                <a16:creationId xmlns:a16="http://schemas.microsoft.com/office/drawing/2014/main" id="{ECCEEC38-5D7C-4DED-98A1-5931C0DD5556}"/>
              </a:ext>
            </a:extLst>
          </p:cNvPr>
          <p:cNvSpPr>
            <a:spLocks noGrp="1"/>
          </p:cNvSpPr>
          <p:nvPr>
            <p:ph type="sldNum" sz="quarter" idx="12"/>
          </p:nvPr>
        </p:nvSpPr>
        <p:spPr/>
        <p:txBody>
          <a:bodyPr/>
          <a:lstStyle/>
          <a:p>
            <a:fld id="{95CBEC59-7FF9-4688-98DF-89832A0C9025}" type="slidenum">
              <a:rPr lang="en-US" smtClean="0"/>
              <a:pPr/>
              <a:t>7</a:t>
            </a:fld>
            <a:endParaRPr lang="en-US" dirty="0"/>
          </a:p>
        </p:txBody>
      </p:sp>
      <p:sp>
        <p:nvSpPr>
          <p:cNvPr id="9" name="Title 1">
            <a:extLst>
              <a:ext uri="{FF2B5EF4-FFF2-40B4-BE49-F238E27FC236}">
                <a16:creationId xmlns:a16="http://schemas.microsoft.com/office/drawing/2014/main" id="{4EAE58AB-4F9C-4346-A3F7-639C7A6138A7}"/>
              </a:ext>
            </a:extLst>
          </p:cNvPr>
          <p:cNvSpPr txBox="1">
            <a:spLocks/>
          </p:cNvSpPr>
          <p:nvPr/>
        </p:nvSpPr>
        <p:spPr>
          <a:xfrm>
            <a:off x="929640" y="1423514"/>
            <a:ext cx="3438144" cy="12390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3364"/>
                </a:solidFill>
                <a:latin typeface="+mj-lt"/>
                <a:ea typeface="+mj-ea"/>
                <a:cs typeface="+mj-cs"/>
              </a:defRPr>
            </a:lvl1pPr>
          </a:lstStyle>
          <a:p>
            <a:endParaRPr lang="en-US" sz="3600" dirty="0"/>
          </a:p>
        </p:txBody>
      </p:sp>
      <p:sp>
        <p:nvSpPr>
          <p:cNvPr id="10" name="Content Placeholder 2">
            <a:extLst>
              <a:ext uri="{FF2B5EF4-FFF2-40B4-BE49-F238E27FC236}">
                <a16:creationId xmlns:a16="http://schemas.microsoft.com/office/drawing/2014/main" id="{3ACA238D-CC86-4685-ACB6-74FB04A01AD3}"/>
              </a:ext>
            </a:extLst>
          </p:cNvPr>
          <p:cNvSpPr txBox="1">
            <a:spLocks/>
          </p:cNvSpPr>
          <p:nvPr/>
        </p:nvSpPr>
        <p:spPr>
          <a:xfrm>
            <a:off x="929639" y="1784482"/>
            <a:ext cx="4790439" cy="397623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Pillar 1</a:t>
            </a:r>
            <a:br>
              <a:rPr lang="en-US" b="1" dirty="0"/>
            </a:br>
            <a:r>
              <a:rPr lang="en-US" dirty="0"/>
              <a:t>Reform the U.S. Government’s Structure and Organization for Cyberspace.</a:t>
            </a:r>
          </a:p>
          <a:p>
            <a:endParaRPr lang="en-US" dirty="0"/>
          </a:p>
          <a:p>
            <a:r>
              <a:rPr lang="en-US" b="1" dirty="0"/>
              <a:t>Pillar 2</a:t>
            </a:r>
            <a:br>
              <a:rPr lang="en-US" b="1" dirty="0"/>
            </a:br>
            <a:r>
              <a:rPr lang="en-US" dirty="0"/>
              <a:t>Strengthen Norms and Non-military Tools.</a:t>
            </a:r>
          </a:p>
          <a:p>
            <a:endParaRPr lang="en-US" dirty="0"/>
          </a:p>
          <a:p>
            <a:r>
              <a:rPr lang="en-US" b="1" dirty="0"/>
              <a:t>Pillar 3</a:t>
            </a:r>
            <a:br>
              <a:rPr lang="en-US" b="1" dirty="0"/>
            </a:br>
            <a:r>
              <a:rPr lang="en-US" dirty="0"/>
              <a:t>Promote National Resilience. </a:t>
            </a:r>
          </a:p>
          <a:p>
            <a:endParaRPr lang="en-US" dirty="0"/>
          </a:p>
          <a:p>
            <a:r>
              <a:rPr lang="en-US" b="1" dirty="0"/>
              <a:t>Pillar 4</a:t>
            </a:r>
            <a:br>
              <a:rPr lang="en-US" b="1" dirty="0"/>
            </a:br>
            <a:r>
              <a:rPr lang="en-US" dirty="0"/>
              <a:t>Reshape the Cyber Ecosystem toward Greater Security.</a:t>
            </a:r>
          </a:p>
        </p:txBody>
      </p:sp>
      <p:pic>
        <p:nvPicPr>
          <p:cNvPr id="2050" name="Picture 2" descr="Cyberspace Solarium Commission calls for a realignment ...">
            <a:extLst>
              <a:ext uri="{FF2B5EF4-FFF2-40B4-BE49-F238E27FC236}">
                <a16:creationId xmlns:a16="http://schemas.microsoft.com/office/drawing/2014/main" id="{C6ED49A0-D20F-4001-922B-4BCAFE2CA0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71922" y="458919"/>
            <a:ext cx="5290509" cy="2257284"/>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D672B266-4E56-4D9B-9D18-05CAA1905DC9}"/>
              </a:ext>
            </a:extLst>
          </p:cNvPr>
          <p:cNvSpPr txBox="1">
            <a:spLocks/>
          </p:cNvSpPr>
          <p:nvPr/>
        </p:nvSpPr>
        <p:spPr>
          <a:xfrm>
            <a:off x="6471921" y="3041482"/>
            <a:ext cx="5121029" cy="2404278"/>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600"/>
              </a:spcBef>
              <a:buFont typeface="Arial" panose="020B0604020202020204" pitchFamily="34" charset="0"/>
              <a:buNone/>
              <a:defRPr sz="1600" i="0" kern="1200">
                <a:solidFill>
                  <a:schemeClr val="tx1">
                    <a:lumMod val="75000"/>
                    <a:lumOff val="25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i="1"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i="1"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i="1"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Pillar 5</a:t>
            </a:r>
            <a:br>
              <a:rPr lang="en-US" sz="2000" b="1" dirty="0"/>
            </a:br>
            <a:r>
              <a:rPr lang="en-US" sz="2000" b="1" dirty="0"/>
              <a:t>Operationalize Cybersecurity Collaboration with the Private Sector.</a:t>
            </a:r>
          </a:p>
          <a:p>
            <a:endParaRPr lang="en-US" b="1" dirty="0"/>
          </a:p>
          <a:p>
            <a:r>
              <a:rPr lang="en-US" b="1" dirty="0"/>
              <a:t>Pillar 6</a:t>
            </a:r>
            <a:br>
              <a:rPr lang="en-US" b="1" dirty="0"/>
            </a:br>
            <a:r>
              <a:rPr lang="en-US" dirty="0"/>
              <a:t>Preserve and Employ the Military Instrument of Power—and All Other Options to Deter Cyberattacks at any level. </a:t>
            </a:r>
          </a:p>
        </p:txBody>
      </p:sp>
    </p:spTree>
    <p:extLst>
      <p:ext uri="{BB962C8B-B14F-4D97-AF65-F5344CB8AC3E}">
        <p14:creationId xmlns:p14="http://schemas.microsoft.com/office/powerpoint/2010/main" val="275469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550DE5-003F-48F5-9BF2-682F76CDA6EA}"/>
              </a:ext>
            </a:extLst>
          </p:cNvPr>
          <p:cNvSpPr>
            <a:spLocks noGrp="1"/>
          </p:cNvSpPr>
          <p:nvPr>
            <p:ph type="ftr" sz="quarter" idx="11"/>
          </p:nvPr>
        </p:nvSpPr>
        <p:spPr/>
        <p:txBody>
          <a:bodyPr/>
          <a:lstStyle/>
          <a:p>
            <a:r>
              <a:rPr lang="en-US" dirty="0"/>
              <a:t>Building Cyber Security</a:t>
            </a:r>
          </a:p>
        </p:txBody>
      </p:sp>
      <p:sp>
        <p:nvSpPr>
          <p:cNvPr id="4" name="Slide Number Placeholder 3">
            <a:extLst>
              <a:ext uri="{FF2B5EF4-FFF2-40B4-BE49-F238E27FC236}">
                <a16:creationId xmlns:a16="http://schemas.microsoft.com/office/drawing/2014/main" id="{C42E709B-1254-43FE-A66B-E406657C12B0}"/>
              </a:ext>
            </a:extLst>
          </p:cNvPr>
          <p:cNvSpPr>
            <a:spLocks noGrp="1"/>
          </p:cNvSpPr>
          <p:nvPr>
            <p:ph type="sldNum" sz="quarter" idx="12"/>
          </p:nvPr>
        </p:nvSpPr>
        <p:spPr/>
        <p:txBody>
          <a:bodyPr/>
          <a:lstStyle/>
          <a:p>
            <a:fld id="{95CBEC59-7FF9-4688-98DF-89832A0C9025}" type="slidenum">
              <a:rPr lang="en-US" smtClean="0"/>
              <a:pPr/>
              <a:t>8</a:t>
            </a:fld>
            <a:endParaRPr lang="en-US" dirty="0"/>
          </a:p>
        </p:txBody>
      </p:sp>
      <p:sp>
        <p:nvSpPr>
          <p:cNvPr id="19" name="Subtitle 7">
            <a:extLst>
              <a:ext uri="{FF2B5EF4-FFF2-40B4-BE49-F238E27FC236}">
                <a16:creationId xmlns:a16="http://schemas.microsoft.com/office/drawing/2014/main" id="{B31D9F29-E9FE-4B7F-B8A8-8B8FFB7096BD}"/>
              </a:ext>
            </a:extLst>
          </p:cNvPr>
          <p:cNvSpPr>
            <a:spLocks noGrp="1"/>
          </p:cNvSpPr>
          <p:nvPr>
            <p:ph type="subTitle" idx="13"/>
          </p:nvPr>
        </p:nvSpPr>
        <p:spPr>
          <a:xfrm>
            <a:off x="929641" y="3404862"/>
            <a:ext cx="3103879" cy="855104"/>
          </a:xfrm>
        </p:spPr>
        <p:txBody>
          <a:bodyPr>
            <a:normAutofit/>
          </a:bodyPr>
          <a:lstStyle/>
          <a:p>
            <a:r>
              <a:rPr lang="en-US" dirty="0"/>
              <a:t>Layered Physical Cyber Deterrence</a:t>
            </a:r>
          </a:p>
        </p:txBody>
      </p:sp>
      <p:sp>
        <p:nvSpPr>
          <p:cNvPr id="6" name="Title 5">
            <a:extLst>
              <a:ext uri="{FF2B5EF4-FFF2-40B4-BE49-F238E27FC236}">
                <a16:creationId xmlns:a16="http://schemas.microsoft.com/office/drawing/2014/main" id="{F3C17FBF-AE38-4047-8546-E0FE882DF4C0}"/>
              </a:ext>
            </a:extLst>
          </p:cNvPr>
          <p:cNvSpPr>
            <a:spLocks noGrp="1"/>
          </p:cNvSpPr>
          <p:nvPr>
            <p:ph type="title" idx="4294967295"/>
          </p:nvPr>
        </p:nvSpPr>
        <p:spPr>
          <a:xfrm>
            <a:off x="929641" y="875506"/>
            <a:ext cx="3347719" cy="2409050"/>
          </a:xfrm>
        </p:spPr>
        <p:txBody>
          <a:bodyPr anchor="t">
            <a:normAutofit fontScale="90000"/>
          </a:bodyPr>
          <a:lstStyle/>
          <a:p>
            <a:r>
              <a:rPr lang="en-US" sz="3600" dirty="0"/>
              <a:t>Private Sector</a:t>
            </a:r>
            <a:br>
              <a:rPr lang="en-US" sz="3600" dirty="0"/>
            </a:br>
            <a:r>
              <a:rPr lang="en-US" sz="3600" dirty="0"/>
              <a:t>Layer 1</a:t>
            </a:r>
            <a:br>
              <a:rPr lang="en-US" sz="3600" dirty="0"/>
            </a:br>
            <a:br>
              <a:rPr lang="en-US" sz="3600" dirty="0"/>
            </a:br>
            <a:r>
              <a:rPr lang="en-US" sz="3600" dirty="0"/>
              <a:t>Shape Behavior</a:t>
            </a:r>
          </a:p>
        </p:txBody>
      </p:sp>
      <p:pic>
        <p:nvPicPr>
          <p:cNvPr id="20" name="Content Placeholder 3">
            <a:extLst>
              <a:ext uri="{FF2B5EF4-FFF2-40B4-BE49-F238E27FC236}">
                <a16:creationId xmlns:a16="http://schemas.microsoft.com/office/drawing/2014/main" id="{3F87403B-4E5E-4415-AFC2-50D97AC5BAA7}"/>
              </a:ext>
            </a:extLst>
          </p:cNvPr>
          <p:cNvPicPr>
            <a:picLocks noGrp="1" noChangeAspect="1"/>
          </p:cNvPicPr>
          <p:nvPr>
            <p:ph idx="4294967295"/>
          </p:nvPr>
        </p:nvPicPr>
        <p:blipFill rotWithShape="1">
          <a:blip r:embed="rId2">
            <a:extLst>
              <a:ext uri="{28A0092B-C50C-407E-A947-70E740481C1C}">
                <a14:useLocalDpi xmlns:a14="http://schemas.microsoft.com/office/drawing/2010/main"/>
              </a:ext>
            </a:extLst>
          </a:blip>
          <a:srcRect/>
          <a:stretch/>
        </p:blipFill>
        <p:spPr>
          <a:xfrm>
            <a:off x="10816989" y="875507"/>
            <a:ext cx="890739" cy="4368298"/>
          </a:xfrm>
          <a:prstGeom prst="rect">
            <a:avLst/>
          </a:prstGeom>
        </p:spPr>
      </p:pic>
      <p:cxnSp>
        <p:nvCxnSpPr>
          <p:cNvPr id="23" name="Straight Connector 22">
            <a:extLst>
              <a:ext uri="{FF2B5EF4-FFF2-40B4-BE49-F238E27FC236}">
                <a16:creationId xmlns:a16="http://schemas.microsoft.com/office/drawing/2014/main" id="{67462E32-40A0-4C19-8D19-A2315617EE40}"/>
              </a:ext>
            </a:extLst>
          </p:cNvPr>
          <p:cNvCxnSpPr/>
          <p:nvPr/>
        </p:nvCxnSpPr>
        <p:spPr>
          <a:xfrm>
            <a:off x="1068863" y="3190770"/>
            <a:ext cx="630936" cy="0"/>
          </a:xfrm>
          <a:prstGeom prst="line">
            <a:avLst/>
          </a:prstGeom>
          <a:ln w="19050">
            <a:solidFill>
              <a:srgbClr val="6D77B0"/>
            </a:solidFill>
          </a:ln>
        </p:spPr>
        <p:style>
          <a:lnRef idx="1">
            <a:schemeClr val="accent1"/>
          </a:lnRef>
          <a:fillRef idx="0">
            <a:schemeClr val="accent1"/>
          </a:fillRef>
          <a:effectRef idx="0">
            <a:schemeClr val="accent1"/>
          </a:effectRef>
          <a:fontRef idx="minor">
            <a:schemeClr val="tx1"/>
          </a:fontRef>
        </p:style>
      </p:cxnSp>
      <p:sp>
        <p:nvSpPr>
          <p:cNvPr id="24" name="Text Placeholder 3">
            <a:extLst>
              <a:ext uri="{FF2B5EF4-FFF2-40B4-BE49-F238E27FC236}">
                <a16:creationId xmlns:a16="http://schemas.microsoft.com/office/drawing/2014/main" id="{3686F650-2217-44C3-84DE-3CD7AC538B03}"/>
              </a:ext>
            </a:extLst>
          </p:cNvPr>
          <p:cNvSpPr txBox="1">
            <a:spLocks/>
          </p:cNvSpPr>
          <p:nvPr/>
        </p:nvSpPr>
        <p:spPr>
          <a:xfrm>
            <a:off x="4662056" y="2206995"/>
            <a:ext cx="1801868" cy="2234989"/>
          </a:xfrm>
          <a:prstGeom prst="rect">
            <a:avLst/>
          </a:prstGeom>
          <a:noFill/>
          <a:ln w="28575">
            <a:noFill/>
          </a:ln>
        </p:spPr>
        <p:txBody>
          <a:bodyPr lIns="121920" tIns="121920" bIns="121920" anchor="ctr">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b="1" dirty="0">
                <a:solidFill>
                  <a:srgbClr val="F1852A"/>
                </a:solidFill>
                <a:latin typeface="+mj-lt"/>
              </a:rPr>
              <a:t>Desired End State</a:t>
            </a:r>
          </a:p>
          <a:p>
            <a:pPr defTabSz="806820">
              <a:lnSpc>
                <a:spcPct val="120000"/>
              </a:lnSpc>
              <a:spcBef>
                <a:spcPts val="0"/>
              </a:spcBef>
              <a:spcAft>
                <a:spcPts val="0"/>
              </a:spcAft>
            </a:pPr>
            <a:endParaRPr lang="en-US" b="1" dirty="0">
              <a:solidFill>
                <a:srgbClr val="F1852A"/>
              </a:solidFill>
              <a:latin typeface="+mj-lt"/>
            </a:endParaRPr>
          </a:p>
          <a:p>
            <a:pPr defTabSz="806820">
              <a:lnSpc>
                <a:spcPct val="120000"/>
              </a:lnSpc>
              <a:spcBef>
                <a:spcPts val="0"/>
              </a:spcBef>
              <a:spcAft>
                <a:spcPts val="0"/>
              </a:spcAft>
            </a:pPr>
            <a:r>
              <a:rPr lang="en-US" sz="1400" dirty="0">
                <a:solidFill>
                  <a:srgbClr val="000000">
                    <a:lumMod val="85000"/>
                    <a:lumOff val="15000"/>
                  </a:srgbClr>
                </a:solidFill>
                <a:latin typeface="+mj-lt"/>
              </a:rPr>
              <a:t>Reduce the frequency &amp; severity of physical cyber attacks.</a:t>
            </a:r>
          </a:p>
          <a:p>
            <a:pPr defTabSz="806820">
              <a:lnSpc>
                <a:spcPct val="120000"/>
              </a:lnSpc>
              <a:spcBef>
                <a:spcPts val="0"/>
              </a:spcBef>
              <a:spcAft>
                <a:spcPts val="0"/>
              </a:spcAft>
            </a:pPr>
            <a:endParaRPr lang="en-US" sz="1400" dirty="0">
              <a:solidFill>
                <a:srgbClr val="000000">
                  <a:lumMod val="85000"/>
                  <a:lumOff val="15000"/>
                </a:srgbClr>
              </a:solidFill>
              <a:latin typeface="+mj-lt"/>
            </a:endParaRPr>
          </a:p>
          <a:p>
            <a:pPr defTabSz="806820">
              <a:lnSpc>
                <a:spcPct val="120000"/>
              </a:lnSpc>
              <a:spcBef>
                <a:spcPts val="0"/>
              </a:spcBef>
              <a:spcAft>
                <a:spcPts val="0"/>
              </a:spcAft>
            </a:pPr>
            <a:r>
              <a:rPr lang="en-US" sz="1400" dirty="0">
                <a:solidFill>
                  <a:srgbClr val="000000">
                    <a:lumMod val="85000"/>
                    <a:lumOff val="15000"/>
                  </a:srgbClr>
                </a:solidFill>
                <a:latin typeface="+mj-lt"/>
              </a:rPr>
              <a:t>Limit the ability of great powers, rogue states, extremists, and criminals to undetermined American power and influence.</a:t>
            </a:r>
          </a:p>
        </p:txBody>
      </p:sp>
      <p:pic>
        <p:nvPicPr>
          <p:cNvPr id="25" name="Content Placeholder 3">
            <a:extLst>
              <a:ext uri="{FF2B5EF4-FFF2-40B4-BE49-F238E27FC236}">
                <a16:creationId xmlns:a16="http://schemas.microsoft.com/office/drawing/2014/main" id="{39A5250E-B965-4BE3-AA1D-474E13E1349D}"/>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a:xfrm>
            <a:off x="6400885" y="875506"/>
            <a:ext cx="3461190" cy="4834829"/>
          </a:xfrm>
          <a:prstGeom prst="rect">
            <a:avLst/>
          </a:prstGeom>
        </p:spPr>
      </p:pic>
      <p:sp>
        <p:nvSpPr>
          <p:cNvPr id="26" name="Arrow: Up 25">
            <a:extLst>
              <a:ext uri="{FF2B5EF4-FFF2-40B4-BE49-F238E27FC236}">
                <a16:creationId xmlns:a16="http://schemas.microsoft.com/office/drawing/2014/main" id="{6623971C-729B-4F6B-BCC0-A82654270473}"/>
              </a:ext>
            </a:extLst>
          </p:cNvPr>
          <p:cNvSpPr/>
          <p:nvPr/>
        </p:nvSpPr>
        <p:spPr>
          <a:xfrm rot="16200000">
            <a:off x="10099473" y="2368932"/>
            <a:ext cx="480118" cy="617311"/>
          </a:xfrm>
          <a:prstGeom prst="upArrow">
            <a:avLst/>
          </a:prstGeom>
          <a:gradFill>
            <a:gsLst>
              <a:gs pos="37000">
                <a:srgbClr val="F1852A"/>
              </a:gs>
              <a:gs pos="100000">
                <a:srgbClr val="FDB44B"/>
              </a:gs>
            </a:gsLst>
            <a:lin ang="2700000" scaled="0"/>
          </a:gradFill>
          <a:ln w="9525" algn="ctr">
            <a:noFill/>
            <a:miter lim="800000"/>
            <a:headEnd/>
            <a:tailEnd/>
          </a:ln>
          <a:effectLst/>
        </p:spPr>
        <p:txBody>
          <a:bodyPr vert="wordArtVert" wrap="none" anchor="ctr"/>
          <a:lstStyle/>
          <a:p>
            <a:pPr algn="ctr"/>
            <a:endParaRPr lang="en-US" sz="1400" b="1" dirty="0">
              <a:solidFill>
                <a:schemeClr val="bg1"/>
              </a:solidFill>
              <a:latin typeface="+mj-lt"/>
              <a:ea typeface="MS UI Gothic" panose="020B0600070205080204" pitchFamily="34" charset="-128"/>
            </a:endParaRPr>
          </a:p>
        </p:txBody>
      </p:sp>
      <p:sp>
        <p:nvSpPr>
          <p:cNvPr id="27" name="Arrow: Up 26">
            <a:extLst>
              <a:ext uri="{FF2B5EF4-FFF2-40B4-BE49-F238E27FC236}">
                <a16:creationId xmlns:a16="http://schemas.microsoft.com/office/drawing/2014/main" id="{65E9951A-A024-4791-8A3C-A80D0279ADFD}"/>
              </a:ext>
            </a:extLst>
          </p:cNvPr>
          <p:cNvSpPr/>
          <p:nvPr/>
        </p:nvSpPr>
        <p:spPr>
          <a:xfrm rot="16200000">
            <a:off x="10099474" y="3763818"/>
            <a:ext cx="480118" cy="617311"/>
          </a:xfrm>
          <a:prstGeom prst="upArrow">
            <a:avLst/>
          </a:prstGeom>
          <a:gradFill>
            <a:gsLst>
              <a:gs pos="37000">
                <a:srgbClr val="F1852A"/>
              </a:gs>
              <a:gs pos="100000">
                <a:srgbClr val="FDB44B"/>
              </a:gs>
            </a:gsLst>
            <a:lin ang="2700000" scaled="0"/>
          </a:gradFill>
          <a:ln w="9525" algn="ctr">
            <a:noFill/>
            <a:miter lim="800000"/>
            <a:headEnd/>
            <a:tailEnd/>
          </a:ln>
          <a:effectLst/>
        </p:spPr>
        <p:txBody>
          <a:bodyPr vert="wordArtVert" wrap="none" anchor="ctr"/>
          <a:lstStyle/>
          <a:p>
            <a:pPr algn="ctr"/>
            <a:endParaRPr lang="en-US" sz="1400" b="1" dirty="0">
              <a:solidFill>
                <a:schemeClr val="bg1"/>
              </a:solidFill>
              <a:latin typeface="+mj-lt"/>
              <a:ea typeface="MS UI Gothic" panose="020B0600070205080204" pitchFamily="34" charset="-128"/>
            </a:endParaRPr>
          </a:p>
        </p:txBody>
      </p:sp>
      <p:sp>
        <p:nvSpPr>
          <p:cNvPr id="28" name="Arrow: Up 27">
            <a:extLst>
              <a:ext uri="{FF2B5EF4-FFF2-40B4-BE49-F238E27FC236}">
                <a16:creationId xmlns:a16="http://schemas.microsoft.com/office/drawing/2014/main" id="{87F58EF0-A325-41E1-8B1D-7E0967CA003E}"/>
              </a:ext>
            </a:extLst>
          </p:cNvPr>
          <p:cNvSpPr/>
          <p:nvPr/>
        </p:nvSpPr>
        <p:spPr>
          <a:xfrm rot="5400000">
            <a:off x="8735927" y="3326365"/>
            <a:ext cx="699798" cy="5243804"/>
          </a:xfrm>
          <a:prstGeom prst="upArrow">
            <a:avLst>
              <a:gd name="adj1" fmla="val 50000"/>
              <a:gd name="adj2" fmla="val 99333"/>
            </a:avLst>
          </a:prstGeom>
          <a:gradFill>
            <a:gsLst>
              <a:gs pos="37000">
                <a:srgbClr val="4E5790"/>
              </a:gs>
              <a:gs pos="100000">
                <a:srgbClr val="6D77B0"/>
              </a:gs>
            </a:gsLst>
            <a:lin ang="2700000" scaled="0"/>
          </a:gradFill>
          <a:ln w="9525" algn="ctr">
            <a:noFill/>
            <a:miter lim="800000"/>
            <a:headEnd/>
            <a:tailEnd/>
          </a:ln>
          <a:effectLst/>
        </p:spPr>
        <p:txBody>
          <a:bodyPr vert="wordArtVert" wrap="none" anchor="ctr"/>
          <a:lstStyle/>
          <a:p>
            <a:pPr algn="ctr"/>
            <a:endParaRPr lang="en-US" sz="1400" b="1" dirty="0">
              <a:solidFill>
                <a:schemeClr val="bg1"/>
              </a:solidFill>
              <a:latin typeface="+mj-lt"/>
              <a:ea typeface="MS UI Gothic" panose="020B0600070205080204" pitchFamily="34" charset="-128"/>
            </a:endParaRPr>
          </a:p>
        </p:txBody>
      </p:sp>
      <p:sp>
        <p:nvSpPr>
          <p:cNvPr id="30" name="Title 3">
            <a:extLst>
              <a:ext uri="{FF2B5EF4-FFF2-40B4-BE49-F238E27FC236}">
                <a16:creationId xmlns:a16="http://schemas.microsoft.com/office/drawing/2014/main" id="{30FEB017-128A-4089-B1A7-1D6C94E9B5A5}"/>
              </a:ext>
            </a:extLst>
          </p:cNvPr>
          <p:cNvSpPr txBox="1">
            <a:spLocks/>
          </p:cNvSpPr>
          <p:nvPr/>
        </p:nvSpPr>
        <p:spPr>
          <a:xfrm>
            <a:off x="6400885" y="5770914"/>
            <a:ext cx="5105449" cy="3406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gradFill flip="none" rotWithShape="1">
                  <a:gsLst>
                    <a:gs pos="0">
                      <a:srgbClr val="30375A"/>
                    </a:gs>
                    <a:gs pos="100000">
                      <a:srgbClr val="6A74AC"/>
                    </a:gs>
                  </a:gsLst>
                  <a:lin ang="0" scaled="1"/>
                  <a:tileRect/>
                </a:gradFill>
                <a:latin typeface="+mj-lt"/>
                <a:ea typeface="+mj-ea"/>
                <a:cs typeface="+mj-cs"/>
              </a:defRPr>
            </a:lvl1pPr>
          </a:lstStyle>
          <a:p>
            <a:pPr algn="ctr"/>
            <a:r>
              <a:rPr lang="es-AR" sz="1800" dirty="0">
                <a:solidFill>
                  <a:schemeClr val="bg1"/>
                </a:solidFill>
              </a:rPr>
              <a:t>Defend Forward</a:t>
            </a:r>
            <a:endParaRPr lang="en-US" sz="1800" dirty="0">
              <a:solidFill>
                <a:schemeClr val="bg1"/>
              </a:solidFill>
            </a:endParaRPr>
          </a:p>
        </p:txBody>
      </p:sp>
      <p:sp>
        <p:nvSpPr>
          <p:cNvPr id="7" name="Rectangle 6">
            <a:extLst>
              <a:ext uri="{FF2B5EF4-FFF2-40B4-BE49-F238E27FC236}">
                <a16:creationId xmlns:a16="http://schemas.microsoft.com/office/drawing/2014/main" id="{3A7DB278-6DAF-4513-A8FB-8553939BBD35}"/>
              </a:ext>
            </a:extLst>
          </p:cNvPr>
          <p:cNvSpPr/>
          <p:nvPr/>
        </p:nvSpPr>
        <p:spPr>
          <a:xfrm>
            <a:off x="7693842" y="6159666"/>
            <a:ext cx="2783967" cy="276999"/>
          </a:xfrm>
          <a:prstGeom prst="rect">
            <a:avLst/>
          </a:prstGeom>
        </p:spPr>
        <p:txBody>
          <a:bodyPr wrap="none">
            <a:spAutoFit/>
          </a:bodyPr>
          <a:lstStyle/>
          <a:p>
            <a:r>
              <a:rPr lang="en-US" sz="1200" dirty="0">
                <a:solidFill>
                  <a:srgbClr val="000000">
                    <a:lumMod val="85000"/>
                    <a:lumOff val="15000"/>
                  </a:srgbClr>
                </a:solidFill>
                <a:latin typeface="Avenir Next LT Pro"/>
              </a:rPr>
              <a:t>concurrent, continuous, collaborative</a:t>
            </a:r>
            <a:endParaRPr lang="en-US" dirty="0"/>
          </a:p>
        </p:txBody>
      </p:sp>
    </p:spTree>
    <p:extLst>
      <p:ext uri="{BB962C8B-B14F-4D97-AF65-F5344CB8AC3E}">
        <p14:creationId xmlns:p14="http://schemas.microsoft.com/office/powerpoint/2010/main" val="93198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550DE5-003F-48F5-9BF2-682F76CDA6EA}"/>
              </a:ext>
            </a:extLst>
          </p:cNvPr>
          <p:cNvSpPr>
            <a:spLocks noGrp="1"/>
          </p:cNvSpPr>
          <p:nvPr>
            <p:ph type="ftr" sz="quarter" idx="11"/>
          </p:nvPr>
        </p:nvSpPr>
        <p:spPr/>
        <p:txBody>
          <a:bodyPr/>
          <a:lstStyle/>
          <a:p>
            <a:r>
              <a:rPr lang="en-US" dirty="0"/>
              <a:t>Building Cyber Security</a:t>
            </a:r>
          </a:p>
        </p:txBody>
      </p:sp>
      <p:sp>
        <p:nvSpPr>
          <p:cNvPr id="4" name="Slide Number Placeholder 3">
            <a:extLst>
              <a:ext uri="{FF2B5EF4-FFF2-40B4-BE49-F238E27FC236}">
                <a16:creationId xmlns:a16="http://schemas.microsoft.com/office/drawing/2014/main" id="{C42E709B-1254-43FE-A66B-E406657C12B0}"/>
              </a:ext>
            </a:extLst>
          </p:cNvPr>
          <p:cNvSpPr>
            <a:spLocks noGrp="1"/>
          </p:cNvSpPr>
          <p:nvPr>
            <p:ph type="sldNum" sz="quarter" idx="12"/>
          </p:nvPr>
        </p:nvSpPr>
        <p:spPr/>
        <p:txBody>
          <a:bodyPr/>
          <a:lstStyle/>
          <a:p>
            <a:fld id="{95CBEC59-7FF9-4688-98DF-89832A0C9025}" type="slidenum">
              <a:rPr lang="en-US" smtClean="0"/>
              <a:pPr/>
              <a:t>9</a:t>
            </a:fld>
            <a:endParaRPr lang="en-US" dirty="0"/>
          </a:p>
        </p:txBody>
      </p:sp>
      <p:sp>
        <p:nvSpPr>
          <p:cNvPr id="6" name="Title 5">
            <a:extLst>
              <a:ext uri="{FF2B5EF4-FFF2-40B4-BE49-F238E27FC236}">
                <a16:creationId xmlns:a16="http://schemas.microsoft.com/office/drawing/2014/main" id="{F3C17FBF-AE38-4047-8546-E0FE882DF4C0}"/>
              </a:ext>
            </a:extLst>
          </p:cNvPr>
          <p:cNvSpPr>
            <a:spLocks noGrp="1"/>
          </p:cNvSpPr>
          <p:nvPr>
            <p:ph type="title" idx="4294967295"/>
          </p:nvPr>
        </p:nvSpPr>
        <p:spPr>
          <a:xfrm>
            <a:off x="929641" y="875506"/>
            <a:ext cx="3347719" cy="673376"/>
          </a:xfrm>
        </p:spPr>
        <p:txBody>
          <a:bodyPr anchor="t">
            <a:normAutofit/>
          </a:bodyPr>
          <a:lstStyle/>
          <a:p>
            <a:r>
              <a:rPr lang="en-US" sz="3600" dirty="0"/>
              <a:t>Our Mission</a:t>
            </a:r>
          </a:p>
        </p:txBody>
      </p:sp>
      <p:sp>
        <p:nvSpPr>
          <p:cNvPr id="17" name="Subtitle 7">
            <a:extLst>
              <a:ext uri="{FF2B5EF4-FFF2-40B4-BE49-F238E27FC236}">
                <a16:creationId xmlns:a16="http://schemas.microsoft.com/office/drawing/2014/main" id="{9D062EDD-8EBD-4508-92CB-F24D0A92D117}"/>
              </a:ext>
            </a:extLst>
          </p:cNvPr>
          <p:cNvSpPr>
            <a:spLocks noGrp="1"/>
          </p:cNvSpPr>
          <p:nvPr>
            <p:ph type="subTitle" idx="13"/>
          </p:nvPr>
        </p:nvSpPr>
        <p:spPr>
          <a:xfrm>
            <a:off x="930275" y="1764911"/>
            <a:ext cx="3091219" cy="3833457"/>
          </a:xfrm>
        </p:spPr>
        <p:txBody>
          <a:bodyPr>
            <a:normAutofit/>
          </a:bodyPr>
          <a:lstStyle/>
          <a:p>
            <a:pPr>
              <a:lnSpc>
                <a:spcPct val="110000"/>
              </a:lnSpc>
            </a:pPr>
            <a:r>
              <a:rPr lang="en-US" sz="1800" dirty="0">
                <a:solidFill>
                  <a:schemeClr val="bg1"/>
                </a:solidFill>
              </a:rPr>
              <a:t>Establish and maintain </a:t>
            </a:r>
            <a:r>
              <a:rPr lang="en-US" sz="1800" i="1" dirty="0">
                <a:solidFill>
                  <a:schemeClr val="bg1"/>
                </a:solidFill>
              </a:rPr>
              <a:t>tailored </a:t>
            </a:r>
            <a:r>
              <a:rPr lang="en-US" sz="1800" dirty="0">
                <a:solidFill>
                  <a:schemeClr val="bg1"/>
                </a:solidFill>
              </a:rPr>
              <a:t>frameworks administered by a non-profit organization that offers market driven options developed by stakeholders for </a:t>
            </a:r>
            <a:r>
              <a:rPr lang="en-US" sz="1800" i="1" dirty="0">
                <a:solidFill>
                  <a:schemeClr val="bg1"/>
                </a:solidFill>
              </a:rPr>
              <a:t>Cybersecure</a:t>
            </a:r>
            <a:r>
              <a:rPr lang="en-US" sz="1800" dirty="0">
                <a:solidFill>
                  <a:schemeClr val="bg1"/>
                </a:solidFill>
              </a:rPr>
              <a:t> operational technology systems and devices to improve physical security, safety, &amp; privacy </a:t>
            </a:r>
          </a:p>
          <a:p>
            <a:pPr>
              <a:lnSpc>
                <a:spcPct val="110000"/>
              </a:lnSpc>
            </a:pPr>
            <a:endParaRPr lang="en-US" sz="1800" dirty="0">
              <a:solidFill>
                <a:schemeClr val="bg1"/>
              </a:solidFill>
            </a:endParaRPr>
          </a:p>
        </p:txBody>
      </p:sp>
      <p:sp>
        <p:nvSpPr>
          <p:cNvPr id="18" name="Title 1">
            <a:extLst>
              <a:ext uri="{FF2B5EF4-FFF2-40B4-BE49-F238E27FC236}">
                <a16:creationId xmlns:a16="http://schemas.microsoft.com/office/drawing/2014/main" id="{648813AD-940A-42E0-ABE5-153F31752D1A}"/>
              </a:ext>
            </a:extLst>
          </p:cNvPr>
          <p:cNvSpPr txBox="1">
            <a:spLocks/>
          </p:cNvSpPr>
          <p:nvPr/>
        </p:nvSpPr>
        <p:spPr>
          <a:xfrm>
            <a:off x="5128418" y="875506"/>
            <a:ext cx="6544178" cy="1093253"/>
          </a:xfrm>
          <a:prstGeom prst="rect">
            <a:avLst/>
          </a:prstGeom>
        </p:spPr>
        <p:txBody>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sz="3600" dirty="0">
                <a:solidFill>
                  <a:srgbClr val="0C3364"/>
                </a:solidFill>
              </a:rPr>
              <a:t>Current</a:t>
            </a:r>
            <a:r>
              <a:rPr lang="en-US" sz="3600" dirty="0"/>
              <a:t> </a:t>
            </a:r>
            <a:r>
              <a:rPr lang="en-US" sz="3600" dirty="0">
                <a:solidFill>
                  <a:srgbClr val="0C3364"/>
                </a:solidFill>
              </a:rPr>
              <a:t>Risk Mitigation &amp; BCS Focus </a:t>
            </a:r>
          </a:p>
        </p:txBody>
      </p:sp>
      <p:sp>
        <p:nvSpPr>
          <p:cNvPr id="21" name="Text Placeholder 3">
            <a:extLst>
              <a:ext uri="{FF2B5EF4-FFF2-40B4-BE49-F238E27FC236}">
                <a16:creationId xmlns:a16="http://schemas.microsoft.com/office/drawing/2014/main" id="{D816DF83-8D54-44BD-B4DA-EDBEBE1E3ECF}"/>
              </a:ext>
            </a:extLst>
          </p:cNvPr>
          <p:cNvSpPr txBox="1">
            <a:spLocks/>
          </p:cNvSpPr>
          <p:nvPr/>
        </p:nvSpPr>
        <p:spPr>
          <a:xfrm>
            <a:off x="5239647" y="4538778"/>
            <a:ext cx="5817129" cy="1443716"/>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dirty="0">
                <a:solidFill>
                  <a:srgbClr val="6A74AC"/>
                </a:solidFill>
                <a:latin typeface="Avenir Next W1G Medium" panose="020B0603020202020204" pitchFamily="34" charset="0"/>
              </a:rPr>
              <a:t>The BCS Framework is </a:t>
            </a:r>
            <a:r>
              <a:rPr lang="en-US" b="1" dirty="0">
                <a:solidFill>
                  <a:srgbClr val="6A74AC"/>
                </a:solidFill>
                <a:latin typeface="Avenir Next W1G Medium" panose="020B0603020202020204" pitchFamily="34" charset="0"/>
              </a:rPr>
              <a:t>focused on increasing the asset value, while facilitating incentives </a:t>
            </a:r>
            <a:r>
              <a:rPr lang="en-US" dirty="0">
                <a:solidFill>
                  <a:srgbClr val="6A74AC"/>
                </a:solidFill>
                <a:latin typeface="Avenir Next W1G Medium" panose="020B0603020202020204" pitchFamily="34" charset="0"/>
              </a:rPr>
              <a:t>for the comprehensive enhancement of technology, processes, &amp; training to respond to a rapidly, evolving global threat.</a:t>
            </a:r>
          </a:p>
        </p:txBody>
      </p:sp>
      <p:cxnSp>
        <p:nvCxnSpPr>
          <p:cNvPr id="29" name="Straight Connector 28">
            <a:extLst>
              <a:ext uri="{FF2B5EF4-FFF2-40B4-BE49-F238E27FC236}">
                <a16:creationId xmlns:a16="http://schemas.microsoft.com/office/drawing/2014/main" id="{F8DC1125-2471-47DF-B5E1-5AD7D5284740}"/>
              </a:ext>
            </a:extLst>
          </p:cNvPr>
          <p:cNvCxnSpPr/>
          <p:nvPr/>
        </p:nvCxnSpPr>
        <p:spPr>
          <a:xfrm>
            <a:off x="5239647" y="2088301"/>
            <a:ext cx="630936" cy="0"/>
          </a:xfrm>
          <a:prstGeom prst="line">
            <a:avLst/>
          </a:prstGeom>
          <a:ln w="19050">
            <a:solidFill>
              <a:srgbClr val="21436D"/>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68DEDDA1-B4A9-4216-8899-802B14F7F1F5}"/>
              </a:ext>
            </a:extLst>
          </p:cNvPr>
          <p:cNvSpPr txBox="1">
            <a:spLocks/>
          </p:cNvSpPr>
          <p:nvPr/>
        </p:nvSpPr>
        <p:spPr>
          <a:xfrm>
            <a:off x="5239647" y="2239708"/>
            <a:ext cx="5035420" cy="2512238"/>
          </a:xfrm>
          <a:prstGeom prst="rect">
            <a:avLst/>
          </a:prstGeom>
          <a:noFill/>
          <a:ln w="28575">
            <a:noFill/>
          </a:ln>
        </p:spPr>
        <p:txBody>
          <a:bodyPr lIns="121920" tIns="121920" bIns="121920" anchor="t">
            <a:noAutofit/>
          </a:bodyPr>
          <a:lstStyle>
            <a:lvl1pPr marL="0" indent="0" algn="l" defTabSz="605130" rtl="0" eaLnBrk="1" latinLnBrk="0" hangingPunct="1">
              <a:lnSpc>
                <a:spcPct val="100000"/>
              </a:lnSpc>
              <a:spcBef>
                <a:spcPts val="450"/>
              </a:spcBef>
              <a:spcAft>
                <a:spcPts val="450"/>
              </a:spcAft>
              <a:buFontTx/>
              <a:buNone/>
              <a:defRPr sz="1600" b="0" kern="1200">
                <a:solidFill>
                  <a:srgbClr val="00A657"/>
                </a:solidFill>
                <a:latin typeface="+mn-lt"/>
                <a:ea typeface="+mn-ea"/>
                <a:cs typeface="+mn-cs"/>
              </a:defRPr>
            </a:lvl1pPr>
            <a:lvl2pPr marL="0" indent="0" algn="l" defTabSz="605130" rtl="0" eaLnBrk="1" latinLnBrk="0" hangingPunct="1">
              <a:lnSpc>
                <a:spcPct val="100000"/>
              </a:lnSpc>
              <a:spcBef>
                <a:spcPts val="0"/>
              </a:spcBef>
              <a:spcAft>
                <a:spcPts val="450"/>
              </a:spcAft>
              <a:buClr>
                <a:srgbClr val="69BE28"/>
              </a:buClr>
              <a:buSzPct val="100000"/>
              <a:buFont typeface="Arial" panose="020B0604020202020204" pitchFamily="34" charset="0"/>
              <a:buNone/>
              <a:defRPr sz="1600" kern="1200">
                <a:solidFill>
                  <a:schemeClr val="tx1">
                    <a:lumMod val="75000"/>
                    <a:lumOff val="25000"/>
                  </a:schemeClr>
                </a:solidFill>
                <a:latin typeface="+mn-lt"/>
                <a:ea typeface="+mn-ea"/>
                <a:cs typeface="+mn-cs"/>
              </a:defRPr>
            </a:lvl2pPr>
            <a:lvl3pPr marL="151280" indent="-151280" algn="l" defTabSz="605130" rtl="0" eaLnBrk="1" latinLnBrk="0" hangingPunct="1">
              <a:lnSpc>
                <a:spcPct val="100000"/>
              </a:lnSpc>
              <a:spcBef>
                <a:spcPts val="0"/>
              </a:spcBef>
              <a:spcAft>
                <a:spcPts val="450"/>
              </a:spcAft>
              <a:buClr>
                <a:srgbClr val="006A4D"/>
              </a:buClr>
              <a:buSzPct val="100000"/>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302560" indent="-151280" algn="l" defTabSz="605130" rtl="0" eaLnBrk="1" latinLnBrk="0" hangingPunct="1">
              <a:lnSpc>
                <a:spcPct val="100000"/>
              </a:lnSpc>
              <a:spcBef>
                <a:spcPts val="0"/>
              </a:spcBef>
              <a:spcAft>
                <a:spcPts val="450"/>
              </a:spcAft>
              <a:buClr>
                <a:srgbClr val="006A4D"/>
              </a:buClr>
              <a:buFont typeface="Arial" panose="020B0604020202020204" pitchFamily="34" charset="0"/>
              <a:buChar char="‒"/>
              <a:defRPr sz="1300" kern="1200">
                <a:solidFill>
                  <a:schemeClr val="tx1">
                    <a:lumMod val="75000"/>
                    <a:lumOff val="25000"/>
                  </a:schemeClr>
                </a:solidFill>
                <a:latin typeface="+mn-lt"/>
                <a:ea typeface="+mn-ea"/>
                <a:cs typeface="+mn-cs"/>
              </a:defRPr>
            </a:lvl4pPr>
            <a:lvl5pPr marL="450850" marR="0" indent="-147638" algn="l" defTabSz="605130" rtl="0" eaLnBrk="1" fontAlgn="auto" latinLnBrk="0" hangingPunct="1">
              <a:lnSpc>
                <a:spcPct val="100000"/>
              </a:lnSpc>
              <a:spcBef>
                <a:spcPts val="0"/>
              </a:spcBef>
              <a:spcAft>
                <a:spcPts val="450"/>
              </a:spcAft>
              <a:buClr>
                <a:srgbClr val="006A4D"/>
              </a:buClr>
              <a:buSzTx/>
              <a:buFont typeface="Arial" panose="020B0604020202020204" pitchFamily="34" charset="0"/>
              <a:buChar char="•"/>
              <a:tabLst/>
              <a:defRPr lang="en-US" sz="1200" kern="1200" baseline="0" noProof="0" dirty="0" smtClean="0">
                <a:solidFill>
                  <a:schemeClr val="tx1">
                    <a:lumMod val="75000"/>
                    <a:lumOff val="25000"/>
                  </a:schemeClr>
                </a:solidFill>
                <a:latin typeface="+mn-lt"/>
                <a:ea typeface="+mn-ea"/>
                <a:cs typeface="+mn-cs"/>
              </a:defRPr>
            </a:lvl5pPr>
            <a:lvl6pPr marL="0" indent="0" algn="l" defTabSz="685777" rtl="0" eaLnBrk="1" latinLnBrk="0" hangingPunct="1">
              <a:lnSpc>
                <a:spcPct val="95000"/>
              </a:lnSpc>
              <a:spcBef>
                <a:spcPts val="450"/>
              </a:spcBef>
              <a:spcAft>
                <a:spcPts val="450"/>
              </a:spcAft>
              <a:buClr>
                <a:schemeClr val="tx1">
                  <a:lumMod val="50000"/>
                  <a:lumOff val="50000"/>
                </a:schemeClr>
              </a:buClr>
              <a:buFont typeface="Arial" panose="020B0604020202020204" pitchFamily="34" charset="0"/>
              <a:buNone/>
              <a:defRPr lang="en-US" sz="1050" kern="1200" baseline="0" dirty="0" smtClean="0">
                <a:solidFill>
                  <a:schemeClr val="bg1">
                    <a:lumMod val="50000"/>
                  </a:schemeClr>
                </a:solidFill>
                <a:latin typeface="Futura MdCn BT" panose="020B0506020204030203" pitchFamily="34" charset="0"/>
                <a:ea typeface="+mn-ea"/>
                <a:cs typeface="+mn-cs"/>
              </a:defRPr>
            </a:lvl6pPr>
            <a:lvl7pPr marL="756399"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7pPr>
            <a:lvl8pPr marL="907680"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8pPr>
            <a:lvl9pPr marL="1096781" indent="-151280" algn="l" defTabSz="605130" rtl="0" eaLnBrk="1" latinLnBrk="0" hangingPunct="1">
              <a:lnSpc>
                <a:spcPct val="90000"/>
              </a:lnSpc>
              <a:spcBef>
                <a:spcPts val="0"/>
              </a:spcBef>
              <a:spcAft>
                <a:spcPts val="397"/>
              </a:spcAft>
              <a:buClr>
                <a:schemeClr val="tx1">
                  <a:lumMod val="50000"/>
                  <a:lumOff val="50000"/>
                </a:schemeClr>
              </a:buClr>
              <a:buFont typeface="Arial" panose="020B0604020202020204" pitchFamily="34" charset="0"/>
              <a:buChar char="‒"/>
              <a:defRPr sz="1191" kern="1200">
                <a:solidFill>
                  <a:schemeClr val="tx1">
                    <a:lumMod val="75000"/>
                    <a:lumOff val="25000"/>
                  </a:schemeClr>
                </a:solidFill>
                <a:latin typeface="+mn-lt"/>
                <a:ea typeface="+mn-ea"/>
                <a:cs typeface="+mn-cs"/>
              </a:defRPr>
            </a:lvl9pPr>
          </a:lstStyle>
          <a:p>
            <a:pPr defTabSz="806820">
              <a:lnSpc>
                <a:spcPct val="120000"/>
              </a:lnSpc>
              <a:spcBef>
                <a:spcPts val="0"/>
              </a:spcBef>
              <a:spcAft>
                <a:spcPts val="0"/>
              </a:spcAft>
            </a:pPr>
            <a:r>
              <a:rPr lang="en-US" sz="1800" dirty="0">
                <a:solidFill>
                  <a:srgbClr val="F1852A"/>
                </a:solidFill>
                <a:latin typeface="+mj-lt"/>
              </a:rPr>
              <a:t>Current Risk Mitigation (limited)</a:t>
            </a:r>
          </a:p>
          <a:p>
            <a:pPr marL="173038" indent="-173038" defTabSz="806820">
              <a:lnSpc>
                <a:spcPct val="120000"/>
              </a:lnSpc>
              <a:spcBef>
                <a:spcPts val="0"/>
              </a:spcBef>
              <a:spcAft>
                <a:spcPts val="0"/>
              </a:spcAft>
              <a:buFont typeface="Arial" panose="020B0604020202020204" pitchFamily="34" charset="0"/>
              <a:buChar char="•"/>
            </a:pPr>
            <a:r>
              <a:rPr lang="en-US" sz="1400" dirty="0">
                <a:solidFill>
                  <a:srgbClr val="000000">
                    <a:lumMod val="85000"/>
                    <a:lumOff val="15000"/>
                  </a:srgbClr>
                </a:solidFill>
                <a:latin typeface="+mj-lt"/>
              </a:rPr>
              <a:t>Cyber rating assessments</a:t>
            </a:r>
          </a:p>
          <a:p>
            <a:pPr marL="173038" indent="-173038" defTabSz="806820">
              <a:lnSpc>
                <a:spcPct val="120000"/>
              </a:lnSpc>
              <a:spcBef>
                <a:spcPts val="0"/>
              </a:spcBef>
              <a:spcAft>
                <a:spcPts val="0"/>
              </a:spcAft>
              <a:buFont typeface="Arial" panose="020B0604020202020204" pitchFamily="34" charset="0"/>
              <a:buChar char="•"/>
            </a:pPr>
            <a:r>
              <a:rPr lang="en-US" sz="1400" dirty="0">
                <a:solidFill>
                  <a:srgbClr val="000000">
                    <a:lumMod val="85000"/>
                    <a:lumOff val="15000"/>
                  </a:srgbClr>
                </a:solidFill>
                <a:latin typeface="+mj-lt"/>
              </a:rPr>
              <a:t>Hire cyber defense companies to run systems</a:t>
            </a:r>
          </a:p>
          <a:p>
            <a:pPr marL="173038" indent="-173038" defTabSz="806820">
              <a:lnSpc>
                <a:spcPct val="120000"/>
              </a:lnSpc>
              <a:spcBef>
                <a:spcPts val="0"/>
              </a:spcBef>
              <a:spcAft>
                <a:spcPts val="0"/>
              </a:spcAft>
              <a:buFont typeface="Arial" panose="020B0604020202020204" pitchFamily="34" charset="0"/>
              <a:buChar char="•"/>
            </a:pPr>
            <a:r>
              <a:rPr lang="en-US" sz="1400" dirty="0">
                <a:solidFill>
                  <a:srgbClr val="000000">
                    <a:lumMod val="85000"/>
                    <a:lumOff val="15000"/>
                  </a:srgbClr>
                </a:solidFill>
                <a:latin typeface="+mj-lt"/>
              </a:rPr>
              <a:t>Gov't regulatory policy</a:t>
            </a:r>
          </a:p>
          <a:p>
            <a:pPr marL="173038" indent="-173038" defTabSz="806820">
              <a:lnSpc>
                <a:spcPct val="120000"/>
              </a:lnSpc>
              <a:spcBef>
                <a:spcPts val="0"/>
              </a:spcBef>
              <a:spcAft>
                <a:spcPts val="0"/>
              </a:spcAft>
              <a:buFont typeface="Arial" panose="020B0604020202020204" pitchFamily="34" charset="0"/>
              <a:buChar char="•"/>
            </a:pPr>
            <a:r>
              <a:rPr lang="en-US" sz="1400" dirty="0">
                <a:solidFill>
                  <a:srgbClr val="000000">
                    <a:lumMod val="85000"/>
                    <a:lumOff val="15000"/>
                  </a:srgbClr>
                </a:solidFill>
                <a:latin typeface="+mj-lt"/>
              </a:rPr>
              <a:t>Cyber standards organization non-coordination </a:t>
            </a:r>
          </a:p>
          <a:p>
            <a:pPr marL="173038" indent="-173038" defTabSz="806820">
              <a:lnSpc>
                <a:spcPct val="120000"/>
              </a:lnSpc>
              <a:spcBef>
                <a:spcPts val="0"/>
              </a:spcBef>
              <a:spcAft>
                <a:spcPts val="0"/>
              </a:spcAft>
              <a:buFont typeface="Arial" panose="020B0604020202020204" pitchFamily="34" charset="0"/>
              <a:buChar char="•"/>
            </a:pPr>
            <a:r>
              <a:rPr lang="en-US" sz="1400" dirty="0">
                <a:solidFill>
                  <a:srgbClr val="000000">
                    <a:lumMod val="85000"/>
                    <a:lumOff val="15000"/>
                  </a:srgbClr>
                </a:solidFill>
                <a:latin typeface="+mj-lt"/>
              </a:rPr>
              <a:t>Engineering improvements/investments </a:t>
            </a:r>
          </a:p>
          <a:p>
            <a:pPr marL="173038" indent="-173038" defTabSz="806820">
              <a:lnSpc>
                <a:spcPct val="120000"/>
              </a:lnSpc>
              <a:spcBef>
                <a:spcPts val="0"/>
              </a:spcBef>
              <a:spcAft>
                <a:spcPts val="0"/>
              </a:spcAft>
              <a:buFont typeface="Arial" panose="020B0604020202020204" pitchFamily="34" charset="0"/>
              <a:buChar char="•"/>
            </a:pPr>
            <a:r>
              <a:rPr lang="en-US" sz="1400" dirty="0">
                <a:solidFill>
                  <a:srgbClr val="000000">
                    <a:lumMod val="85000"/>
                    <a:lumOff val="15000"/>
                  </a:srgbClr>
                </a:solidFill>
                <a:latin typeface="+mj-lt"/>
              </a:rPr>
              <a:t>Educate/Train  (Cyber Hygiene, Awareness)</a:t>
            </a:r>
          </a:p>
        </p:txBody>
      </p:sp>
      <p:cxnSp>
        <p:nvCxnSpPr>
          <p:cNvPr id="10" name="Straight Connector 9">
            <a:extLst>
              <a:ext uri="{FF2B5EF4-FFF2-40B4-BE49-F238E27FC236}">
                <a16:creationId xmlns:a16="http://schemas.microsoft.com/office/drawing/2014/main" id="{6833A06D-145A-4516-9991-07B80A16A086}"/>
              </a:ext>
            </a:extLst>
          </p:cNvPr>
          <p:cNvCxnSpPr/>
          <p:nvPr/>
        </p:nvCxnSpPr>
        <p:spPr>
          <a:xfrm>
            <a:off x="5239647" y="4538778"/>
            <a:ext cx="5817129" cy="0"/>
          </a:xfrm>
          <a:prstGeom prst="line">
            <a:avLst/>
          </a:prstGeom>
          <a:ln>
            <a:solidFill>
              <a:srgbClr val="6A74AC"/>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BB72349-D25D-4472-AECD-5B1698EB7DB2}"/>
              </a:ext>
            </a:extLst>
          </p:cNvPr>
          <p:cNvCxnSpPr/>
          <p:nvPr/>
        </p:nvCxnSpPr>
        <p:spPr>
          <a:xfrm>
            <a:off x="5239647" y="5982494"/>
            <a:ext cx="5817129" cy="0"/>
          </a:xfrm>
          <a:prstGeom prst="line">
            <a:avLst/>
          </a:prstGeom>
          <a:ln>
            <a:solidFill>
              <a:srgbClr val="6A74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195798"/>
      </p:ext>
    </p:extLst>
  </p:cSld>
  <p:clrMapOvr>
    <a:masterClrMapping/>
  </p:clrMapOvr>
</p:sld>
</file>

<file path=ppt/theme/theme1.xml><?xml version="1.0" encoding="utf-8"?>
<a:theme xmlns:a="http://schemas.openxmlformats.org/drawingml/2006/main" name="Office Theme">
  <a:themeElements>
    <a:clrScheme name="ELT">
      <a:dk1>
        <a:sysClr val="windowText" lastClr="000000"/>
      </a:dk1>
      <a:lt1>
        <a:sysClr val="window" lastClr="FFFFFF"/>
      </a:lt1>
      <a:dk2>
        <a:srgbClr val="FFCD6B"/>
      </a:dk2>
      <a:lt2>
        <a:srgbClr val="BE005A"/>
      </a:lt2>
      <a:accent1>
        <a:srgbClr val="3B2CAC"/>
      </a:accent1>
      <a:accent2>
        <a:srgbClr val="0062FF"/>
      </a:accent2>
      <a:accent3>
        <a:srgbClr val="007A00"/>
      </a:accent3>
      <a:accent4>
        <a:srgbClr val="DE6600"/>
      </a:accent4>
      <a:accent5>
        <a:srgbClr val="AC0037"/>
      </a:accent5>
      <a:accent6>
        <a:srgbClr val="FFFF00"/>
      </a:accent6>
      <a:hlink>
        <a:srgbClr val="FFFFFF"/>
      </a:hlink>
      <a:folHlink>
        <a:srgbClr val="FFFFFF"/>
      </a:folHlink>
    </a:clrScheme>
    <a:fontScheme name="Custom 2">
      <a:majorFont>
        <a:latin typeface="Avenir Next LT Pro"/>
        <a:ea typeface=""/>
        <a:cs typeface=""/>
      </a:majorFont>
      <a:minorFont>
        <a:latin typeface="Avenir Next W1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4242AFFF-C96F-4C05-9045-3240A5329EC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9988</TotalTime>
  <Words>1151</Words>
  <Application>Microsoft Office PowerPoint</Application>
  <PresentationFormat>Widescreen</PresentationFormat>
  <Paragraphs>240</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Open Sans</vt:lpstr>
      <vt:lpstr>Avenir Next LT Pro</vt:lpstr>
      <vt:lpstr>Avenir Next W1G</vt:lpstr>
      <vt:lpstr>Avenir Next W1G Medium</vt:lpstr>
      <vt:lpstr>Arial</vt:lpstr>
      <vt:lpstr>Office Theme</vt:lpstr>
      <vt:lpstr>Addressing the Gap  Physical Cybersecurity &amp; Operational Technology</vt:lpstr>
      <vt:lpstr>The Problem &amp; Those at Risk</vt:lpstr>
      <vt:lpstr>PowerPoint Presentation</vt:lpstr>
      <vt:lpstr>EVERY WAY OUT</vt:lpstr>
      <vt:lpstr>DEVICES</vt:lpstr>
      <vt:lpstr>VEHICLES</vt:lpstr>
      <vt:lpstr>U.S. Response</vt:lpstr>
      <vt:lpstr>Private Sector Layer 1  Shape Behavior</vt:lpstr>
      <vt:lpstr>Our Mission</vt:lpstr>
      <vt:lpstr>Does a framework already exist?</vt:lpstr>
      <vt:lpstr>Existing Frameworks</vt:lpstr>
      <vt:lpstr>Harmonize Frameworks and Incentivize Private Industry Adoption</vt:lpstr>
      <vt:lpstr>Value Proposition for Key Stakeholders</vt:lpstr>
      <vt:lpstr>Benefits of Protecting Building Management Systems</vt:lpstr>
      <vt:lpstr>HOW TO GET INVOLVED</vt:lpstr>
      <vt:lpstr>Board of Directors</vt:lpstr>
      <vt:lpstr>Advisory Board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Federico Garcia Dura</dc:creator>
  <cp:lastModifiedBy>Julia Pitlik</cp:lastModifiedBy>
  <cp:revision>108</cp:revision>
  <dcterms:created xsi:type="dcterms:W3CDTF">2020-07-21T14:12:34Z</dcterms:created>
  <dcterms:modified xsi:type="dcterms:W3CDTF">2020-10-26T18:02:10Z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