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handoutMasterIdLst>
    <p:handoutMasterId r:id="rId25"/>
  </p:handoutMasterIdLst>
  <p:sldIdLst>
    <p:sldId id="257" r:id="rId5"/>
    <p:sldId id="258" r:id="rId6"/>
    <p:sldId id="259" r:id="rId7"/>
    <p:sldId id="260" r:id="rId8"/>
    <p:sldId id="261" r:id="rId9"/>
    <p:sldId id="262" r:id="rId10"/>
    <p:sldId id="263" r:id="rId11"/>
    <p:sldId id="264" r:id="rId12"/>
    <p:sldId id="268" r:id="rId13"/>
    <p:sldId id="267" r:id="rId14"/>
    <p:sldId id="266" r:id="rId15"/>
    <p:sldId id="265" r:id="rId16"/>
    <p:sldId id="269" r:id="rId17"/>
    <p:sldId id="274" r:id="rId18"/>
    <p:sldId id="273" r:id="rId19"/>
    <p:sldId id="272" r:id="rId20"/>
    <p:sldId id="271" r:id="rId21"/>
    <p:sldId id="270" r:id="rId22"/>
    <p:sldId id="275" r:id="rId2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6" autoAdjust="0"/>
    <p:restoredTop sz="62186" autoAdjust="0"/>
  </p:normalViewPr>
  <p:slideViewPr>
    <p:cSldViewPr>
      <p:cViewPr varScale="1">
        <p:scale>
          <a:sx n="53" d="100"/>
          <a:sy n="53" d="100"/>
        </p:scale>
        <p:origin x="1838" y="53"/>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9/8/2024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9/8/2024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wireshark.org/"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example.com/"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Why Networking is Critical in Ethical Hacking</a:t>
            </a:r>
          </a:p>
          <a:p>
            <a:r>
              <a:rPr lang="en-US" dirty="0"/>
              <a:t>Networking is the backbone of the internet and organizational infrastructure, making it essential for both legitimate users and attackers. For ethical hackers, understanding how networks function is crucial because:</a:t>
            </a:r>
          </a:p>
          <a:p>
            <a:pPr>
              <a:buFont typeface="+mj-lt"/>
              <a:buAutoNum type="arabicPeriod"/>
            </a:pPr>
            <a:r>
              <a:rPr lang="en-US" b="1" dirty="0"/>
              <a:t>Data Transmission:</a:t>
            </a:r>
            <a:r>
              <a:rPr lang="en-US" dirty="0"/>
              <a:t> Almost all sensitive data (personal, financial, business, etc.) moves through networks. By understanding how data is transmitted and the protocols governing this transmission, ethical hackers can simulate real-world attacks that target these points, helping organizations protect their data.</a:t>
            </a:r>
          </a:p>
          <a:p>
            <a:pPr>
              <a:buFont typeface="+mj-lt"/>
              <a:buAutoNum type="arabicPeriod"/>
            </a:pPr>
            <a:r>
              <a:rPr lang="en-US" b="1" dirty="0"/>
              <a:t>Attack Surface Expansion:</a:t>
            </a:r>
            <a:r>
              <a:rPr lang="en-US" dirty="0"/>
              <a:t> Networks inherently expand the attack surface. A single compromised device or weak network point can lead to the compromise of an entire organization. Ethical hackers must analyze network architectures to identify weak spots.</a:t>
            </a:r>
          </a:p>
          <a:p>
            <a:pPr>
              <a:buFont typeface="+mj-lt"/>
              <a:buAutoNum type="arabicPeriod"/>
            </a:pPr>
            <a:r>
              <a:rPr lang="en-US" b="1" dirty="0"/>
              <a:t>Reconnaissance Phase in Penetration Testing:</a:t>
            </a:r>
            <a:r>
              <a:rPr lang="en-US" dirty="0"/>
              <a:t> One of the first steps in penetration testing involves network discovery. Ethical hackers need to perform reconnaissance to gather information about active devices, open ports, running services, and network architecture. This understanding allows them to assess potential vulnerabilities.</a:t>
            </a:r>
          </a:p>
          <a:p>
            <a:pPr>
              <a:buFont typeface="+mj-lt"/>
              <a:buAutoNum type="arabicPeriod"/>
            </a:pPr>
            <a:r>
              <a:rPr lang="en-US" b="1" dirty="0"/>
              <a:t>Network Misconfigurations:</a:t>
            </a:r>
            <a:r>
              <a:rPr lang="en-US" dirty="0"/>
              <a:t> Network misconfigurations (like open ports or weak firewall rules) are common entry points for attackers. Ethical hackers must identify these issues and provide remediation advice to tighten security.</a:t>
            </a:r>
          </a:p>
          <a:p>
            <a:pPr>
              <a:buFont typeface="+mj-lt"/>
              <a:buAutoNum type="arabicPeriod"/>
            </a:pPr>
            <a:r>
              <a:rPr lang="en-US" b="1" dirty="0"/>
              <a:t>Lateral Movement in Networks:</a:t>
            </a:r>
            <a:r>
              <a:rPr lang="en-US" dirty="0"/>
              <a:t> Once inside a network, attackers often move laterally from one machine or system to another, looking for more valuable targets. Ethical hackers simulate this movement to assess how well a network is segmented and how easy it would be for attackers to escalate their privileges.</a:t>
            </a:r>
          </a:p>
          <a:p>
            <a:r>
              <a:rPr lang="en-US" b="1" dirty="0"/>
              <a:t>Overview of the Role of Networks in Security Breaches</a:t>
            </a:r>
          </a:p>
          <a:p>
            <a:r>
              <a:rPr lang="en-US" dirty="0"/>
              <a:t>Networks play a crucial role in many security breaches, often being the pathway through which attacks are executed. Key areas where networks contribute to security breaches include:</a:t>
            </a:r>
          </a:p>
          <a:p>
            <a:pPr>
              <a:buFont typeface="+mj-lt"/>
              <a:buAutoNum type="arabicPeriod"/>
            </a:pPr>
            <a:r>
              <a:rPr lang="en-US" b="1" dirty="0"/>
              <a:t>Entry Point for External Attacks:</a:t>
            </a:r>
            <a:endParaRPr lang="en-US" dirty="0"/>
          </a:p>
          <a:p>
            <a:pPr marL="742950" lvl="1" indent="-285750">
              <a:buFont typeface="+mj-lt"/>
              <a:buAutoNum type="arabicPeriod"/>
            </a:pPr>
            <a:r>
              <a:rPr lang="en-US" dirty="0"/>
              <a:t>Attackers often breach an organization's defenses by exploiting network-based vulnerabilities such as weak firewall configurations, unpatched systems accessible via the network, and exposed services.</a:t>
            </a:r>
          </a:p>
          <a:p>
            <a:pPr marL="742950" lvl="1" indent="-285750">
              <a:buFont typeface="+mj-lt"/>
              <a:buAutoNum type="arabicPeriod"/>
            </a:pPr>
            <a:r>
              <a:rPr lang="en-US" dirty="0"/>
              <a:t>Phishing campaigns or social engineering attacks may also trick users into allowing malware into the network, providing a foothold for attackers.</a:t>
            </a:r>
          </a:p>
          <a:p>
            <a:pPr>
              <a:buFont typeface="+mj-lt"/>
              <a:buAutoNum type="arabicPeriod"/>
            </a:pPr>
            <a:r>
              <a:rPr lang="en-US" b="1" dirty="0"/>
              <a:t>Data Exfiltration:</a:t>
            </a:r>
            <a:endParaRPr lang="en-US" dirty="0"/>
          </a:p>
          <a:p>
            <a:pPr marL="742950" lvl="1" indent="-285750">
              <a:buFont typeface="+mj-lt"/>
              <a:buAutoNum type="arabicPeriod"/>
            </a:pPr>
            <a:r>
              <a:rPr lang="en-US" dirty="0"/>
              <a:t>Once attackers gain access to a network, their main goal is often to extract sensitive information, such as intellectual property or personal data. They typically use network channels to move data from compromised systems to external servers.</a:t>
            </a:r>
          </a:p>
          <a:p>
            <a:pPr marL="742950" lvl="1" indent="-285750">
              <a:buFont typeface="+mj-lt"/>
              <a:buAutoNum type="arabicPeriod"/>
            </a:pPr>
            <a:r>
              <a:rPr lang="en-US" dirty="0"/>
              <a:t>Techniques like DNS tunneling and command-and-control (C2) servers allow attackers to communicate with compromised devices remotely, using encrypted network traffic to avoid detection.</a:t>
            </a:r>
          </a:p>
          <a:p>
            <a:pPr>
              <a:buFont typeface="+mj-lt"/>
              <a:buAutoNum type="arabicPeriod"/>
            </a:pPr>
            <a:r>
              <a:rPr lang="en-US" b="1" dirty="0"/>
              <a:t>Distributed Denial of Service (DDoS) Attacks:</a:t>
            </a:r>
            <a:endParaRPr lang="en-US" dirty="0"/>
          </a:p>
          <a:p>
            <a:pPr marL="742950" lvl="1" indent="-285750">
              <a:buFont typeface="+mj-lt"/>
              <a:buAutoNum type="arabicPeriod"/>
            </a:pPr>
            <a:r>
              <a:rPr lang="en-US" dirty="0"/>
              <a:t>Networks are often the target of DDoS attacks, where a massive amount of traffic is directed toward the network to overwhelm it and disrupt services. Ethical hackers must understand how these attacks work and how they can defend against them.</a:t>
            </a:r>
          </a:p>
          <a:p>
            <a:pPr>
              <a:buFont typeface="+mj-lt"/>
              <a:buAutoNum type="arabicPeriod"/>
            </a:pPr>
            <a:r>
              <a:rPr lang="en-US" b="1" dirty="0"/>
              <a:t>Ransomware Spread via Networks:</a:t>
            </a:r>
            <a:endParaRPr lang="en-US" dirty="0"/>
          </a:p>
          <a:p>
            <a:pPr marL="742950" lvl="1" indent="-285750">
              <a:buFont typeface="+mj-lt"/>
              <a:buAutoNum type="arabicPeriod"/>
            </a:pPr>
            <a:r>
              <a:rPr lang="en-US" dirty="0"/>
              <a:t>In large-scale ransomware attacks, malware spreads across the network by exploiting vulnerabilities in the way computers and systems communicate. If networks are not properly segmented or monitored, ransomware can spread rapidly, locking down critical systems.</a:t>
            </a:r>
          </a:p>
          <a:p>
            <a:pPr>
              <a:buFont typeface="+mj-lt"/>
              <a:buAutoNum type="arabicPeriod"/>
            </a:pPr>
            <a:r>
              <a:rPr lang="en-US" b="1" dirty="0"/>
              <a:t>Inadequate Network Monitoring and Logging:</a:t>
            </a:r>
            <a:endParaRPr lang="en-US" dirty="0"/>
          </a:p>
          <a:p>
            <a:pPr marL="742950" lvl="1" indent="-285750">
              <a:buFont typeface="+mj-lt"/>
              <a:buAutoNum type="arabicPeriod"/>
            </a:pPr>
            <a:r>
              <a:rPr lang="en-US" dirty="0"/>
              <a:t>A lack of proper network monitoring often allows attackers to move unnoticed. Ethical hackers can assess the effectiveness of an organization’s network monitoring to detect breaches or abnormal activity in real-time.</a:t>
            </a:r>
          </a:p>
          <a:p>
            <a:r>
              <a:rPr lang="en-US" b="1" dirty="0"/>
              <a:t>Common Network Vulnerabilities Exploited by Hackers</a:t>
            </a:r>
          </a:p>
          <a:p>
            <a:r>
              <a:rPr lang="en-US" dirty="0"/>
              <a:t>Several common network vulnerabilities are frequently targeted by attackers. Understanding these is crucial for ethical hackers who are tasked with simulating attacks and advising organizations on how to secure their networks:</a:t>
            </a:r>
          </a:p>
          <a:p>
            <a:pPr>
              <a:buFont typeface="+mj-lt"/>
              <a:buAutoNum type="arabicPeriod"/>
            </a:pPr>
            <a:r>
              <a:rPr lang="en-US" b="1" dirty="0"/>
              <a:t>Unpatched Software and Devices:</a:t>
            </a:r>
            <a:endParaRPr lang="en-US" dirty="0"/>
          </a:p>
          <a:p>
            <a:pPr marL="742950" lvl="1" indent="-285750">
              <a:buFont typeface="+mj-lt"/>
              <a:buAutoNum type="arabicPeriod"/>
            </a:pPr>
            <a:r>
              <a:rPr lang="en-US" dirty="0"/>
              <a:t>One of the most common vulnerabilities is the failure to patch software and firmware on devices connected to the network. Attackers often exploit known vulnerabilities in unpatched systems to gain access.</a:t>
            </a:r>
          </a:p>
          <a:p>
            <a:pPr>
              <a:buFont typeface="+mj-lt"/>
              <a:buAutoNum type="arabicPeriod"/>
            </a:pPr>
            <a:r>
              <a:rPr lang="en-US" b="1" dirty="0"/>
              <a:t>Weak or Misconfigured Firewalls:</a:t>
            </a:r>
            <a:endParaRPr lang="en-US" dirty="0"/>
          </a:p>
          <a:p>
            <a:pPr marL="742950" lvl="1" indent="-285750">
              <a:buFont typeface="+mj-lt"/>
              <a:buAutoNum type="arabicPeriod"/>
            </a:pPr>
            <a:r>
              <a:rPr lang="en-US" dirty="0"/>
              <a:t>Poorly configured firewalls can leave ports unnecessarily open or allow unauthorized traffic into the network, creating opportunities for attackers to gain access to internal systems.</a:t>
            </a:r>
          </a:p>
          <a:p>
            <a:pPr>
              <a:buFont typeface="+mj-lt"/>
              <a:buAutoNum type="arabicPeriod"/>
            </a:pPr>
            <a:r>
              <a:rPr lang="en-US" b="1" dirty="0"/>
              <a:t>Insecure Network Protocols:</a:t>
            </a:r>
            <a:endParaRPr lang="en-US" dirty="0"/>
          </a:p>
          <a:p>
            <a:pPr marL="742950" lvl="1" indent="-285750">
              <a:buFont typeface="+mj-lt"/>
              <a:buAutoNum type="arabicPeriod"/>
            </a:pPr>
            <a:r>
              <a:rPr lang="en-US" dirty="0"/>
              <a:t>Some older or misconfigured network protocols (e.g., FTP, Telnet) transmit data in plaintext, allowing attackers to intercept sensitive information such as login credentials. Using secure protocols like SSH and HTTPS is crucial to avoid these vulnerabilities.</a:t>
            </a:r>
          </a:p>
          <a:p>
            <a:pPr>
              <a:buFont typeface="+mj-lt"/>
              <a:buAutoNum type="arabicPeriod"/>
            </a:pPr>
            <a:r>
              <a:rPr lang="en-US" b="1" dirty="0"/>
              <a:t>Open Ports and Services:</a:t>
            </a:r>
            <a:endParaRPr lang="en-US" dirty="0"/>
          </a:p>
          <a:p>
            <a:pPr marL="742950" lvl="1" indent="-285750">
              <a:buFont typeface="+mj-lt"/>
              <a:buAutoNum type="arabicPeriod"/>
            </a:pPr>
            <a:r>
              <a:rPr lang="en-US" dirty="0"/>
              <a:t>Open ports can expose services like FTP, RDP, or SSH, which, if inadequately secured, can be exploited by attackers. Hackers often use port scanning tools like Nmap to identify open ports that can be leveraged in an attack.</a:t>
            </a:r>
          </a:p>
          <a:p>
            <a:pPr>
              <a:buFont typeface="+mj-lt"/>
              <a:buAutoNum type="arabicPeriod"/>
            </a:pPr>
            <a:r>
              <a:rPr lang="en-US" b="1" dirty="0"/>
              <a:t>Weak or Default Passwords:</a:t>
            </a:r>
            <a:endParaRPr lang="en-US" dirty="0"/>
          </a:p>
          <a:p>
            <a:pPr marL="742950" lvl="1" indent="-285750">
              <a:buFont typeface="+mj-lt"/>
              <a:buAutoNum type="arabicPeriod"/>
            </a:pPr>
            <a:r>
              <a:rPr lang="en-US" dirty="0"/>
              <a:t>Network devices and services are often set up with weak or default credentials that attackers can easily guess or brute force. This provides an easy way for hackers to compromise the network.</a:t>
            </a:r>
          </a:p>
          <a:p>
            <a:pPr>
              <a:buFont typeface="+mj-lt"/>
              <a:buAutoNum type="arabicPeriod"/>
            </a:pPr>
            <a:r>
              <a:rPr lang="en-US" b="1" dirty="0"/>
              <a:t>Lack of Network Segmentation:</a:t>
            </a:r>
            <a:endParaRPr lang="en-US" dirty="0"/>
          </a:p>
          <a:p>
            <a:pPr marL="742950" lvl="1" indent="-285750">
              <a:buFont typeface="+mj-lt"/>
              <a:buAutoNum type="arabicPeriod"/>
            </a:pPr>
            <a:r>
              <a:rPr lang="en-US" dirty="0"/>
              <a:t>Without proper segmentation, attackers who breach one part of the network can easily move laterally across different systems. Network segmentation limits the damage an attacker can do by isolating sensitive parts of the network.</a:t>
            </a:r>
          </a:p>
          <a:p>
            <a:pPr>
              <a:buFont typeface="+mj-lt"/>
              <a:buAutoNum type="arabicPeriod"/>
            </a:pPr>
            <a:r>
              <a:rPr lang="en-US" b="1" dirty="0"/>
              <a:t>Man-in-the-Middle (MitM) Attacks:</a:t>
            </a:r>
            <a:endParaRPr lang="en-US" dirty="0"/>
          </a:p>
          <a:p>
            <a:pPr marL="742950" lvl="1" indent="-285750">
              <a:buFont typeface="+mj-lt"/>
              <a:buAutoNum type="arabicPeriod"/>
            </a:pPr>
            <a:r>
              <a:rPr lang="en-US" dirty="0"/>
              <a:t>Attackers intercept communications between two parties, altering or stealing data. This is particularly effective in unsecured wireless networks or when attackers can spoof network addresses.</a:t>
            </a:r>
          </a:p>
          <a:p>
            <a:pPr>
              <a:buFont typeface="+mj-lt"/>
              <a:buAutoNum type="arabicPeriod"/>
            </a:pPr>
            <a:r>
              <a:rPr lang="en-US" b="1" dirty="0"/>
              <a:t>DNS Spoofing:</a:t>
            </a:r>
            <a:endParaRPr lang="en-US" dirty="0"/>
          </a:p>
          <a:p>
            <a:pPr marL="742950" lvl="1" indent="-285750">
              <a:buFont typeface="+mj-lt"/>
              <a:buAutoNum type="arabicPeriod"/>
            </a:pPr>
            <a:r>
              <a:rPr lang="en-US" dirty="0"/>
              <a:t>In DNS spoofing attacks, an attacker corrupts the DNS cache of a target device or server, redirecting traffic to a malicious site. Users believe they are accessing a legitimate site when they are actually interacting with a malicious one.</a:t>
            </a:r>
          </a:p>
          <a:p>
            <a:r>
              <a:rPr lang="en-US" dirty="0"/>
              <a:t>By addressing these vulnerabilities, ethical hackers can help organizations strengthen their defenses, making their networks more resilient to cyber-attacks. Each vulnerability represents an opportunity for hackers to gain access or disrupt services, so these weak points must be identified and remedied early on.</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4</a:t>
            </a:fld>
            <a:endParaRPr lang="en-US"/>
          </a:p>
        </p:txBody>
      </p:sp>
    </p:spTree>
    <p:extLst>
      <p:ext uri="{BB962C8B-B14F-4D97-AF65-F5344CB8AC3E}">
        <p14:creationId xmlns:p14="http://schemas.microsoft.com/office/powerpoint/2010/main" val="3143004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Importance of Network Scanning in Ethical Hacking</a:t>
            </a:r>
          </a:p>
          <a:p>
            <a:r>
              <a:rPr lang="en-US" dirty="0"/>
              <a:t>Network scanning is a critical phase in ethical hacking and penetration testing. It allows ethical hackers to gather information about a target network's structure, devices, services, and vulnerabilities. The goal is to identify potential weaknesses before they can be exploited by malicious attackers. Here’s why network scanning is essential:</a:t>
            </a:r>
          </a:p>
          <a:p>
            <a:pPr>
              <a:buFont typeface="+mj-lt"/>
              <a:buAutoNum type="arabicPeriod"/>
            </a:pPr>
            <a:r>
              <a:rPr lang="en-US" b="1" dirty="0"/>
              <a:t>Reconnaissance and Information Gathering:</a:t>
            </a:r>
            <a:endParaRPr lang="en-US" dirty="0"/>
          </a:p>
          <a:p>
            <a:pPr marL="742950" lvl="1" indent="-285750">
              <a:buFont typeface="+mj-lt"/>
              <a:buAutoNum type="arabicPeriod"/>
            </a:pPr>
            <a:r>
              <a:rPr lang="en-US" b="1" dirty="0"/>
              <a:t>Objective:</a:t>
            </a:r>
            <a:r>
              <a:rPr lang="en-US" dirty="0"/>
              <a:t> The primary purpose of network scanning is to map out the target network, understand its infrastructure, and identify the devices connected to it. By gathering this information, ethical hackers can assess the attack surface and understand which parts of the network are vulnerable.</a:t>
            </a:r>
          </a:p>
          <a:p>
            <a:pPr marL="742950" lvl="1" indent="-285750">
              <a:buFont typeface="+mj-lt"/>
              <a:buAutoNum type="arabicPeriod"/>
            </a:pPr>
            <a:r>
              <a:rPr lang="en-US" b="1" dirty="0"/>
              <a:t>Example:</a:t>
            </a:r>
            <a:r>
              <a:rPr lang="en-US" dirty="0"/>
              <a:t> A hacker performing a reconnaissance scan may discover open ports on a web server, revealing which services are running and potentially exploitable.</a:t>
            </a:r>
          </a:p>
          <a:p>
            <a:pPr>
              <a:buFont typeface="+mj-lt"/>
              <a:buAutoNum type="arabicPeriod"/>
            </a:pPr>
            <a:r>
              <a:rPr lang="en-US" b="1" dirty="0"/>
              <a:t>Identifying Open Ports and Services:</a:t>
            </a:r>
            <a:endParaRPr lang="en-US" dirty="0"/>
          </a:p>
          <a:p>
            <a:pPr marL="742950" lvl="1" indent="-285750">
              <a:buFont typeface="+mj-lt"/>
              <a:buAutoNum type="arabicPeriod"/>
            </a:pPr>
            <a:r>
              <a:rPr lang="en-US" b="1" dirty="0"/>
              <a:t>Objective:</a:t>
            </a:r>
            <a:r>
              <a:rPr lang="en-US" dirty="0"/>
              <a:t> Network scanning helps identify open ports on devices and the services running on those ports. Knowing which services are exposed to the internet is critical for determining potential vulnerabilities. For instance, an open port running a vulnerable version of a service could be an easy entry point for an attacker.</a:t>
            </a:r>
          </a:p>
          <a:p>
            <a:pPr marL="742950" lvl="1" indent="-285750">
              <a:buFont typeface="+mj-lt"/>
              <a:buAutoNum type="arabicPeriod"/>
            </a:pPr>
            <a:r>
              <a:rPr lang="en-US" b="1" dirty="0"/>
              <a:t>Example:</a:t>
            </a:r>
            <a:r>
              <a:rPr lang="en-US" dirty="0"/>
              <a:t> Discovering that a system has open ports for FTP (21), RDP (3389), or SSH (22) can highlight potential attack vectors, especially if these services are misconfigured or unpatched.</a:t>
            </a:r>
          </a:p>
          <a:p>
            <a:pPr>
              <a:buFont typeface="+mj-lt"/>
              <a:buAutoNum type="arabicPeriod"/>
            </a:pPr>
            <a:r>
              <a:rPr lang="en-US" b="1" dirty="0"/>
              <a:t>Vulnerability Detection:</a:t>
            </a:r>
            <a:endParaRPr lang="en-US" dirty="0"/>
          </a:p>
          <a:p>
            <a:pPr marL="742950" lvl="1" indent="-285750">
              <a:buFont typeface="+mj-lt"/>
              <a:buAutoNum type="arabicPeriod"/>
            </a:pPr>
            <a:r>
              <a:rPr lang="en-US" b="1" dirty="0"/>
              <a:t>Objective:</a:t>
            </a:r>
            <a:r>
              <a:rPr lang="en-US" dirty="0"/>
              <a:t> Once open ports and running services are identified, network scans can also reveal misconfigurations, outdated software, or services with known vulnerabilities. Ethical hackers can use this information to recommend patches or configuration changes to secure the network.</a:t>
            </a:r>
          </a:p>
          <a:p>
            <a:pPr marL="742950" lvl="1" indent="-285750">
              <a:buFont typeface="+mj-lt"/>
              <a:buAutoNum type="arabicPeriod"/>
            </a:pPr>
            <a:r>
              <a:rPr lang="en-US" b="1" dirty="0"/>
              <a:t>Example:</a:t>
            </a:r>
            <a:r>
              <a:rPr lang="en-US" dirty="0"/>
              <a:t> A scan may reveal that a web server is using an outdated version of Apache with a known vulnerability. Ethical hackers can then suggest applying the appropriate patches.</a:t>
            </a:r>
          </a:p>
          <a:p>
            <a:pPr>
              <a:buFont typeface="+mj-lt"/>
              <a:buAutoNum type="arabicPeriod"/>
            </a:pPr>
            <a:r>
              <a:rPr lang="en-US" b="1" dirty="0"/>
              <a:t>Assessing Security Measures:</a:t>
            </a:r>
            <a:endParaRPr lang="en-US" dirty="0"/>
          </a:p>
          <a:p>
            <a:pPr marL="742950" lvl="1" indent="-285750">
              <a:buFont typeface="+mj-lt"/>
              <a:buAutoNum type="arabicPeriod"/>
            </a:pPr>
            <a:r>
              <a:rPr lang="en-US" b="1" dirty="0"/>
              <a:t>Objective:</a:t>
            </a:r>
            <a:r>
              <a:rPr lang="en-US" dirty="0"/>
              <a:t> Ethical hackers use scanning to assess the strength of existing security measures such as firewalls, intrusion detection systems (IDS), and intrusion prevention systems (IPS). By identifying which ports and services are exposed, they can evaluate whether the firewall is correctly configured or if any security policies are too permissive.</a:t>
            </a:r>
          </a:p>
          <a:p>
            <a:pPr marL="742950" lvl="1" indent="-285750">
              <a:buFont typeface="+mj-lt"/>
              <a:buAutoNum type="arabicPeriod"/>
            </a:pPr>
            <a:r>
              <a:rPr lang="en-US" b="1" dirty="0"/>
              <a:t>Example:</a:t>
            </a:r>
            <a:r>
              <a:rPr lang="en-US" dirty="0"/>
              <a:t> If a firewall is improperly configured and leaves unnecessary ports open, a network scan will highlight these gaps, allowing administrators to tighten security.</a:t>
            </a:r>
          </a:p>
          <a:p>
            <a:pPr>
              <a:buFont typeface="+mj-lt"/>
              <a:buAutoNum type="arabicPeriod"/>
            </a:pPr>
            <a:r>
              <a:rPr lang="en-US" b="1" dirty="0"/>
              <a:t>Improving Network Defense:</a:t>
            </a:r>
            <a:endParaRPr lang="en-US" dirty="0"/>
          </a:p>
          <a:p>
            <a:pPr marL="742950" lvl="1" indent="-285750">
              <a:buFont typeface="+mj-lt"/>
              <a:buAutoNum type="arabicPeriod"/>
            </a:pPr>
            <a:r>
              <a:rPr lang="en-US" b="1" dirty="0"/>
              <a:t>Objective:</a:t>
            </a:r>
            <a:r>
              <a:rPr lang="en-US" dirty="0"/>
              <a:t> By simulating the actions of a potential attacker, ethical hackers can help organizations identify weak points in their network defenses and provide recommendations to mitigate these risks. Regular network scans help maintain security hygiene by ensuring that any new vulnerabilities or changes in the network are quickly identified and addressed.</a:t>
            </a:r>
          </a:p>
          <a:p>
            <a:pPr marL="742950" lvl="1" indent="-285750">
              <a:buFont typeface="+mj-lt"/>
              <a:buAutoNum type="arabicPeriod"/>
            </a:pPr>
            <a:r>
              <a:rPr lang="en-US" b="1" dirty="0"/>
              <a:t>Example:</a:t>
            </a:r>
            <a:r>
              <a:rPr lang="en-US" dirty="0"/>
              <a:t> Conducting regular scans can help detect new devices or services that have been added to the network, ensuring that security policies are applied to them as well.</a:t>
            </a:r>
          </a:p>
          <a:p>
            <a:r>
              <a:rPr lang="en-US" b="1" dirty="0"/>
              <a:t>Different Types of Scans: Port Scan, Stealth Scan, Service Scan</a:t>
            </a:r>
          </a:p>
          <a:p>
            <a:r>
              <a:rPr lang="en-US" dirty="0"/>
              <a:t>Network scanning can be performed in various ways depending on the objective of the scan. Here are three common types of scans:</a:t>
            </a:r>
          </a:p>
          <a:p>
            <a:pPr>
              <a:buFont typeface="+mj-lt"/>
              <a:buAutoNum type="arabicPeriod"/>
            </a:pPr>
            <a:r>
              <a:rPr lang="en-US" b="1" dirty="0"/>
              <a:t>Port Scan:</a:t>
            </a:r>
            <a:endParaRPr lang="en-US" dirty="0"/>
          </a:p>
          <a:p>
            <a:pPr marL="742950" lvl="1" indent="-285750">
              <a:buFont typeface="+mj-lt"/>
              <a:buAutoNum type="arabicPeriod"/>
            </a:pPr>
            <a:r>
              <a:rPr lang="en-US" b="1" dirty="0"/>
              <a:t>Objective:</a:t>
            </a:r>
            <a:r>
              <a:rPr lang="en-US" dirty="0"/>
              <a:t> A port scan is used to identify which ports on a target system are open and listening for connections. Each port corresponds to a specific service or protocol (e.g., HTTP on port 80, FTP on port 21). By scanning for open ports, hackers can determine which services are running and if any vulnerabilities exist in those services.</a:t>
            </a:r>
          </a:p>
          <a:p>
            <a:pPr marL="742950" lvl="1" indent="-285750">
              <a:buFont typeface="+mj-lt"/>
              <a:buAutoNum type="arabicPeriod"/>
            </a:pPr>
            <a:r>
              <a:rPr lang="en-US" b="1" dirty="0"/>
              <a:t>How It Works:</a:t>
            </a:r>
            <a:r>
              <a:rPr lang="en-US" dirty="0"/>
              <a:t> A port scan involves sending packets to different ports and observing the responses. If a port responds, it is marked as "open," while no response may indicate a "closed" or "filtered" port.</a:t>
            </a:r>
          </a:p>
          <a:p>
            <a:pPr marL="742950" lvl="1" indent="-285750">
              <a:buFont typeface="+mj-lt"/>
              <a:buAutoNum type="arabicPeriod"/>
            </a:pPr>
            <a:r>
              <a:rPr lang="en-US" b="1" dirty="0"/>
              <a:t>Types of Ports:</a:t>
            </a:r>
            <a:endParaRPr lang="en-US" dirty="0"/>
          </a:p>
          <a:p>
            <a:pPr marL="1143000" lvl="2" indent="-228600">
              <a:buFont typeface="+mj-lt"/>
              <a:buAutoNum type="arabicPeriod"/>
            </a:pPr>
            <a:r>
              <a:rPr lang="en-US" b="1" dirty="0"/>
              <a:t>Open Port:</a:t>
            </a:r>
            <a:r>
              <a:rPr lang="en-US" dirty="0"/>
              <a:t> The port is accepting connections and listening for requests.</a:t>
            </a:r>
          </a:p>
          <a:p>
            <a:pPr marL="1143000" lvl="2" indent="-228600">
              <a:buFont typeface="+mj-lt"/>
              <a:buAutoNum type="arabicPeriod"/>
            </a:pPr>
            <a:r>
              <a:rPr lang="en-US" b="1" dirty="0"/>
              <a:t>Closed Port:</a:t>
            </a:r>
            <a:r>
              <a:rPr lang="en-US" dirty="0"/>
              <a:t> The port is not active or is rejecting connection attempts.</a:t>
            </a:r>
          </a:p>
          <a:p>
            <a:pPr marL="1143000" lvl="2" indent="-228600">
              <a:buFont typeface="+mj-lt"/>
              <a:buAutoNum type="arabicPeriod"/>
            </a:pPr>
            <a:r>
              <a:rPr lang="en-US" b="1" dirty="0"/>
              <a:t>Filtered Port:</a:t>
            </a:r>
            <a:r>
              <a:rPr lang="en-US" dirty="0"/>
              <a:t> The port is protected by a firewall or security device that prevents the scan from determining its status.</a:t>
            </a:r>
          </a:p>
          <a:p>
            <a:pPr marL="742950" lvl="1" indent="-285750">
              <a:buFont typeface="+mj-lt"/>
              <a:buAutoNum type="arabicPeriod"/>
            </a:pPr>
            <a:r>
              <a:rPr lang="en-US" b="1" dirty="0"/>
              <a:t>Example:</a:t>
            </a:r>
            <a:r>
              <a:rPr lang="en-US" dirty="0"/>
              <a:t> Running a port scan on a server might reveal open ports 80 (HTTP) and 443 (HTTPS), indicating that the server is hosting a website.</a:t>
            </a:r>
          </a:p>
          <a:p>
            <a:pPr>
              <a:buFont typeface="+mj-lt"/>
              <a:buAutoNum type="arabicPeriod"/>
            </a:pPr>
            <a:r>
              <a:rPr lang="en-US" b="1" dirty="0"/>
              <a:t>Stealth Scan (SYN Scan or Half-Open Scan):</a:t>
            </a:r>
            <a:endParaRPr lang="en-US" dirty="0"/>
          </a:p>
          <a:p>
            <a:pPr marL="742950" lvl="1" indent="-285750">
              <a:buFont typeface="+mj-lt"/>
              <a:buAutoNum type="arabicPeriod"/>
            </a:pPr>
            <a:r>
              <a:rPr lang="en-US" b="1" dirty="0"/>
              <a:t>Objective:</a:t>
            </a:r>
            <a:r>
              <a:rPr lang="en-US" dirty="0"/>
              <a:t> A stealth scan (or SYN scan) is designed to detect open ports while minimizing the chance of detection by intrusion detection systems (IDS) or firewalls. It’s a common method used in </a:t>
            </a:r>
            <a:r>
              <a:rPr lang="en-US" b="1" dirty="0"/>
              <a:t>stealthy reconnaissance</a:t>
            </a:r>
            <a:r>
              <a:rPr lang="en-US" dirty="0"/>
              <a:t> by both ethical hackers and malicious attackers.</a:t>
            </a:r>
          </a:p>
          <a:p>
            <a:pPr marL="742950" lvl="1" indent="-285750">
              <a:buFont typeface="+mj-lt"/>
              <a:buAutoNum type="arabicPeriod"/>
            </a:pPr>
            <a:r>
              <a:rPr lang="en-US" b="1" dirty="0"/>
              <a:t>How It Works:</a:t>
            </a:r>
            <a:r>
              <a:rPr lang="en-US" dirty="0"/>
              <a:t> Instead of completing the full TCP handshake, the scanner sends an initial SYN packet to initiate a connection. If the target responds with a SYN-ACK packet, the scanner knows the port is open, but it immediately sends a RST (reset) packet to close the connection before the handshake is completed. This makes it harder for the target to log the connection.</a:t>
            </a:r>
          </a:p>
          <a:p>
            <a:pPr marL="742950" lvl="1" indent="-285750">
              <a:buFont typeface="+mj-lt"/>
              <a:buAutoNum type="arabicPeriod"/>
            </a:pPr>
            <a:r>
              <a:rPr lang="en-US" b="1" dirty="0"/>
              <a:t>Advantages:</a:t>
            </a:r>
            <a:r>
              <a:rPr lang="en-US" dirty="0"/>
              <a:t> The SYN scan is faster and less likely to be detected by security systems, making it useful for reconnaissance in penetration testing.</a:t>
            </a:r>
          </a:p>
          <a:p>
            <a:pPr marL="742950" lvl="1" indent="-285750">
              <a:buFont typeface="+mj-lt"/>
              <a:buAutoNum type="arabicPeriod"/>
            </a:pPr>
            <a:r>
              <a:rPr lang="en-US" b="1" dirty="0"/>
              <a:t>Example:</a:t>
            </a:r>
            <a:r>
              <a:rPr lang="en-US" dirty="0"/>
              <a:t> A SYN scan might reveal open ports on a target system without triggering any alarms, as the handshake is never completed.</a:t>
            </a:r>
          </a:p>
          <a:p>
            <a:pPr>
              <a:buFont typeface="+mj-lt"/>
              <a:buAutoNum type="arabicPeriod"/>
            </a:pPr>
            <a:r>
              <a:rPr lang="en-US" b="1" dirty="0"/>
              <a:t>Service Scan:</a:t>
            </a:r>
            <a:endParaRPr lang="en-US" dirty="0"/>
          </a:p>
          <a:p>
            <a:pPr marL="742950" lvl="1" indent="-285750">
              <a:buFont typeface="+mj-lt"/>
              <a:buAutoNum type="arabicPeriod"/>
            </a:pPr>
            <a:r>
              <a:rPr lang="en-US" b="1" dirty="0"/>
              <a:t>Objective:</a:t>
            </a:r>
            <a:r>
              <a:rPr lang="en-US" dirty="0"/>
              <a:t> After discovering open ports, a service scan is used to identify which services and software versions are running on those ports. Knowing the version of the software helps in determining whether the service is vulnerable to known exploits.</a:t>
            </a:r>
          </a:p>
          <a:p>
            <a:pPr marL="742950" lvl="1" indent="-285750">
              <a:buFont typeface="+mj-lt"/>
              <a:buAutoNum type="arabicPeriod"/>
            </a:pPr>
            <a:r>
              <a:rPr lang="en-US" b="1" dirty="0"/>
              <a:t>How It Works:</a:t>
            </a:r>
            <a:r>
              <a:rPr lang="en-US" dirty="0"/>
              <a:t> The scanner sends specific requests to the service running on each port and analyzes the responses to identify the type of service (e.g., web server, mail server) and its version (e.g., Apache 2.4.29).</a:t>
            </a:r>
          </a:p>
          <a:p>
            <a:pPr marL="742950" lvl="1" indent="-285750">
              <a:buFont typeface="+mj-lt"/>
              <a:buAutoNum type="arabicPeriod"/>
            </a:pPr>
            <a:r>
              <a:rPr lang="en-US" b="1" dirty="0"/>
              <a:t>Benefits:</a:t>
            </a:r>
            <a:r>
              <a:rPr lang="en-US" dirty="0"/>
              <a:t> Service scanning helps ethical hackers discover whether outdated or vulnerable versions of services are running on a system, allowing them to provide recommendations for patches or upgrades.</a:t>
            </a:r>
          </a:p>
          <a:p>
            <a:pPr marL="742950" lvl="1" indent="-285750">
              <a:buFont typeface="+mj-lt"/>
              <a:buAutoNum type="arabicPeriod"/>
            </a:pPr>
            <a:r>
              <a:rPr lang="en-US" b="1" dirty="0"/>
              <a:t>Example:</a:t>
            </a:r>
            <a:r>
              <a:rPr lang="en-US" dirty="0"/>
              <a:t> A service scan might reveal that an SSH server is running an outdated version of OpenSSH with a known vulnerability, providing valuable information for remediation.</a:t>
            </a:r>
          </a:p>
          <a:p>
            <a:r>
              <a:rPr lang="en-US" b="1" dirty="0"/>
              <a:t>Legal and Ethical Considerations in Network Scanning</a:t>
            </a:r>
          </a:p>
          <a:p>
            <a:r>
              <a:rPr lang="en-US" dirty="0"/>
              <a:t>While network scanning is a vital tool for ethical hackers, there are important legal and ethical guidelines that must be followed to avoid unauthorized activities and potential legal consequences.</a:t>
            </a:r>
          </a:p>
          <a:p>
            <a:pPr>
              <a:buFont typeface="+mj-lt"/>
              <a:buAutoNum type="arabicPeriod"/>
            </a:pPr>
            <a:r>
              <a:rPr lang="en-US" b="1" dirty="0"/>
              <a:t>Obtaining Permission:</a:t>
            </a:r>
            <a:endParaRPr lang="en-US" dirty="0"/>
          </a:p>
          <a:p>
            <a:pPr marL="742950" lvl="1" indent="-285750">
              <a:buFont typeface="+mj-lt"/>
              <a:buAutoNum type="arabicPeriod"/>
            </a:pPr>
            <a:r>
              <a:rPr lang="en-US" b="1" dirty="0"/>
              <a:t>Legal Requirement:</a:t>
            </a:r>
            <a:r>
              <a:rPr lang="en-US" dirty="0"/>
              <a:t> Ethical hackers must always obtain explicit permission from the network owner or system administrator before conducting any scans. Scanning a network without permission is illegal in most jurisdictions and is often treated as an attempt to gain unauthorized access.</a:t>
            </a:r>
          </a:p>
          <a:p>
            <a:pPr marL="742950" lvl="1" indent="-285750">
              <a:buFont typeface="+mj-lt"/>
              <a:buAutoNum type="arabicPeriod"/>
            </a:pPr>
            <a:r>
              <a:rPr lang="en-US" b="1" dirty="0"/>
              <a:t>Best Practice:</a:t>
            </a:r>
            <a:r>
              <a:rPr lang="en-US" dirty="0"/>
              <a:t> Have a signed agreement or contract in place, outlining the scope of the scanning activities. This ensures that both parties understand what systems will be scanned and the potential risks involved.</a:t>
            </a:r>
          </a:p>
          <a:p>
            <a:pPr>
              <a:buFont typeface="+mj-lt"/>
              <a:buAutoNum type="arabicPeriod"/>
            </a:pPr>
            <a:r>
              <a:rPr lang="en-US" b="1" dirty="0"/>
              <a:t>Defining the Scope:</a:t>
            </a:r>
            <a:endParaRPr lang="en-US" dirty="0"/>
          </a:p>
          <a:p>
            <a:pPr marL="742950" lvl="1" indent="-285750">
              <a:buFont typeface="+mj-lt"/>
              <a:buAutoNum type="arabicPeriod"/>
            </a:pPr>
            <a:r>
              <a:rPr lang="en-US" b="1" dirty="0"/>
              <a:t>Ethical Consideration:</a:t>
            </a:r>
            <a:r>
              <a:rPr lang="en-US" dirty="0"/>
              <a:t> The scope of the scan should be well-defined and agreed upon beforehand. This includes specifying which IP addresses, systems, or devices will be scanned and what type of scans will be performed. Scanning beyond the agreed-upon scope can lead to legal issues or accidental disruption of services.</a:t>
            </a:r>
          </a:p>
          <a:p>
            <a:pPr marL="742950" lvl="1" indent="-285750">
              <a:buFont typeface="+mj-lt"/>
              <a:buAutoNum type="arabicPeriod"/>
            </a:pPr>
            <a:r>
              <a:rPr lang="en-US" b="1" dirty="0"/>
              <a:t>Best Practice:</a:t>
            </a:r>
            <a:r>
              <a:rPr lang="en-US" dirty="0"/>
              <a:t> Clearly document the boundaries of the testing environment and ensure that the scope covers only the systems for which permission has been granted.</a:t>
            </a:r>
          </a:p>
          <a:p>
            <a:pPr>
              <a:buFont typeface="+mj-lt"/>
              <a:buAutoNum type="arabicPeriod"/>
            </a:pPr>
            <a:r>
              <a:rPr lang="en-US" b="1" dirty="0"/>
              <a:t>Avoiding Disruption of Services:</a:t>
            </a:r>
            <a:endParaRPr lang="en-US" dirty="0"/>
          </a:p>
          <a:p>
            <a:pPr marL="742950" lvl="1" indent="-285750">
              <a:buFont typeface="+mj-lt"/>
              <a:buAutoNum type="arabicPeriod"/>
            </a:pPr>
            <a:r>
              <a:rPr lang="en-US" b="1" dirty="0"/>
              <a:t>Legal and Ethical Consideration:</a:t>
            </a:r>
            <a:r>
              <a:rPr lang="en-US" dirty="0"/>
              <a:t> Some types of scans, particularly those involving aggressive or intrusive methods (e.g., DoS testing), can overload a system or disrupt network operations. It’s crucial to avoid any actions that may cause service downtime, data corruption, or network outages unless explicitly authorized.</a:t>
            </a:r>
          </a:p>
          <a:p>
            <a:pPr marL="742950" lvl="1" indent="-285750">
              <a:buFont typeface="+mj-lt"/>
              <a:buAutoNum type="arabicPeriod"/>
            </a:pPr>
            <a:r>
              <a:rPr lang="en-US" b="1" dirty="0"/>
              <a:t>Best Practice:</a:t>
            </a:r>
            <a:r>
              <a:rPr lang="en-US" dirty="0"/>
              <a:t> Use non-intrusive scanning techniques such as passive scanning or SYN scans that are less likely to cause disruption. When conducting intrusive scans, ensure that they are done during a designated testing window when downtime is acceptable.</a:t>
            </a:r>
          </a:p>
          <a:p>
            <a:pPr>
              <a:buFont typeface="+mj-lt"/>
              <a:buAutoNum type="arabicPeriod"/>
            </a:pPr>
            <a:r>
              <a:rPr lang="en-US" b="1" dirty="0"/>
              <a:t>Handling and Reporting Data:</a:t>
            </a:r>
            <a:endParaRPr lang="en-US" dirty="0"/>
          </a:p>
          <a:p>
            <a:pPr marL="742950" lvl="1" indent="-285750">
              <a:buFont typeface="+mj-lt"/>
              <a:buAutoNum type="arabicPeriod"/>
            </a:pPr>
            <a:r>
              <a:rPr lang="en-US" b="1" dirty="0"/>
              <a:t>Legal and Ethical Consideration:</a:t>
            </a:r>
            <a:r>
              <a:rPr lang="en-US" dirty="0"/>
              <a:t> During a scan, sensitive information such as open ports, running services, and potential vulnerabilities will be gathered. Ethical hackers must handle this information responsibly, ensuring that it is not shared with unauthorized parties or misused.</a:t>
            </a:r>
          </a:p>
          <a:p>
            <a:pPr marL="742950" lvl="1" indent="-285750">
              <a:buFont typeface="+mj-lt"/>
              <a:buAutoNum type="arabicPeriod"/>
            </a:pPr>
            <a:r>
              <a:rPr lang="en-US" b="1" dirty="0"/>
              <a:t>Best Practice:</a:t>
            </a:r>
            <a:r>
              <a:rPr lang="en-US" dirty="0"/>
              <a:t> Encrypt and secure all scanning reports. Provide detailed vulnerability findings only to the designated points of contact within the organization. Destroy or securely store the data once the engagement is complete.</a:t>
            </a:r>
          </a:p>
          <a:p>
            <a:pPr>
              <a:buFont typeface="+mj-lt"/>
              <a:buAutoNum type="arabicPeriod"/>
            </a:pPr>
            <a:r>
              <a:rPr lang="en-US" b="1" dirty="0"/>
              <a:t>Compliance with Laws and Regulations:</a:t>
            </a:r>
            <a:endParaRPr lang="en-US" dirty="0"/>
          </a:p>
          <a:p>
            <a:pPr marL="742950" lvl="1" indent="-285750">
              <a:buFont typeface="+mj-lt"/>
              <a:buAutoNum type="arabicPeriod"/>
            </a:pPr>
            <a:r>
              <a:rPr lang="en-US" b="1" dirty="0"/>
              <a:t>Legal Requirement:</a:t>
            </a:r>
            <a:r>
              <a:rPr lang="en-US" dirty="0"/>
              <a:t> Ethical hackers must be aware of the relevant laws and regulations governing cybersecurity in their jurisdiction, including local, national, and international laws. Some industries, such as healthcare (HIPAA) or finance (PCI DSS), have specific regulations regarding network scanning and vulnerability testing.</a:t>
            </a:r>
          </a:p>
          <a:p>
            <a:pPr marL="742950" lvl="1" indent="-285750">
              <a:buFont typeface="+mj-lt"/>
              <a:buAutoNum type="arabicPeriod"/>
            </a:pPr>
            <a:r>
              <a:rPr lang="en-US" b="1" dirty="0"/>
              <a:t>Best Practice:</a:t>
            </a:r>
            <a:r>
              <a:rPr lang="en-US" dirty="0"/>
              <a:t> Familiarize yourself with laws such as the Computer Fraud and Abuse Act (CFAA) in the U.S. and similar laws in other countries to ensure compliance. When working with clients in regulated industries, adhere to industry-specific guidelines and reporting requirements.</a:t>
            </a:r>
          </a:p>
          <a:p>
            <a:pPr>
              <a:buFont typeface="+mj-lt"/>
              <a:buAutoNum type="arabicPeriod"/>
            </a:pPr>
            <a:r>
              <a:rPr lang="en-US" b="1" dirty="0"/>
              <a:t>Respect for Privacy:</a:t>
            </a:r>
            <a:endParaRPr lang="en-US" dirty="0"/>
          </a:p>
          <a:p>
            <a:pPr marL="742950" lvl="1" indent="-285750">
              <a:buFont typeface="+mj-lt"/>
              <a:buAutoNum type="arabicPeriod"/>
            </a:pPr>
            <a:r>
              <a:rPr lang="en-US" b="1" dirty="0"/>
              <a:t>Ethical Consideration:</a:t>
            </a:r>
            <a:r>
              <a:rPr lang="en-US" dirty="0"/>
              <a:t> Network scanning can reveal sensitive information, including personal data or confidential business information. Ethical hackers must respect privacy by minimizing unnecessary access to sensitive data and following principles of data minimization.</a:t>
            </a:r>
          </a:p>
          <a:p>
            <a:pPr marL="742950" lvl="1" indent="-285750">
              <a:buFont typeface="+mj-lt"/>
              <a:buAutoNum type="arabicPeriod"/>
            </a:pPr>
            <a:r>
              <a:rPr lang="en-US" b="1" dirty="0"/>
              <a:t>Best Practice:</a:t>
            </a:r>
            <a:r>
              <a:rPr lang="en-US" dirty="0"/>
              <a:t> Limit scans to technical vulnerabilities and avoid accessing or storing private data unless it is explicitly within the scope of the engagement. If personal data is discovered, notify the organization and offer recommendations for improving data protection measures.</a:t>
            </a:r>
          </a:p>
          <a:p>
            <a:endParaRPr lang="en-US" b="1" dirty="0"/>
          </a:p>
          <a:p>
            <a:r>
              <a:rPr lang="en-US" dirty="0"/>
              <a:t>Network scanning is a foundational technique in ethical hacking and penetration testing, providing essential insights into a network’s structure, services, and potential vulnerabilities. Ethical hackers use different types of scans, such as port scans, stealth scans, and service scans, to gather information about the target and identify weak points. However, scanning must always be conducted within the boundaries of legal and ethical guidelines. Obtaining permission, defining the scope, and avoiding disruption are critical to ensuring that network scanning is done responsibly and without violating privacy or laws. With these considerations in mind, network scanning becomes a powerful tool for strengthening an organization’s security posture and defending against cyber threats.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13</a:t>
            </a:fld>
            <a:endParaRPr lang="en-US"/>
          </a:p>
        </p:txBody>
      </p:sp>
    </p:spTree>
    <p:extLst>
      <p:ext uri="{BB962C8B-B14F-4D97-AF65-F5344CB8AC3E}">
        <p14:creationId xmlns:p14="http://schemas.microsoft.com/office/powerpoint/2010/main" val="2836496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Overview of Nmap and Its Capabilities</a:t>
            </a:r>
          </a:p>
          <a:p>
            <a:r>
              <a:rPr lang="en-US" b="1" dirty="0"/>
              <a:t>Nmap (Network Mapper)</a:t>
            </a:r>
            <a:r>
              <a:rPr lang="en-US" dirty="0"/>
              <a:t> is a powerful, open-source network scanning tool widely used by ethical hackers and network administrators for reconnaissance, security auditing, and vulnerability assessment. Nmap provides detailed information about a network's topology, devices, services, and potential vulnerabilities. It is essential for identifying open ports, running services, and understanding the security posture of a network.</a:t>
            </a:r>
          </a:p>
          <a:p>
            <a:r>
              <a:rPr lang="en-US" dirty="0"/>
              <a:t>Here are some key capabilities of Nmap:</a:t>
            </a:r>
          </a:p>
          <a:p>
            <a:pPr>
              <a:buFont typeface="+mj-lt"/>
              <a:buAutoNum type="arabicPeriod"/>
            </a:pPr>
            <a:r>
              <a:rPr lang="en-US" b="1" dirty="0"/>
              <a:t>Port Scanning:</a:t>
            </a:r>
            <a:endParaRPr lang="en-US" dirty="0"/>
          </a:p>
          <a:p>
            <a:pPr marL="742950" lvl="1" indent="-285750">
              <a:buFont typeface="+mj-lt"/>
              <a:buAutoNum type="arabicPeriod"/>
            </a:pPr>
            <a:r>
              <a:rPr lang="en-US" dirty="0"/>
              <a:t>Nmap can perform various types of port scans to detect open, closed, or filtered ports on a network device. This helps in identifying which services are accessible and running on a target system.</a:t>
            </a:r>
          </a:p>
          <a:p>
            <a:pPr>
              <a:buFont typeface="+mj-lt"/>
              <a:buAutoNum type="arabicPeriod"/>
            </a:pPr>
            <a:r>
              <a:rPr lang="en-US" b="1" dirty="0"/>
              <a:t>Service Version Detection:</a:t>
            </a:r>
            <a:endParaRPr lang="en-US" dirty="0"/>
          </a:p>
          <a:p>
            <a:pPr marL="742950" lvl="1" indent="-285750">
              <a:buFont typeface="+mj-lt"/>
              <a:buAutoNum type="arabicPeriod"/>
            </a:pPr>
            <a:r>
              <a:rPr lang="en-US" dirty="0"/>
              <a:t>Nmap can detect the version of the service running on open ports. Knowing the version of a service is crucial for determining whether the service is vulnerable to known exploits or outdated.</a:t>
            </a:r>
          </a:p>
          <a:p>
            <a:pPr>
              <a:buFont typeface="+mj-lt"/>
              <a:buAutoNum type="arabicPeriod"/>
            </a:pPr>
            <a:r>
              <a:rPr lang="en-US" b="1" dirty="0"/>
              <a:t>Operating System Detection:</a:t>
            </a:r>
            <a:endParaRPr lang="en-US" dirty="0"/>
          </a:p>
          <a:p>
            <a:pPr marL="742950" lvl="1" indent="-285750">
              <a:buFont typeface="+mj-lt"/>
              <a:buAutoNum type="arabicPeriod"/>
            </a:pPr>
            <a:r>
              <a:rPr lang="en-US" dirty="0"/>
              <a:t>Nmap’s OS detection capability enables ethical hackers to determine the operating system running on the target system. This is achieved by analyzing network characteristics and TCP/IP fingerprinting.</a:t>
            </a:r>
          </a:p>
          <a:p>
            <a:pPr>
              <a:buFont typeface="+mj-lt"/>
              <a:buAutoNum type="arabicPeriod"/>
            </a:pPr>
            <a:r>
              <a:rPr lang="en-US" b="1" dirty="0"/>
              <a:t>Network Mapping and Host Discovery:</a:t>
            </a:r>
            <a:endParaRPr lang="en-US" dirty="0"/>
          </a:p>
          <a:p>
            <a:pPr marL="742950" lvl="1" indent="-285750">
              <a:buFont typeface="+mj-lt"/>
              <a:buAutoNum type="arabicPeriod"/>
            </a:pPr>
            <a:r>
              <a:rPr lang="en-US" dirty="0"/>
              <a:t>Nmap can be used to discover all active hosts on a network, helping ethical hackers build a map of the network's structure. This is essential for understanding which devices are online and how they are interconnected.</a:t>
            </a:r>
          </a:p>
          <a:p>
            <a:pPr>
              <a:buFont typeface="+mj-lt"/>
              <a:buAutoNum type="arabicPeriod"/>
            </a:pPr>
            <a:r>
              <a:rPr lang="en-US" b="1" dirty="0"/>
              <a:t>Scriptable with Nmap Scripting Engine (NSE):</a:t>
            </a:r>
            <a:endParaRPr lang="en-US" dirty="0"/>
          </a:p>
          <a:p>
            <a:pPr marL="742950" lvl="1" indent="-285750">
              <a:buFont typeface="+mj-lt"/>
              <a:buAutoNum type="arabicPeriod"/>
            </a:pPr>
            <a:r>
              <a:rPr lang="en-US" dirty="0"/>
              <a:t>Nmap includes a powerful scripting engine that allows users to automate tasks and run custom scripts for advanced detection, such as vulnerability scanning, exploitation, and brute-forcing.</a:t>
            </a:r>
          </a:p>
          <a:p>
            <a:pPr marL="742950" lvl="1" indent="-285750">
              <a:buFont typeface="+mj-lt"/>
              <a:buAutoNum type="arabicPeriod"/>
            </a:pPr>
            <a:r>
              <a:rPr lang="en-US" dirty="0"/>
              <a:t>Pre-built scripts can check for known vulnerabilities, misconfigurations, or security holes.</a:t>
            </a:r>
          </a:p>
          <a:p>
            <a:pPr>
              <a:buFont typeface="+mj-lt"/>
              <a:buAutoNum type="arabicPeriod"/>
            </a:pPr>
            <a:r>
              <a:rPr lang="en-US" b="1" dirty="0"/>
              <a:t>Stealth Scanning:</a:t>
            </a:r>
            <a:endParaRPr lang="en-US" dirty="0"/>
          </a:p>
          <a:p>
            <a:pPr marL="742950" lvl="1" indent="-285750">
              <a:buFont typeface="+mj-lt"/>
              <a:buAutoNum type="arabicPeriod"/>
            </a:pPr>
            <a:r>
              <a:rPr lang="en-US" dirty="0"/>
              <a:t>Nmap supports stealth scanning techniques, such as SYN scans, that minimize the likelihood of detection by firewalls or Intrusion Detection Systems (IDS). This is useful when ethical hackers need to perform reconnaissance without triggering alarms.</a:t>
            </a:r>
          </a:p>
          <a:p>
            <a:pPr>
              <a:buFont typeface="+mj-lt"/>
              <a:buAutoNum type="arabicPeriod"/>
            </a:pPr>
            <a:r>
              <a:rPr lang="en-US" b="1" dirty="0"/>
              <a:t>Traceroute and Path Analysis:</a:t>
            </a:r>
            <a:endParaRPr lang="en-US" dirty="0"/>
          </a:p>
          <a:p>
            <a:pPr marL="742950" lvl="1" indent="-285750">
              <a:buFont typeface="+mj-lt"/>
              <a:buAutoNum type="arabicPeriod"/>
            </a:pPr>
            <a:r>
              <a:rPr lang="en-US" dirty="0"/>
              <a:t>Nmap’s traceroute feature helps map the path that packets take to reach a target, giving insight into network routing and identifying potential choke points or weak spots in the network infrastructure.</a:t>
            </a:r>
          </a:p>
          <a:p>
            <a:pPr>
              <a:buFont typeface="+mj-lt"/>
              <a:buAutoNum type="arabicPeriod"/>
            </a:pPr>
            <a:r>
              <a:rPr lang="en-US" b="1" dirty="0"/>
              <a:t>IPv6 Support:</a:t>
            </a:r>
            <a:endParaRPr lang="en-US" dirty="0"/>
          </a:p>
          <a:p>
            <a:pPr marL="742950" lvl="1" indent="-285750">
              <a:buFont typeface="+mj-lt"/>
              <a:buAutoNum type="arabicPeriod"/>
            </a:pPr>
            <a:r>
              <a:rPr lang="en-US" dirty="0"/>
              <a:t>Nmap also supports scanning over IPv6 networks, allowing ethical hackers to assess newer IP infrastructures in addition to traditional IPv4 networks.</a:t>
            </a:r>
          </a:p>
          <a:p>
            <a:r>
              <a:rPr lang="en-US" b="1" dirty="0"/>
              <a:t>Basic Commands and Outputs</a:t>
            </a:r>
          </a:p>
          <a:p>
            <a:r>
              <a:rPr lang="en-US" dirty="0"/>
              <a:t>Nmap’s command-line interface allows for flexible and customizable scans. Below are some basic commands and typical outputs that demonstrate Nmap’s functionality.</a:t>
            </a:r>
          </a:p>
          <a:p>
            <a:pPr>
              <a:buFont typeface="+mj-lt"/>
              <a:buAutoNum type="arabicPeriod"/>
            </a:pPr>
            <a:r>
              <a:rPr lang="en-US" b="1" dirty="0"/>
              <a:t>Basic Host Discovery:</a:t>
            </a:r>
            <a:endParaRPr lang="en-US" dirty="0"/>
          </a:p>
          <a:p>
            <a:pPr marL="742950" lvl="1" indent="-285750">
              <a:buFont typeface="+mj-lt"/>
              <a:buAutoNum type="arabicPeriod"/>
            </a:pPr>
            <a:r>
              <a:rPr lang="en-US" dirty="0"/>
              <a:t>Command: </a:t>
            </a:r>
            <a:r>
              <a:rPr lang="en-US" dirty="0" err="1"/>
              <a:t>nmap</a:t>
            </a:r>
            <a:r>
              <a:rPr lang="en-US" dirty="0"/>
              <a:t> -</a:t>
            </a:r>
            <a:r>
              <a:rPr lang="en-US" dirty="0" err="1"/>
              <a:t>sn</a:t>
            </a:r>
            <a:r>
              <a:rPr lang="en-US" dirty="0"/>
              <a:t> 192.168.1.0/24</a:t>
            </a:r>
          </a:p>
          <a:p>
            <a:pPr marL="742950" lvl="1" indent="-285750">
              <a:buFont typeface="+mj-lt"/>
              <a:buAutoNum type="arabicPeriod"/>
            </a:pPr>
            <a:r>
              <a:rPr lang="en-US" b="1" dirty="0"/>
              <a:t>Purpose:</a:t>
            </a:r>
            <a:r>
              <a:rPr lang="en-US" dirty="0"/>
              <a:t> This command performs a ping scan (host discovery) to identify which devices are active on the network but does not scan for open ports.</a:t>
            </a:r>
          </a:p>
          <a:p>
            <a:pPr marL="742950" lvl="1" indent="-285750">
              <a:buFont typeface="+mj-lt"/>
              <a:buAutoNum type="arabicPeriod"/>
            </a:pPr>
            <a:r>
              <a:rPr lang="en-US" dirty="0"/>
              <a:t>Nmap scan report for 192.168.1.1Host is up (0.0030s latency).Nmap scan report for 192.168.1.100Host is up (0.0012s latency).</a:t>
            </a:r>
          </a:p>
          <a:p>
            <a:pPr>
              <a:buFont typeface="+mj-lt"/>
              <a:buAutoNum type="arabicPeriod"/>
            </a:pPr>
            <a:r>
              <a:rPr lang="en-US" b="1" dirty="0"/>
              <a:t>Port Scanning:</a:t>
            </a:r>
            <a:endParaRPr lang="en-US" dirty="0"/>
          </a:p>
          <a:p>
            <a:pPr marL="742950" lvl="1" indent="-285750">
              <a:buFont typeface="+mj-lt"/>
              <a:buAutoNum type="arabicPeriod"/>
            </a:pPr>
            <a:r>
              <a:rPr lang="en-US" dirty="0"/>
              <a:t>Command: </a:t>
            </a:r>
            <a:r>
              <a:rPr lang="en-US" dirty="0" err="1"/>
              <a:t>nmap</a:t>
            </a:r>
            <a:r>
              <a:rPr lang="en-US" dirty="0"/>
              <a:t> -p 1-1000 192.168.1.100</a:t>
            </a:r>
          </a:p>
          <a:p>
            <a:pPr marL="742950" lvl="1" indent="-285750">
              <a:buFont typeface="+mj-lt"/>
              <a:buAutoNum type="arabicPeriod"/>
            </a:pPr>
            <a:r>
              <a:rPr lang="en-US" b="1" dirty="0"/>
              <a:t>Purpose:</a:t>
            </a:r>
            <a:r>
              <a:rPr lang="en-US" dirty="0"/>
              <a:t> This scans the first 1000 TCP ports of the target host (192.168.1.100) to determine which ports are open.</a:t>
            </a:r>
          </a:p>
          <a:p>
            <a:pPr marL="742950" lvl="1" indent="-285750" rtl="0">
              <a:buFont typeface="+mj-lt"/>
              <a:buAutoNum type="arabicPeriod"/>
            </a:pPr>
            <a:r>
              <a:rPr lang="en-US" dirty="0"/>
              <a:t>PORT STATE SERVICE 22/</a:t>
            </a:r>
            <a:r>
              <a:rPr lang="en-US" dirty="0" err="1"/>
              <a:t>tcp</a:t>
            </a:r>
            <a:r>
              <a:rPr lang="en-US" dirty="0"/>
              <a:t> open </a:t>
            </a:r>
            <a:r>
              <a:rPr lang="en-US" dirty="0" err="1"/>
              <a:t>ssh</a:t>
            </a:r>
            <a:r>
              <a:rPr lang="en-US" dirty="0"/>
              <a:t> 80/</a:t>
            </a:r>
            <a:r>
              <a:rPr lang="en-US" dirty="0" err="1"/>
              <a:t>tcp</a:t>
            </a:r>
            <a:r>
              <a:rPr lang="en-US" dirty="0"/>
              <a:t> open http 443/</a:t>
            </a:r>
            <a:r>
              <a:rPr lang="en-US" dirty="0" err="1"/>
              <a:t>tcp</a:t>
            </a:r>
            <a:r>
              <a:rPr lang="en-US" dirty="0"/>
              <a:t> open https 3389/</a:t>
            </a:r>
            <a:r>
              <a:rPr lang="en-US" dirty="0" err="1"/>
              <a:t>tcp</a:t>
            </a:r>
            <a:r>
              <a:rPr lang="en-US" dirty="0"/>
              <a:t> closed </a:t>
            </a:r>
            <a:r>
              <a:rPr lang="en-US" dirty="0" err="1"/>
              <a:t>ms</a:t>
            </a:r>
            <a:r>
              <a:rPr lang="en-US" dirty="0"/>
              <a:t>-</a:t>
            </a:r>
            <a:r>
              <a:rPr lang="en-US" dirty="0" err="1"/>
              <a:t>wbt</a:t>
            </a:r>
            <a:r>
              <a:rPr lang="en-US" dirty="0"/>
              <a:t>-server </a:t>
            </a:r>
          </a:p>
          <a:p>
            <a:pPr marL="742950" lvl="1" indent="-285750">
              <a:buFont typeface="+mj-lt"/>
              <a:buAutoNum type="arabicPeriod"/>
            </a:pPr>
            <a:r>
              <a:rPr lang="en-US" dirty="0"/>
              <a:t>This shows that ports 22 (SSH), 80 (HTTP), and 443 (HTTPS) are open, while port 3389 (RDP) is closed.</a:t>
            </a:r>
          </a:p>
          <a:p>
            <a:pPr>
              <a:buFont typeface="+mj-lt"/>
              <a:buAutoNum type="arabicPeriod"/>
            </a:pPr>
            <a:r>
              <a:rPr lang="en-US" b="1" dirty="0"/>
              <a:t>Service Version Detection:</a:t>
            </a:r>
            <a:endParaRPr lang="en-US" dirty="0"/>
          </a:p>
          <a:p>
            <a:pPr marL="742950" lvl="1" indent="-285750">
              <a:buFont typeface="+mj-lt"/>
              <a:buAutoNum type="arabicPeriod"/>
            </a:pPr>
            <a:r>
              <a:rPr lang="en-US" dirty="0"/>
              <a:t>Command: </a:t>
            </a:r>
            <a:r>
              <a:rPr lang="en-US" dirty="0" err="1"/>
              <a:t>nmap</a:t>
            </a:r>
            <a:r>
              <a:rPr lang="en-US" dirty="0"/>
              <a:t> -</a:t>
            </a:r>
            <a:r>
              <a:rPr lang="en-US" dirty="0" err="1"/>
              <a:t>sV</a:t>
            </a:r>
            <a:r>
              <a:rPr lang="en-US" dirty="0"/>
              <a:t> 192.168.1.100</a:t>
            </a:r>
          </a:p>
          <a:p>
            <a:pPr marL="742950" lvl="1" indent="-285750">
              <a:buFont typeface="+mj-lt"/>
              <a:buAutoNum type="arabicPeriod"/>
            </a:pPr>
            <a:r>
              <a:rPr lang="en-US" b="1" dirty="0"/>
              <a:t>Purpose:</a:t>
            </a:r>
            <a:r>
              <a:rPr lang="en-US" dirty="0"/>
              <a:t> This scans the target and identifies the versions of services running on open ports.</a:t>
            </a:r>
          </a:p>
          <a:p>
            <a:pPr marL="742950" lvl="1" indent="-285750" rtl="0">
              <a:buFont typeface="+mj-lt"/>
              <a:buAutoNum type="arabicPeriod"/>
            </a:pPr>
            <a:r>
              <a:rPr lang="en-US" dirty="0"/>
              <a:t>PORT STATE SERVICE VERSION 22/</a:t>
            </a:r>
            <a:r>
              <a:rPr lang="en-US" dirty="0" err="1"/>
              <a:t>tcp</a:t>
            </a:r>
            <a:r>
              <a:rPr lang="en-US" dirty="0"/>
              <a:t> open </a:t>
            </a:r>
            <a:r>
              <a:rPr lang="en-US" dirty="0" err="1"/>
              <a:t>ssh</a:t>
            </a:r>
            <a:r>
              <a:rPr lang="en-US" dirty="0"/>
              <a:t> OpenSSH 7.9p1 80/</a:t>
            </a:r>
            <a:r>
              <a:rPr lang="en-US" dirty="0" err="1"/>
              <a:t>tcp</a:t>
            </a:r>
            <a:r>
              <a:rPr lang="en-US" dirty="0"/>
              <a:t> open http Apache httpd 2.4.29 443/</a:t>
            </a:r>
            <a:r>
              <a:rPr lang="en-US" dirty="0" err="1"/>
              <a:t>tcp</a:t>
            </a:r>
            <a:r>
              <a:rPr lang="en-US" dirty="0"/>
              <a:t> open https Apache httpd 2.4.29 </a:t>
            </a:r>
          </a:p>
          <a:p>
            <a:pPr marL="742950" lvl="1" indent="-285750">
              <a:buFont typeface="+mj-lt"/>
              <a:buAutoNum type="arabicPeriod"/>
            </a:pPr>
            <a:r>
              <a:rPr lang="en-US" dirty="0"/>
              <a:t>This output shows that the server is running OpenSSH version 7.9p1 and Apache web server version 2.4.29.</a:t>
            </a:r>
          </a:p>
          <a:p>
            <a:pPr>
              <a:buFont typeface="+mj-lt"/>
              <a:buAutoNum type="arabicPeriod"/>
            </a:pPr>
            <a:r>
              <a:rPr lang="en-US" b="1" dirty="0"/>
              <a:t>Operating System Detection:</a:t>
            </a:r>
            <a:endParaRPr lang="en-US" dirty="0"/>
          </a:p>
          <a:p>
            <a:pPr marL="742950" lvl="1" indent="-285750">
              <a:buFont typeface="+mj-lt"/>
              <a:buAutoNum type="arabicPeriod"/>
            </a:pPr>
            <a:r>
              <a:rPr lang="en-US" dirty="0"/>
              <a:t>Command: </a:t>
            </a:r>
            <a:r>
              <a:rPr lang="en-US" dirty="0" err="1"/>
              <a:t>nmap</a:t>
            </a:r>
            <a:r>
              <a:rPr lang="en-US" dirty="0"/>
              <a:t> -O 192.168.1.100</a:t>
            </a:r>
          </a:p>
          <a:p>
            <a:pPr marL="742950" lvl="1" indent="-285750">
              <a:buFont typeface="+mj-lt"/>
              <a:buAutoNum type="arabicPeriod"/>
            </a:pPr>
            <a:r>
              <a:rPr lang="en-US" b="1" dirty="0"/>
              <a:t>Purpose:</a:t>
            </a:r>
            <a:r>
              <a:rPr lang="en-US" dirty="0"/>
              <a:t> This attempts to determine the target system’s operating system based on network responses.</a:t>
            </a:r>
          </a:p>
          <a:p>
            <a:pPr marL="742950" lvl="1" indent="-285750" rtl="0">
              <a:buFont typeface="+mj-lt"/>
              <a:buAutoNum type="arabicPeriod"/>
            </a:pPr>
            <a:r>
              <a:rPr lang="en-US" dirty="0"/>
              <a:t>Running: Linux 4.X OS CPE: </a:t>
            </a:r>
            <a:r>
              <a:rPr lang="en-US" dirty="0" err="1"/>
              <a:t>cpe</a:t>
            </a:r>
            <a:r>
              <a:rPr lang="en-US" dirty="0"/>
              <a:t>:/o:linux:kernel:4 OS details: Linux 4.X </a:t>
            </a:r>
          </a:p>
          <a:p>
            <a:pPr marL="742950" lvl="1" indent="-285750">
              <a:buFont typeface="+mj-lt"/>
              <a:buAutoNum type="arabicPeriod"/>
            </a:pPr>
            <a:r>
              <a:rPr lang="en-US" dirty="0"/>
              <a:t>This output suggests that the target system is running Linux kernel version 4.x.</a:t>
            </a:r>
          </a:p>
          <a:p>
            <a:pPr>
              <a:buFont typeface="+mj-lt"/>
              <a:buAutoNum type="arabicPeriod"/>
            </a:pPr>
            <a:r>
              <a:rPr lang="en-US" b="1" dirty="0"/>
              <a:t>Aggressive Scan (Combining Multiple Functions):</a:t>
            </a:r>
            <a:endParaRPr lang="en-US" dirty="0"/>
          </a:p>
          <a:p>
            <a:pPr marL="742950" lvl="1" indent="-285750">
              <a:buFont typeface="+mj-lt"/>
              <a:buAutoNum type="arabicPeriod"/>
            </a:pPr>
            <a:r>
              <a:rPr lang="en-US" dirty="0"/>
              <a:t>Command: </a:t>
            </a:r>
            <a:r>
              <a:rPr lang="en-US" dirty="0" err="1"/>
              <a:t>nmap</a:t>
            </a:r>
            <a:r>
              <a:rPr lang="en-US" dirty="0"/>
              <a:t> -A 192.168.1.100</a:t>
            </a:r>
          </a:p>
          <a:p>
            <a:pPr marL="742950" lvl="1" indent="-285750">
              <a:buFont typeface="+mj-lt"/>
              <a:buAutoNum type="arabicPeriod"/>
            </a:pPr>
            <a:r>
              <a:rPr lang="en-US" b="1" dirty="0"/>
              <a:t>Purpose:</a:t>
            </a:r>
            <a:r>
              <a:rPr lang="en-US" dirty="0"/>
              <a:t> This performs an aggressive scan, combining service version detection, OS detection, and traceroute, providing detailed information about the target.</a:t>
            </a:r>
          </a:p>
          <a:p>
            <a:pPr marL="742950" lvl="1" indent="-285750" rtl="0">
              <a:buFont typeface="+mj-lt"/>
              <a:buAutoNum type="arabicPeriod"/>
            </a:pPr>
            <a:r>
              <a:rPr lang="en-US" dirty="0"/>
              <a:t>PORT STATE SERVICE VERSION 22/</a:t>
            </a:r>
            <a:r>
              <a:rPr lang="en-US" dirty="0" err="1"/>
              <a:t>tcp</a:t>
            </a:r>
            <a:r>
              <a:rPr lang="en-US" dirty="0"/>
              <a:t> open </a:t>
            </a:r>
            <a:r>
              <a:rPr lang="en-US" dirty="0" err="1"/>
              <a:t>ssh</a:t>
            </a:r>
            <a:r>
              <a:rPr lang="en-US" dirty="0"/>
              <a:t> OpenSSH 7.9p1 80/</a:t>
            </a:r>
            <a:r>
              <a:rPr lang="en-US" dirty="0" err="1"/>
              <a:t>tcp</a:t>
            </a:r>
            <a:r>
              <a:rPr lang="en-US" dirty="0"/>
              <a:t> open http Apache httpd 2.4.29 443/</a:t>
            </a:r>
            <a:r>
              <a:rPr lang="en-US" dirty="0" err="1"/>
              <a:t>tcp</a:t>
            </a:r>
            <a:r>
              <a:rPr lang="en-US" dirty="0"/>
              <a:t> open https Apache httpd 2.4.29 OS: Linux 4.X Traceroute: 192.168.1.1 -&gt; 192.168.1.100 </a:t>
            </a:r>
          </a:p>
          <a:p>
            <a:pPr marL="742950" lvl="1" indent="-285750">
              <a:buFont typeface="+mj-lt"/>
              <a:buAutoNum type="arabicPeriod"/>
            </a:pPr>
            <a:r>
              <a:rPr lang="en-US" dirty="0"/>
              <a:t>This output gives a comprehensive overview of the target, including open ports, services, OS details, and network path (traceroute).</a:t>
            </a:r>
          </a:p>
          <a:p>
            <a:r>
              <a:rPr lang="en-US" b="1" dirty="0"/>
              <a:t>Examples of Using Nmap for Reconnaissance</a:t>
            </a:r>
          </a:p>
          <a:p>
            <a:pPr>
              <a:buFont typeface="+mj-lt"/>
              <a:buAutoNum type="arabicPeriod"/>
            </a:pPr>
            <a:r>
              <a:rPr lang="en-US" b="1" dirty="0"/>
              <a:t>Mapping Network Infrastructure:</a:t>
            </a:r>
            <a:endParaRPr lang="en-US" dirty="0"/>
          </a:p>
          <a:p>
            <a:pPr marL="742950" lvl="1" indent="-285750">
              <a:buFont typeface="+mj-lt"/>
              <a:buAutoNum type="arabicPeriod"/>
            </a:pPr>
            <a:r>
              <a:rPr lang="en-US" b="1" dirty="0"/>
              <a:t>Objective:</a:t>
            </a:r>
            <a:r>
              <a:rPr lang="en-US" dirty="0"/>
              <a:t> Discover active devices on a network and their IP addresses. Ethical hackers use this to map the network and identify which devices are online and potentially vulnerable.</a:t>
            </a:r>
          </a:p>
          <a:p>
            <a:pPr marL="742950" lvl="1" indent="-285750">
              <a:buFont typeface="+mj-lt"/>
              <a:buAutoNum type="arabicPeriod"/>
            </a:pPr>
            <a:r>
              <a:rPr lang="en-US" b="1" dirty="0"/>
              <a:t>Command:</a:t>
            </a:r>
            <a:r>
              <a:rPr lang="en-US" dirty="0"/>
              <a:t> </a:t>
            </a:r>
            <a:r>
              <a:rPr lang="en-US" dirty="0" err="1"/>
              <a:t>nmap</a:t>
            </a:r>
            <a:r>
              <a:rPr lang="en-US" dirty="0"/>
              <a:t> -</a:t>
            </a:r>
            <a:r>
              <a:rPr lang="en-US" dirty="0" err="1"/>
              <a:t>sn</a:t>
            </a:r>
            <a:r>
              <a:rPr lang="en-US" dirty="0"/>
              <a:t> 192.168.1.0/24</a:t>
            </a:r>
          </a:p>
          <a:p>
            <a:pPr marL="742950" lvl="1" indent="-285750">
              <a:buFont typeface="+mj-lt"/>
              <a:buAutoNum type="arabicPeriod"/>
            </a:pPr>
            <a:r>
              <a:rPr lang="en-US" b="1" dirty="0"/>
              <a:t>Example:</a:t>
            </a:r>
            <a:r>
              <a:rPr lang="en-US" dirty="0"/>
              <a:t> An ethical hacker scanning a corporate network might use this command to identify all devices connected to the network. The scan reveals active devices, including workstations, servers, and network printers.</a:t>
            </a:r>
          </a:p>
          <a:p>
            <a:pPr>
              <a:buFont typeface="+mj-lt"/>
              <a:buAutoNum type="arabicPeriod"/>
            </a:pPr>
            <a:r>
              <a:rPr lang="en-US" b="1" dirty="0"/>
              <a:t>Port Scanning for Attack Surface Identification:</a:t>
            </a:r>
            <a:endParaRPr lang="en-US" dirty="0"/>
          </a:p>
          <a:p>
            <a:pPr marL="742950" lvl="1" indent="-285750">
              <a:buFont typeface="+mj-lt"/>
              <a:buAutoNum type="arabicPeriod"/>
            </a:pPr>
            <a:r>
              <a:rPr lang="en-US" b="1" dirty="0"/>
              <a:t>Objective:</a:t>
            </a:r>
            <a:r>
              <a:rPr lang="en-US" dirty="0"/>
              <a:t> Identify open ports on a target system that may expose services to external networks. This helps ethical hackers determine the attack surface of a system.</a:t>
            </a:r>
          </a:p>
          <a:p>
            <a:pPr marL="742950" lvl="1" indent="-285750">
              <a:buFont typeface="+mj-lt"/>
              <a:buAutoNum type="arabicPeriod"/>
            </a:pPr>
            <a:r>
              <a:rPr lang="en-US" b="1" dirty="0"/>
              <a:t>Command:</a:t>
            </a:r>
            <a:r>
              <a:rPr lang="en-US" dirty="0"/>
              <a:t> </a:t>
            </a:r>
            <a:r>
              <a:rPr lang="en-US" dirty="0" err="1"/>
              <a:t>nmap</a:t>
            </a:r>
            <a:r>
              <a:rPr lang="en-US" dirty="0"/>
              <a:t> -p 1-65535 203.0.113.10</a:t>
            </a:r>
          </a:p>
          <a:p>
            <a:pPr marL="742950" lvl="1" indent="-285750">
              <a:buFont typeface="+mj-lt"/>
              <a:buAutoNum type="arabicPeriod"/>
            </a:pPr>
            <a:r>
              <a:rPr lang="en-US" b="1" dirty="0"/>
              <a:t>Example:</a:t>
            </a:r>
            <a:r>
              <a:rPr lang="en-US" dirty="0"/>
              <a:t> After scanning a public web server, the ethical hacker discovers that ports 80 (HTTP), 443 (HTTPS), and 3306 (MySQL) are open. This indicates that not only is the web server exposed, but the database service (MySQL) may also be vulnerable if misconfigured.</a:t>
            </a:r>
          </a:p>
          <a:p>
            <a:pPr>
              <a:buFont typeface="+mj-lt"/>
              <a:buAutoNum type="arabicPeriod"/>
            </a:pPr>
            <a:r>
              <a:rPr lang="en-US" b="1" dirty="0"/>
              <a:t>Service Version Detection for Vulnerability Assessment:</a:t>
            </a:r>
            <a:endParaRPr lang="en-US" dirty="0"/>
          </a:p>
          <a:p>
            <a:pPr marL="742950" lvl="1" indent="-285750">
              <a:buFont typeface="+mj-lt"/>
              <a:buAutoNum type="arabicPeriod"/>
            </a:pPr>
            <a:r>
              <a:rPr lang="en-US" b="1" dirty="0"/>
              <a:t>Objective:</a:t>
            </a:r>
            <a:r>
              <a:rPr lang="en-US" dirty="0"/>
              <a:t> Detect versions of running services and identify vulnerabilities associated with those versions.</a:t>
            </a:r>
          </a:p>
          <a:p>
            <a:pPr marL="742950" lvl="1" indent="-285750">
              <a:buFont typeface="+mj-lt"/>
              <a:buAutoNum type="arabicPeriod"/>
            </a:pPr>
            <a:r>
              <a:rPr lang="en-US" b="1" dirty="0"/>
              <a:t>Command:</a:t>
            </a:r>
            <a:r>
              <a:rPr lang="en-US" dirty="0"/>
              <a:t> </a:t>
            </a:r>
            <a:r>
              <a:rPr lang="en-US" dirty="0" err="1"/>
              <a:t>nmap</a:t>
            </a:r>
            <a:r>
              <a:rPr lang="en-US" dirty="0"/>
              <a:t> -</a:t>
            </a:r>
            <a:r>
              <a:rPr lang="en-US" dirty="0" err="1"/>
              <a:t>sV</a:t>
            </a:r>
            <a:r>
              <a:rPr lang="en-US" dirty="0"/>
              <a:t> 203.0.113.10</a:t>
            </a:r>
          </a:p>
          <a:p>
            <a:pPr marL="742950" lvl="1" indent="-285750">
              <a:buFont typeface="+mj-lt"/>
              <a:buAutoNum type="arabicPeriod"/>
            </a:pPr>
            <a:r>
              <a:rPr lang="en-US" b="1" dirty="0"/>
              <a:t>Example:</a:t>
            </a:r>
            <a:r>
              <a:rPr lang="en-US" dirty="0"/>
              <a:t> The ethical hacker discovers that the target server is running Apache 2.4.29, which is outdated and has several known vulnerabilities. They report this to the organization, recommending upgrading the server to a more secure version.</a:t>
            </a:r>
          </a:p>
          <a:p>
            <a:pPr>
              <a:buFont typeface="+mj-lt"/>
              <a:buAutoNum type="arabicPeriod"/>
            </a:pPr>
            <a:r>
              <a:rPr lang="en-US" b="1" dirty="0"/>
              <a:t>Detecting Firewalls and IDS/IPS Systems:</a:t>
            </a:r>
            <a:endParaRPr lang="en-US" dirty="0"/>
          </a:p>
          <a:p>
            <a:pPr marL="742950" lvl="1" indent="-285750">
              <a:buFont typeface="+mj-lt"/>
              <a:buAutoNum type="arabicPeriod"/>
            </a:pPr>
            <a:r>
              <a:rPr lang="en-US" b="1" dirty="0"/>
              <a:t>Objective:</a:t>
            </a:r>
            <a:r>
              <a:rPr lang="en-US" dirty="0"/>
              <a:t> Identify the presence of firewalls, intrusion detection, or prevention systems by observing how the target responds to different scanning techniques.</a:t>
            </a:r>
          </a:p>
          <a:p>
            <a:pPr marL="742950" lvl="1" indent="-285750">
              <a:buFont typeface="+mj-lt"/>
              <a:buAutoNum type="arabicPeriod"/>
            </a:pPr>
            <a:r>
              <a:rPr lang="en-US" b="1" dirty="0"/>
              <a:t>Command:</a:t>
            </a:r>
            <a:r>
              <a:rPr lang="en-US" dirty="0"/>
              <a:t> </a:t>
            </a:r>
            <a:r>
              <a:rPr lang="en-US" dirty="0" err="1"/>
              <a:t>nmap</a:t>
            </a:r>
            <a:r>
              <a:rPr lang="en-US" dirty="0"/>
              <a:t> -</a:t>
            </a:r>
            <a:r>
              <a:rPr lang="en-US" dirty="0" err="1"/>
              <a:t>Pn</a:t>
            </a:r>
            <a:r>
              <a:rPr lang="en-US" dirty="0"/>
              <a:t> -p80,443 203.0.113.10</a:t>
            </a:r>
          </a:p>
          <a:p>
            <a:pPr marL="742950" lvl="1" indent="-285750">
              <a:buFont typeface="+mj-lt"/>
              <a:buAutoNum type="arabicPeriod"/>
            </a:pPr>
            <a:r>
              <a:rPr lang="en-US" b="1" dirty="0"/>
              <a:t>Example:</a:t>
            </a:r>
            <a:r>
              <a:rPr lang="en-US" dirty="0"/>
              <a:t> When running the scan, the hacker notices that the target is dropping packets instead of returning normal responses. This could indicate that a firewall is blocking certain types of traffic or that an IDS is actively filtering the packets.</a:t>
            </a:r>
          </a:p>
          <a:p>
            <a:pPr>
              <a:buFont typeface="+mj-lt"/>
              <a:buAutoNum type="arabicPeriod"/>
            </a:pPr>
            <a:r>
              <a:rPr lang="en-US" b="1" dirty="0"/>
              <a:t>Stealth Scanning to Avoid Detection:</a:t>
            </a:r>
            <a:endParaRPr lang="en-US" dirty="0"/>
          </a:p>
          <a:p>
            <a:pPr marL="742950" lvl="1" indent="-285750">
              <a:buFont typeface="+mj-lt"/>
              <a:buAutoNum type="arabicPeriod"/>
            </a:pPr>
            <a:r>
              <a:rPr lang="en-US" b="1" dirty="0"/>
              <a:t>Objective:</a:t>
            </a:r>
            <a:r>
              <a:rPr lang="en-US" dirty="0"/>
              <a:t> Perform a stealth scan to identify open ports without alerting intrusion detection systems (IDS) or firewalls.</a:t>
            </a:r>
          </a:p>
          <a:p>
            <a:pPr marL="742950" lvl="1" indent="-285750">
              <a:buFont typeface="+mj-lt"/>
              <a:buAutoNum type="arabicPeriod"/>
            </a:pPr>
            <a:r>
              <a:rPr lang="en-US" b="1" dirty="0"/>
              <a:t>Command:</a:t>
            </a:r>
            <a:r>
              <a:rPr lang="en-US" dirty="0"/>
              <a:t> </a:t>
            </a:r>
            <a:r>
              <a:rPr lang="en-US" dirty="0" err="1"/>
              <a:t>nmap</a:t>
            </a:r>
            <a:r>
              <a:rPr lang="en-US" dirty="0"/>
              <a:t> -</a:t>
            </a:r>
            <a:r>
              <a:rPr lang="en-US" dirty="0" err="1"/>
              <a:t>sS</a:t>
            </a:r>
            <a:r>
              <a:rPr lang="en-US" dirty="0"/>
              <a:t> 203.0.113.10</a:t>
            </a:r>
          </a:p>
          <a:p>
            <a:pPr marL="742950" lvl="1" indent="-285750">
              <a:buFont typeface="+mj-lt"/>
              <a:buAutoNum type="arabicPeriod"/>
            </a:pPr>
            <a:r>
              <a:rPr lang="en-US" b="1" dirty="0"/>
              <a:t>Example:</a:t>
            </a:r>
            <a:r>
              <a:rPr lang="en-US" dirty="0"/>
              <a:t> During a stealth scan, the ethical hacker discovers that port 22 (SSH) is open, but the scan goes undetected by the network's security monitoring systems because the full TCP handshake is never completed.</a:t>
            </a:r>
          </a:p>
          <a:p>
            <a:pPr>
              <a:buFont typeface="+mj-lt"/>
              <a:buAutoNum type="arabicPeriod"/>
            </a:pPr>
            <a:r>
              <a:rPr lang="en-US" b="1" dirty="0"/>
              <a:t>Traceroute and Path Analysis:</a:t>
            </a:r>
            <a:endParaRPr lang="en-US" dirty="0"/>
          </a:p>
          <a:p>
            <a:pPr marL="742950" lvl="1" indent="-285750">
              <a:buFont typeface="+mj-lt"/>
              <a:buAutoNum type="arabicPeriod"/>
            </a:pPr>
            <a:r>
              <a:rPr lang="en-US" b="1" dirty="0"/>
              <a:t>Objective:</a:t>
            </a:r>
            <a:r>
              <a:rPr lang="en-US" dirty="0"/>
              <a:t> Map the path that data packets take to reach a target system. This helps identify any network devices, such as routers or firewalls, along the way.</a:t>
            </a:r>
          </a:p>
          <a:p>
            <a:pPr marL="742950" lvl="1" indent="-285750">
              <a:buFont typeface="+mj-lt"/>
              <a:buAutoNum type="arabicPeriod"/>
            </a:pPr>
            <a:r>
              <a:rPr lang="en-US" b="1" dirty="0"/>
              <a:t>Command:</a:t>
            </a:r>
            <a:r>
              <a:rPr lang="en-US" dirty="0"/>
              <a:t> </a:t>
            </a:r>
            <a:r>
              <a:rPr lang="en-US" dirty="0" err="1"/>
              <a:t>nmap</a:t>
            </a:r>
            <a:r>
              <a:rPr lang="en-US" dirty="0"/>
              <a:t> --traceroute 203.0.113.10</a:t>
            </a:r>
          </a:p>
          <a:p>
            <a:pPr marL="742950" lvl="1" indent="-285750">
              <a:buFont typeface="+mj-lt"/>
              <a:buAutoNum type="arabicPeriod"/>
            </a:pPr>
            <a:r>
              <a:rPr lang="en-US" b="1" dirty="0"/>
              <a:t>Example:</a:t>
            </a:r>
            <a:r>
              <a:rPr lang="en-US" dirty="0"/>
              <a:t> By using Nmap’s traceroute feature, the ethical hacker identifies a series of routers between their device and the target system, as well as potential bottlenecks or weak points where the network could be exploited.</a:t>
            </a:r>
          </a:p>
          <a:p>
            <a:endParaRPr lang="en-US" b="1" dirty="0"/>
          </a:p>
          <a:p>
            <a:r>
              <a:rPr lang="en-US" dirty="0"/>
              <a:t>Nmap is a powerful and versatile tool in the ethical hacker’s toolkit. Its wide array of scanning techniques allows ethical hackers to discover open ports, services, operating systems, and vulnerabilities. Nmap can be used for everything from simple host discovery to more advanced service detection and stealth scanning. However, it’s essential to use Nmap responsibly and within legal and ethical boundaries, ensuring that all scanning activities are authorized and follow best practices for network security testing. By leveraging Nmap, ethical hackers can help organizations improve their security posture by identifying weaknesses before malicious attackers can exploit them.</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14</a:t>
            </a:fld>
            <a:endParaRPr lang="en-US"/>
          </a:p>
        </p:txBody>
      </p:sp>
    </p:spTree>
    <p:extLst>
      <p:ext uri="{BB962C8B-B14F-4D97-AF65-F5344CB8AC3E}">
        <p14:creationId xmlns:p14="http://schemas.microsoft.com/office/powerpoint/2010/main" val="2915704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Explanation of Packet Analysis and Its Importance</a:t>
            </a:r>
          </a:p>
          <a:p>
            <a:r>
              <a:rPr lang="en-US" b="1" dirty="0"/>
              <a:t>Packet analysis</a:t>
            </a:r>
            <a:r>
              <a:rPr lang="en-US" dirty="0"/>
              <a:t> is the process of capturing, inspecting, and interpreting the raw data packets that flow across a network. Every time data is transmitted over a network, it is broken down into smaller units called packets. These packets contain the data itself and metadata about the data, such as the source and destination IP addresses, port numbers, protocols used, and more. Packet analysis allows network administrators, security professionals, and ethical hackers to examine these packets in detail to understand how data moves across the network and to detect any signs of malicious activity or vulnerabilities.</a:t>
            </a:r>
          </a:p>
          <a:p>
            <a:r>
              <a:rPr lang="en-US" dirty="0"/>
              <a:t>Here’s why packet analysis is important:</a:t>
            </a:r>
          </a:p>
          <a:p>
            <a:pPr>
              <a:buFont typeface="+mj-lt"/>
              <a:buAutoNum type="arabicPeriod"/>
            </a:pPr>
            <a:r>
              <a:rPr lang="en-US" b="1" dirty="0"/>
              <a:t>Network Troubleshooting and Performance Monitoring:</a:t>
            </a:r>
            <a:endParaRPr lang="en-US" dirty="0"/>
          </a:p>
          <a:p>
            <a:pPr marL="742950" lvl="1" indent="-285750">
              <a:buFont typeface="+mj-lt"/>
              <a:buAutoNum type="arabicPeriod"/>
            </a:pPr>
            <a:r>
              <a:rPr lang="en-US" dirty="0"/>
              <a:t>Packet analysis helps diagnose network performance issues such as high latency, dropped packets, or network congestion. By examining the packets, administrators can pinpoint the cause of the problem, such as misconfigured devices, routing issues, or overloaded servers.</a:t>
            </a:r>
          </a:p>
          <a:p>
            <a:pPr marL="742950" lvl="1" indent="-285750">
              <a:buFont typeface="+mj-lt"/>
              <a:buAutoNum type="arabicPeriod"/>
            </a:pPr>
            <a:r>
              <a:rPr lang="en-US" dirty="0"/>
              <a:t>Example: If users are experiencing slow internet speeds, packet analysis can reveal whether the problem is due to network congestion or if packets are being dropped.</a:t>
            </a:r>
          </a:p>
          <a:p>
            <a:pPr>
              <a:buFont typeface="+mj-lt"/>
              <a:buAutoNum type="arabicPeriod"/>
            </a:pPr>
            <a:r>
              <a:rPr lang="en-US" b="1" dirty="0"/>
              <a:t>Security Monitoring and Threat Detection:</a:t>
            </a:r>
            <a:endParaRPr lang="en-US" dirty="0"/>
          </a:p>
          <a:p>
            <a:pPr marL="742950" lvl="1" indent="-285750">
              <a:buFont typeface="+mj-lt"/>
              <a:buAutoNum type="arabicPeriod"/>
            </a:pPr>
            <a:r>
              <a:rPr lang="en-US" dirty="0"/>
              <a:t>Packet analysis is a critical component of security monitoring. It helps detect abnormal behavior or suspicious traffic patterns that could indicate an attack. For example, packet analysis can reveal the presence of malware, data exfiltration, or denial-of-service (DoS) attacks.</a:t>
            </a:r>
          </a:p>
          <a:p>
            <a:pPr marL="742950" lvl="1" indent="-285750">
              <a:buFont typeface="+mj-lt"/>
              <a:buAutoNum type="arabicPeriod"/>
            </a:pPr>
            <a:r>
              <a:rPr lang="en-US" dirty="0"/>
              <a:t>Example: By examining packets, a security team might discover unusual traffic coming from a specific IP address that could be a sign of a brute-force attack on a server.</a:t>
            </a:r>
          </a:p>
          <a:p>
            <a:pPr>
              <a:buFont typeface="+mj-lt"/>
              <a:buAutoNum type="arabicPeriod"/>
            </a:pPr>
            <a:r>
              <a:rPr lang="en-US" b="1" dirty="0"/>
              <a:t>Incident Response and Forensics:</a:t>
            </a:r>
            <a:endParaRPr lang="en-US" dirty="0"/>
          </a:p>
          <a:p>
            <a:pPr marL="742950" lvl="1" indent="-285750">
              <a:buFont typeface="+mj-lt"/>
              <a:buAutoNum type="arabicPeriod"/>
            </a:pPr>
            <a:r>
              <a:rPr lang="en-US" dirty="0"/>
              <a:t>After a security incident occurs, packet analysis is essential for investigating what happened and how the network was compromised. The analysis can provide detailed information about the attacker’s actions, the type of data that was accessed or exfiltrated, and the timeline of the attack.</a:t>
            </a:r>
          </a:p>
          <a:p>
            <a:pPr marL="742950" lvl="1" indent="-285750">
              <a:buFont typeface="+mj-lt"/>
              <a:buAutoNum type="arabicPeriod"/>
            </a:pPr>
            <a:r>
              <a:rPr lang="en-US" dirty="0"/>
              <a:t>Example: During a data breach investigation, packet analysis can show exactly which files were accessed and where they were sent.</a:t>
            </a:r>
          </a:p>
          <a:p>
            <a:pPr>
              <a:buFont typeface="+mj-lt"/>
              <a:buAutoNum type="arabicPeriod"/>
            </a:pPr>
            <a:r>
              <a:rPr lang="en-US" b="1" dirty="0"/>
              <a:t>Protocol and Application Analysis:</a:t>
            </a:r>
            <a:endParaRPr lang="en-US" dirty="0"/>
          </a:p>
          <a:p>
            <a:pPr marL="742950" lvl="1" indent="-285750">
              <a:buFont typeface="+mj-lt"/>
              <a:buAutoNum type="arabicPeriod"/>
            </a:pPr>
            <a:r>
              <a:rPr lang="en-US" dirty="0"/>
              <a:t>Packet analysis allows security professionals to understand how specific protocols (e.g., HTTP, FTP, DNS) are behaving on the network. This is useful for identifying protocol misuse or vulnerabilities within application-level communications.</a:t>
            </a:r>
          </a:p>
          <a:p>
            <a:pPr marL="742950" lvl="1" indent="-285750">
              <a:buFont typeface="+mj-lt"/>
              <a:buAutoNum type="arabicPeriod"/>
            </a:pPr>
            <a:r>
              <a:rPr lang="en-US" dirty="0"/>
              <a:t>Example: Analyzing HTTP traffic can help detect web-based attacks like SQL injection or cross-site scripting (XSS).</a:t>
            </a:r>
          </a:p>
          <a:p>
            <a:r>
              <a:rPr lang="en-US" b="1" dirty="0"/>
              <a:t>How to Capture and Inspect Network Traffic</a:t>
            </a:r>
          </a:p>
          <a:p>
            <a:r>
              <a:rPr lang="en-US" dirty="0"/>
              <a:t>Capturing and inspecting network traffic involves several steps, from setting up the right tools to analyzing the data. The most commonly used tool for packet analysis is </a:t>
            </a:r>
            <a:r>
              <a:rPr lang="en-US" b="1" dirty="0"/>
              <a:t>Wireshark</a:t>
            </a:r>
            <a:r>
              <a:rPr lang="en-US" dirty="0"/>
              <a:t>, a free and open-source packet analyzer that allows users to capture and inspect live network traffic in real-time.</a:t>
            </a:r>
          </a:p>
          <a:p>
            <a:r>
              <a:rPr lang="en-US" b="1" dirty="0"/>
              <a:t>Steps for Capturing Network Traffic:</a:t>
            </a:r>
          </a:p>
          <a:p>
            <a:pPr>
              <a:buFont typeface="+mj-lt"/>
              <a:buAutoNum type="arabicPeriod"/>
            </a:pPr>
            <a:r>
              <a:rPr lang="en-US" b="1" dirty="0"/>
              <a:t>Choose the Right Tool:</a:t>
            </a:r>
            <a:endParaRPr lang="en-US" dirty="0"/>
          </a:p>
          <a:p>
            <a:pPr marL="742950" lvl="1" indent="-285750">
              <a:buFont typeface="+mj-lt"/>
              <a:buAutoNum type="arabicPeriod"/>
            </a:pPr>
            <a:r>
              <a:rPr lang="en-US" dirty="0"/>
              <a:t>The most popular tools for packet capture and analysis include </a:t>
            </a:r>
            <a:r>
              <a:rPr lang="en-US" b="1" dirty="0"/>
              <a:t>Wireshark</a:t>
            </a:r>
            <a:r>
              <a:rPr lang="en-US" dirty="0"/>
              <a:t>, </a:t>
            </a:r>
            <a:r>
              <a:rPr lang="en-US" b="1" dirty="0" err="1"/>
              <a:t>tcpdump</a:t>
            </a:r>
            <a:r>
              <a:rPr lang="en-US" dirty="0"/>
              <a:t>, </a:t>
            </a:r>
            <a:r>
              <a:rPr lang="en-US" b="1" dirty="0" err="1"/>
              <a:t>TShark</a:t>
            </a:r>
            <a:r>
              <a:rPr lang="en-US" dirty="0"/>
              <a:t>, and </a:t>
            </a:r>
            <a:r>
              <a:rPr lang="en-US" b="1" dirty="0"/>
              <a:t>Microsoft Network Monitor</a:t>
            </a:r>
            <a:r>
              <a:rPr lang="en-US" dirty="0"/>
              <a:t>. Wireshark is user-friendly and provides a graphical interface, while </a:t>
            </a:r>
            <a:r>
              <a:rPr lang="en-US" dirty="0" err="1"/>
              <a:t>tcpdump</a:t>
            </a:r>
            <a:r>
              <a:rPr lang="en-US" dirty="0"/>
              <a:t> and </a:t>
            </a:r>
            <a:r>
              <a:rPr lang="en-US" dirty="0" err="1"/>
              <a:t>TShark</a:t>
            </a:r>
            <a:r>
              <a:rPr lang="en-US" dirty="0"/>
              <a:t> are command-line tools often used in automated or remote environments.</a:t>
            </a:r>
          </a:p>
          <a:p>
            <a:pPr>
              <a:buFont typeface="+mj-lt"/>
              <a:buAutoNum type="arabicPeriod"/>
            </a:pPr>
            <a:r>
              <a:rPr lang="en-US" b="1" dirty="0"/>
              <a:t>Identify the Network Interface:</a:t>
            </a:r>
            <a:endParaRPr lang="en-US" dirty="0"/>
          </a:p>
          <a:p>
            <a:pPr marL="742950" lvl="1" indent="-285750">
              <a:buFont typeface="+mj-lt"/>
              <a:buAutoNum type="arabicPeriod"/>
            </a:pPr>
            <a:r>
              <a:rPr lang="en-US" dirty="0"/>
              <a:t>Before capturing traffic, you need to identify the network interface (e.g., Ethernet, Wi-Fi) you want to monitor. Most packet analysis tools allow you to list and select the appropriate interface.</a:t>
            </a:r>
          </a:p>
          <a:p>
            <a:pPr marL="742950" lvl="1" indent="-285750">
              <a:buFont typeface="+mj-lt"/>
              <a:buAutoNum type="arabicPeriod"/>
            </a:pPr>
            <a:r>
              <a:rPr lang="en-US" dirty="0"/>
              <a:t>Command in Wireshark: You can go to </a:t>
            </a:r>
            <a:r>
              <a:rPr lang="en-US" b="1" dirty="0"/>
              <a:t>Capture &gt; Options</a:t>
            </a:r>
            <a:r>
              <a:rPr lang="en-US" dirty="0"/>
              <a:t> and select the interface you wish to monitor.</a:t>
            </a:r>
          </a:p>
          <a:p>
            <a:pPr>
              <a:buFont typeface="+mj-lt"/>
              <a:buAutoNum type="arabicPeriod"/>
            </a:pPr>
            <a:r>
              <a:rPr lang="en-US" b="1" dirty="0"/>
              <a:t>Start the Packet Capture:</a:t>
            </a:r>
            <a:endParaRPr lang="en-US" dirty="0"/>
          </a:p>
          <a:p>
            <a:pPr marL="742950" lvl="1" indent="-285750">
              <a:buFont typeface="+mj-lt"/>
              <a:buAutoNum type="arabicPeriod"/>
            </a:pPr>
            <a:r>
              <a:rPr lang="en-US" dirty="0"/>
              <a:t>Once the interface is selected, start the capture session. During this period, the tool will record all network traffic passing through the selected interface, including both incoming and outgoing packets.</a:t>
            </a:r>
          </a:p>
          <a:p>
            <a:pPr marL="742950" lvl="1" indent="-285750">
              <a:buFont typeface="+mj-lt"/>
              <a:buAutoNum type="arabicPeriod"/>
            </a:pPr>
            <a:r>
              <a:rPr lang="en-US" dirty="0"/>
              <a:t>Command in Wireshark: </a:t>
            </a:r>
            <a:r>
              <a:rPr lang="en-US" b="1" dirty="0"/>
              <a:t>Capture &gt; Start</a:t>
            </a:r>
            <a:endParaRPr lang="en-US" dirty="0"/>
          </a:p>
          <a:p>
            <a:pPr>
              <a:buFont typeface="+mj-lt"/>
              <a:buAutoNum type="arabicPeriod"/>
            </a:pPr>
            <a:r>
              <a:rPr lang="en-US" b="1" dirty="0"/>
              <a:t>Apply Filters:</a:t>
            </a:r>
            <a:endParaRPr lang="en-US" dirty="0"/>
          </a:p>
          <a:p>
            <a:pPr marL="742950" lvl="1" indent="-285750">
              <a:buFont typeface="+mj-lt"/>
              <a:buAutoNum type="arabicPeriod"/>
            </a:pPr>
            <a:r>
              <a:rPr lang="en-US" dirty="0"/>
              <a:t>Network traffic can generate thousands of packets in a short amount of time. To focus on relevant data, you can apply filters. Filters can be used to capture specific types of traffic, such as HTTP requests, DNS lookups, or packets from a specific IP address.</a:t>
            </a:r>
          </a:p>
          <a:p>
            <a:pPr marL="742950" lvl="1" indent="-285750">
              <a:buFont typeface="+mj-lt"/>
              <a:buAutoNum type="arabicPeriod"/>
            </a:pPr>
            <a:r>
              <a:rPr lang="en-US" dirty="0"/>
              <a:t>Common Filters in Wireshark:</a:t>
            </a:r>
          </a:p>
          <a:p>
            <a:pPr marL="1143000" lvl="2" indent="-228600">
              <a:buFont typeface="+mj-lt"/>
              <a:buAutoNum type="arabicPeriod"/>
            </a:pPr>
            <a:r>
              <a:rPr lang="en-US" b="1" dirty="0" err="1"/>
              <a:t>ip.addr</a:t>
            </a:r>
            <a:r>
              <a:rPr lang="en-US" b="1" dirty="0"/>
              <a:t> == 192.168.1.10</a:t>
            </a:r>
            <a:r>
              <a:rPr lang="en-US" dirty="0"/>
              <a:t> (Filter traffic to/from a specific IP address)</a:t>
            </a:r>
          </a:p>
          <a:p>
            <a:pPr marL="1143000" lvl="2" indent="-228600">
              <a:buFont typeface="+mj-lt"/>
              <a:buAutoNum type="arabicPeriod"/>
            </a:pPr>
            <a:r>
              <a:rPr lang="en-US" b="1" dirty="0" err="1"/>
              <a:t>tcp.port</a:t>
            </a:r>
            <a:r>
              <a:rPr lang="en-US" b="1" dirty="0"/>
              <a:t> == 80</a:t>
            </a:r>
            <a:r>
              <a:rPr lang="en-US" dirty="0"/>
              <a:t> (Filter HTTP traffic)</a:t>
            </a:r>
          </a:p>
          <a:p>
            <a:pPr marL="1143000" lvl="2" indent="-228600">
              <a:buFont typeface="+mj-lt"/>
              <a:buAutoNum type="arabicPeriod"/>
            </a:pPr>
            <a:r>
              <a:rPr lang="en-US" b="1" dirty="0" err="1"/>
              <a:t>udp.port</a:t>
            </a:r>
            <a:r>
              <a:rPr lang="en-US" b="1" dirty="0"/>
              <a:t> == 53</a:t>
            </a:r>
            <a:r>
              <a:rPr lang="en-US" dirty="0"/>
              <a:t> (Filter DNS queries)</a:t>
            </a:r>
          </a:p>
          <a:p>
            <a:pPr>
              <a:buFont typeface="+mj-lt"/>
              <a:buAutoNum type="arabicPeriod"/>
            </a:pPr>
            <a:r>
              <a:rPr lang="en-US" b="1" dirty="0"/>
              <a:t>Stop the Capture:</a:t>
            </a:r>
            <a:endParaRPr lang="en-US" dirty="0"/>
          </a:p>
          <a:p>
            <a:pPr marL="742950" lvl="1" indent="-285750">
              <a:buFont typeface="+mj-lt"/>
              <a:buAutoNum type="arabicPeriod"/>
            </a:pPr>
            <a:r>
              <a:rPr lang="en-US" dirty="0"/>
              <a:t>After capturing the necessary data, stop the capture to prevent overloading the system with too much data.</a:t>
            </a:r>
          </a:p>
          <a:p>
            <a:pPr marL="742950" lvl="1" indent="-285750">
              <a:buFont typeface="+mj-lt"/>
              <a:buAutoNum type="arabicPeriod"/>
            </a:pPr>
            <a:r>
              <a:rPr lang="en-US" dirty="0"/>
              <a:t>Command in Wireshark: </a:t>
            </a:r>
            <a:r>
              <a:rPr lang="en-US" b="1" dirty="0"/>
              <a:t>Capture &gt; Stop</a:t>
            </a:r>
            <a:endParaRPr lang="en-US" dirty="0"/>
          </a:p>
          <a:p>
            <a:pPr>
              <a:buFont typeface="+mj-lt"/>
              <a:buAutoNum type="arabicPeriod"/>
            </a:pPr>
            <a:r>
              <a:rPr lang="en-US" b="1" dirty="0"/>
              <a:t>Analyze the Captured Packets:</a:t>
            </a:r>
            <a:endParaRPr lang="en-US" dirty="0"/>
          </a:p>
          <a:p>
            <a:pPr marL="742950" lvl="1" indent="-285750">
              <a:buFont typeface="+mj-lt"/>
              <a:buAutoNum type="arabicPeriod"/>
            </a:pPr>
            <a:r>
              <a:rPr lang="en-US" dirty="0"/>
              <a:t>The captured packets contain various details, including source and destination IP addresses, port numbers, protocols, and the payload. Wireshark allows users to inspect each packet and decode its contents for deeper analysis.</a:t>
            </a:r>
          </a:p>
          <a:p>
            <a:pPr marL="742950" lvl="1" indent="-285750">
              <a:buFont typeface="+mj-lt"/>
              <a:buAutoNum type="arabicPeriod"/>
            </a:pPr>
            <a:r>
              <a:rPr lang="en-US" dirty="0"/>
              <a:t>You can click on individual packets to view their details, including headers and payloads, and even follow TCP streams to track the flow of communication between two devices.</a:t>
            </a:r>
          </a:p>
          <a:p>
            <a:r>
              <a:rPr lang="en-US" b="1" dirty="0"/>
              <a:t>Identifying Normal vs. Suspicious Traffic Patterns</a:t>
            </a:r>
          </a:p>
          <a:p>
            <a:r>
              <a:rPr lang="en-US" dirty="0"/>
              <a:t>One of the main goals of packet analysis is to differentiate between normal, legitimate network traffic and abnormal or suspicious traffic that could indicate malicious activity. This requires a strong understanding of what constitutes typical network behavior and how to spot deviations that could suggest an attack or compromise.</a:t>
            </a:r>
          </a:p>
          <a:p>
            <a:r>
              <a:rPr lang="en-US" b="1" dirty="0"/>
              <a:t>Identifying Normal Traffic:</a:t>
            </a:r>
          </a:p>
          <a:p>
            <a:pPr>
              <a:buFont typeface="+mj-lt"/>
              <a:buAutoNum type="arabicPeriod"/>
            </a:pPr>
            <a:r>
              <a:rPr lang="en-US" b="1" dirty="0"/>
              <a:t>Common Protocols and Ports:</a:t>
            </a:r>
            <a:endParaRPr lang="en-US" dirty="0"/>
          </a:p>
          <a:p>
            <a:pPr marL="742950" lvl="1" indent="-285750">
              <a:buFont typeface="+mj-lt"/>
              <a:buAutoNum type="arabicPeriod"/>
            </a:pPr>
            <a:r>
              <a:rPr lang="en-US" b="1" dirty="0"/>
              <a:t>Normal Behavior:</a:t>
            </a:r>
            <a:r>
              <a:rPr lang="en-US" dirty="0"/>
              <a:t> Most networks use common protocols like HTTP (port 80), HTTPS (port 443), DNS (port 53), and SSH (port 22). These ports are usually associated with legitimate services like web browsing, DNS lookups, and secure remote access.</a:t>
            </a:r>
          </a:p>
          <a:p>
            <a:pPr marL="742950" lvl="1" indent="-285750">
              <a:buFont typeface="+mj-lt"/>
              <a:buAutoNum type="arabicPeriod"/>
            </a:pPr>
            <a:r>
              <a:rPr lang="en-US" b="1" dirty="0"/>
              <a:t>Example:</a:t>
            </a:r>
            <a:r>
              <a:rPr lang="en-US" dirty="0"/>
              <a:t> It is normal to see frequent traffic on port 443 (HTTPS) if users are browsing the internet, as most websites now use HTTPS for secure communication.</a:t>
            </a:r>
          </a:p>
          <a:p>
            <a:pPr>
              <a:buFont typeface="+mj-lt"/>
              <a:buAutoNum type="arabicPeriod"/>
            </a:pPr>
            <a:r>
              <a:rPr lang="en-US" b="1" dirty="0"/>
              <a:t>Expected Traffic Patterns:</a:t>
            </a:r>
            <a:endParaRPr lang="en-US" dirty="0"/>
          </a:p>
          <a:p>
            <a:pPr marL="742950" lvl="1" indent="-285750">
              <a:buFont typeface="+mj-lt"/>
              <a:buAutoNum type="arabicPeriod"/>
            </a:pPr>
            <a:r>
              <a:rPr lang="en-US" b="1" dirty="0"/>
              <a:t>Normal Behavior:</a:t>
            </a:r>
            <a:r>
              <a:rPr lang="en-US" dirty="0"/>
              <a:t> On a typical network, traffic tends to flow predictably, with certain hosts communicating more frequently than others. For example, client devices regularly communicate with DNS servers to resolve domain names, and internal hosts may communicate with file servers.</a:t>
            </a:r>
          </a:p>
          <a:p>
            <a:pPr marL="742950" lvl="1" indent="-285750">
              <a:buFont typeface="+mj-lt"/>
              <a:buAutoNum type="arabicPeriod"/>
            </a:pPr>
            <a:r>
              <a:rPr lang="en-US" b="1" dirty="0"/>
              <a:t>Example:</a:t>
            </a:r>
            <a:r>
              <a:rPr lang="en-US" dirty="0"/>
              <a:t> A regular flow of DNS queries and responses between a workstation and the internal DNS server is considered normal traffic.</a:t>
            </a:r>
          </a:p>
          <a:p>
            <a:r>
              <a:rPr lang="en-US" b="1" dirty="0"/>
              <a:t>Identifying Suspicious Traffic:</a:t>
            </a:r>
          </a:p>
          <a:p>
            <a:pPr>
              <a:buFont typeface="+mj-lt"/>
              <a:buAutoNum type="arabicPeriod"/>
            </a:pPr>
            <a:r>
              <a:rPr lang="en-US" b="1" dirty="0"/>
              <a:t>Unusual Ports or Protocols:</a:t>
            </a:r>
            <a:endParaRPr lang="en-US" dirty="0"/>
          </a:p>
          <a:p>
            <a:pPr marL="742950" lvl="1" indent="-285750">
              <a:buFont typeface="+mj-lt"/>
              <a:buAutoNum type="arabicPeriod"/>
            </a:pPr>
            <a:r>
              <a:rPr lang="en-US" b="1" dirty="0"/>
              <a:t>Suspicious Behavior:</a:t>
            </a:r>
            <a:r>
              <a:rPr lang="en-US" dirty="0"/>
              <a:t> Unexpected traffic on non-standard ports (e.g., traffic on port 23, which is typically used by Telnet) can indicate suspicious activity. Certain protocols, like Telnet or FTP, may be used maliciously because they transmit data in plaintext.</a:t>
            </a:r>
          </a:p>
          <a:p>
            <a:pPr marL="742950" lvl="1" indent="-285750">
              <a:buFont typeface="+mj-lt"/>
              <a:buAutoNum type="arabicPeriod"/>
            </a:pPr>
            <a:r>
              <a:rPr lang="en-US" b="1" dirty="0"/>
              <a:t>Example:</a:t>
            </a:r>
            <a:r>
              <a:rPr lang="en-US" dirty="0"/>
              <a:t> If you notice traffic on port 23 (Telnet), it may indicate that someone is trying to use this insecure protocol for unauthorized remote access.</a:t>
            </a:r>
          </a:p>
          <a:p>
            <a:pPr>
              <a:buFont typeface="+mj-lt"/>
              <a:buAutoNum type="arabicPeriod"/>
            </a:pPr>
            <a:r>
              <a:rPr lang="en-US" b="1" dirty="0"/>
              <a:t>High Traffic Volume or Anomalous Traffic Spikes:</a:t>
            </a:r>
            <a:endParaRPr lang="en-US" dirty="0"/>
          </a:p>
          <a:p>
            <a:pPr marL="742950" lvl="1" indent="-285750">
              <a:buFont typeface="+mj-lt"/>
              <a:buAutoNum type="arabicPeriod"/>
            </a:pPr>
            <a:r>
              <a:rPr lang="en-US" b="1" dirty="0"/>
              <a:t>Suspicious Behavior:</a:t>
            </a:r>
            <a:r>
              <a:rPr lang="en-US" dirty="0"/>
              <a:t> A sudden increase in traffic volume, especially from a single IP address, can indicate a denial-of-service (DoS) attack or an ongoing brute-force attempt. Similarly, traffic spikes that are out of the ordinary could suggest data exfiltration or a botnet attack.</a:t>
            </a:r>
          </a:p>
          <a:p>
            <a:pPr marL="742950" lvl="1" indent="-285750">
              <a:buFont typeface="+mj-lt"/>
              <a:buAutoNum type="arabicPeriod"/>
            </a:pPr>
            <a:r>
              <a:rPr lang="en-US" b="1" dirty="0"/>
              <a:t>Example:</a:t>
            </a:r>
            <a:r>
              <a:rPr lang="en-US" dirty="0"/>
              <a:t> A huge influx of SYN packets from a single IP address may indicate the start of a SYN flood attack, which is designed to exhaust a server’s resources.</a:t>
            </a:r>
          </a:p>
          <a:p>
            <a:pPr>
              <a:buFont typeface="+mj-lt"/>
              <a:buAutoNum type="arabicPeriod"/>
            </a:pPr>
            <a:r>
              <a:rPr lang="en-US" b="1" dirty="0"/>
              <a:t>Unrecognized IP Addresses or Locations:</a:t>
            </a:r>
            <a:endParaRPr lang="en-US" dirty="0"/>
          </a:p>
          <a:p>
            <a:pPr marL="742950" lvl="1" indent="-285750">
              <a:buFont typeface="+mj-lt"/>
              <a:buAutoNum type="arabicPeriod"/>
            </a:pPr>
            <a:r>
              <a:rPr lang="en-US" b="1" dirty="0"/>
              <a:t>Suspicious Behavior:</a:t>
            </a:r>
            <a:r>
              <a:rPr lang="en-US" dirty="0"/>
              <a:t> If traffic is originating from or going to unfamiliar IP addresses or geographic locations, it could suggest an external attack. For example, communication with a known malicious IP address or an unexpected foreign country may indicate a compromise.</a:t>
            </a:r>
          </a:p>
          <a:p>
            <a:pPr marL="742950" lvl="1" indent="-285750">
              <a:buFont typeface="+mj-lt"/>
              <a:buAutoNum type="arabicPeriod"/>
            </a:pPr>
            <a:r>
              <a:rPr lang="en-US" b="1" dirty="0"/>
              <a:t>Example:</a:t>
            </a:r>
            <a:r>
              <a:rPr lang="en-US" dirty="0"/>
              <a:t> If a company’s internal server is communicating with a known malicious IP address located in a foreign country, it could indicate malware has been installed on the server, allowing remote control by attackers.</a:t>
            </a:r>
          </a:p>
          <a:p>
            <a:pPr>
              <a:buFont typeface="+mj-lt"/>
              <a:buAutoNum type="arabicPeriod"/>
            </a:pPr>
            <a:r>
              <a:rPr lang="en-US" b="1" dirty="0"/>
              <a:t>Repeated Connection Attempts (Brute Force Attacks):</a:t>
            </a:r>
            <a:endParaRPr lang="en-US" dirty="0"/>
          </a:p>
          <a:p>
            <a:pPr marL="742950" lvl="1" indent="-285750">
              <a:buFont typeface="+mj-lt"/>
              <a:buAutoNum type="arabicPeriod"/>
            </a:pPr>
            <a:r>
              <a:rPr lang="en-US" b="1" dirty="0"/>
              <a:t>Suspicious Behavior:</a:t>
            </a:r>
            <a:r>
              <a:rPr lang="en-US" dirty="0"/>
              <a:t> Multiple failed connection attempts to a service like SSH or RDP could indicate a brute-force attack, where an attacker is trying to guess the password or break into a system.</a:t>
            </a:r>
          </a:p>
          <a:p>
            <a:pPr marL="742950" lvl="1" indent="-285750">
              <a:buFont typeface="+mj-lt"/>
              <a:buAutoNum type="arabicPeriod"/>
            </a:pPr>
            <a:r>
              <a:rPr lang="en-US" b="1" dirty="0"/>
              <a:t>Example:</a:t>
            </a:r>
            <a:r>
              <a:rPr lang="en-US" dirty="0"/>
              <a:t> If you observe many failed SSH connection attempts on port 22, this could be a brute-force attack, and the source IP should be blocked or investigated.</a:t>
            </a:r>
          </a:p>
          <a:p>
            <a:pPr>
              <a:buFont typeface="+mj-lt"/>
              <a:buAutoNum type="arabicPeriod"/>
            </a:pPr>
            <a:r>
              <a:rPr lang="en-US" b="1" dirty="0"/>
              <a:t>Malformed or Unusual Packet Structures:</a:t>
            </a:r>
            <a:endParaRPr lang="en-US" dirty="0"/>
          </a:p>
          <a:p>
            <a:pPr marL="742950" lvl="1" indent="-285750">
              <a:buFont typeface="+mj-lt"/>
              <a:buAutoNum type="arabicPeriod"/>
            </a:pPr>
            <a:r>
              <a:rPr lang="en-US" b="1" dirty="0"/>
              <a:t>Suspicious Behavior:</a:t>
            </a:r>
            <a:r>
              <a:rPr lang="en-US" dirty="0"/>
              <a:t> Some attacks involve sending malformed packets that do not conform to standard protocol specifications. These packets may be used to exploit vulnerabilities in network devices or crash systems.</a:t>
            </a:r>
          </a:p>
          <a:p>
            <a:pPr marL="742950" lvl="1" indent="-285750">
              <a:buFont typeface="+mj-lt"/>
              <a:buAutoNum type="arabicPeriod"/>
            </a:pPr>
            <a:r>
              <a:rPr lang="en-US" b="1" dirty="0"/>
              <a:t>Example:</a:t>
            </a:r>
            <a:r>
              <a:rPr lang="en-US" dirty="0"/>
              <a:t> If Wireshark detects fragmented or incomplete TCP/IP packets, it could be a sign of a fragmentation attack or a tool like Nessus or Metasploit probing for weaknesses.</a:t>
            </a:r>
          </a:p>
          <a:p>
            <a:pPr>
              <a:buFont typeface="+mj-lt"/>
              <a:buAutoNum type="arabicPeriod"/>
            </a:pPr>
            <a:r>
              <a:rPr lang="en-US" b="1" dirty="0"/>
              <a:t>Unencrypted Sensitive Data:</a:t>
            </a:r>
            <a:endParaRPr lang="en-US" dirty="0"/>
          </a:p>
          <a:p>
            <a:pPr marL="742950" lvl="1" indent="-285750">
              <a:buFont typeface="+mj-lt"/>
              <a:buAutoNum type="arabicPeriod"/>
            </a:pPr>
            <a:r>
              <a:rPr lang="en-US" b="1" dirty="0"/>
              <a:t>Suspicious Behavior:</a:t>
            </a:r>
            <a:r>
              <a:rPr lang="en-US" dirty="0"/>
              <a:t> If packet analysis reveals unencrypted sensitive data (e.g., passwords, credit card numbers) being transmitted over insecure protocols, it could indicate a security misconfiguration or a data leak.</a:t>
            </a:r>
          </a:p>
          <a:p>
            <a:pPr marL="742950" lvl="1" indent="-285750">
              <a:buFont typeface="+mj-lt"/>
              <a:buAutoNum type="arabicPeriod"/>
            </a:pPr>
            <a:r>
              <a:rPr lang="en-US" b="1" dirty="0"/>
              <a:t>Example:</a:t>
            </a:r>
            <a:r>
              <a:rPr lang="en-US" dirty="0"/>
              <a:t> Analyzing HTTP traffic (instead of HTTPS) and finding usernames and passwords in plain text is a significant security risk, as attackers can easily intercept this information.</a:t>
            </a:r>
          </a:p>
          <a:p>
            <a:endParaRPr lang="en-US" b="1" dirty="0"/>
          </a:p>
          <a:p>
            <a:r>
              <a:rPr lang="en-US" dirty="0"/>
              <a:t>Packet analysis is a critical skill for network administrators and security professionals, enabling them to capture, inspect, and interpret network traffic in real-time. By using tools like Wireshark, packet analysis helps in network troubleshooting, security monitoring, and incident response. Recognizing normal traffic patterns is essential for identifying suspicious activities, such as port scans, brute-force attacks, or data exfiltration. Through careful analysis, security professionals can detect, mitigate, and prevent potential threats to the network, strengthening overall cybersecurity defenses.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15</a:t>
            </a:fld>
            <a:endParaRPr lang="en-US"/>
          </a:p>
        </p:txBody>
      </p:sp>
    </p:spTree>
    <p:extLst>
      <p:ext uri="{BB962C8B-B14F-4D97-AF65-F5344CB8AC3E}">
        <p14:creationId xmlns:p14="http://schemas.microsoft.com/office/powerpoint/2010/main" val="2895091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Introduction to Wireshark and Its Interface</a:t>
            </a:r>
          </a:p>
          <a:p>
            <a:r>
              <a:rPr lang="en-US" b="1" dirty="0"/>
              <a:t>Wireshark</a:t>
            </a:r>
            <a:r>
              <a:rPr lang="en-US" dirty="0"/>
              <a:t> is one of the most widely used and powerful tools for network protocol analysis. It captures real-time network traffic and provides detailed packet-level visibility, making it essential for troubleshooting network issues, analyzing traffic patterns, and detecting security vulnerabilities. As an open-source, cross-platform tool, Wireshark supports a broad range of protocols and is used by both network administrators and ethical hackers.</a:t>
            </a:r>
          </a:p>
          <a:p>
            <a:r>
              <a:rPr lang="en-US" dirty="0"/>
              <a:t>Wireshark’s graphical interface makes it user-friendly, with features that allow users to filter, search, and visualize captured packets in real time.</a:t>
            </a:r>
          </a:p>
          <a:p>
            <a:r>
              <a:rPr lang="en-US" b="1" dirty="0"/>
              <a:t>Key Components of the Wireshark Interface:</a:t>
            </a:r>
          </a:p>
          <a:p>
            <a:pPr>
              <a:buFont typeface="+mj-lt"/>
              <a:buAutoNum type="arabicPeriod"/>
            </a:pPr>
            <a:r>
              <a:rPr lang="en-US" b="1" dirty="0"/>
              <a:t>Menu Bar:</a:t>
            </a:r>
            <a:endParaRPr lang="en-US" dirty="0"/>
          </a:p>
          <a:p>
            <a:pPr marL="742950" lvl="1" indent="-285750">
              <a:buFont typeface="+mj-lt"/>
              <a:buAutoNum type="arabicPeriod"/>
            </a:pPr>
            <a:r>
              <a:rPr lang="en-US" dirty="0"/>
              <a:t>The menu bar contains standard options like File, Edit, View, and more. These menus provide access to Wireshark's features, such as opening capture files, saving captured traffic, applying filters, and accessing preferences.</a:t>
            </a:r>
          </a:p>
          <a:p>
            <a:pPr>
              <a:buFont typeface="+mj-lt"/>
              <a:buAutoNum type="arabicPeriod"/>
            </a:pPr>
            <a:r>
              <a:rPr lang="en-US" b="1" dirty="0"/>
              <a:t>Toolbar:</a:t>
            </a:r>
            <a:endParaRPr lang="en-US" dirty="0"/>
          </a:p>
          <a:p>
            <a:pPr marL="742950" lvl="1" indent="-285750">
              <a:buFont typeface="+mj-lt"/>
              <a:buAutoNum type="arabicPeriod"/>
            </a:pPr>
            <a:r>
              <a:rPr lang="en-US" dirty="0"/>
              <a:t>The toolbar offers quick access to essential functions like starting/stopping captures, applying filters, and saving capture files. The most commonly used buttons include:</a:t>
            </a:r>
          </a:p>
          <a:p>
            <a:pPr marL="1143000" lvl="2" indent="-228600">
              <a:buFont typeface="+mj-lt"/>
              <a:buAutoNum type="arabicPeriod"/>
            </a:pPr>
            <a:r>
              <a:rPr lang="en-US" b="1" dirty="0"/>
              <a:t>Start Capture</a:t>
            </a:r>
            <a:r>
              <a:rPr lang="en-US" dirty="0"/>
              <a:t>: Begins packet capture on the selected network interface.</a:t>
            </a:r>
          </a:p>
          <a:p>
            <a:pPr marL="1143000" lvl="2" indent="-228600">
              <a:buFont typeface="+mj-lt"/>
              <a:buAutoNum type="arabicPeriod"/>
            </a:pPr>
            <a:r>
              <a:rPr lang="en-US" b="1" dirty="0"/>
              <a:t>Stop Capture</a:t>
            </a:r>
            <a:r>
              <a:rPr lang="en-US" dirty="0"/>
              <a:t>: Halts the packet capture process.</a:t>
            </a:r>
          </a:p>
          <a:p>
            <a:pPr marL="1143000" lvl="2" indent="-228600">
              <a:buFont typeface="+mj-lt"/>
              <a:buAutoNum type="arabicPeriod"/>
            </a:pPr>
            <a:r>
              <a:rPr lang="en-US" b="1" dirty="0"/>
              <a:t>Open/Save Capture Files</a:t>
            </a:r>
            <a:r>
              <a:rPr lang="en-US" dirty="0"/>
              <a:t>: Opens existing packet capture files or saves the current capture session.</a:t>
            </a:r>
          </a:p>
          <a:p>
            <a:pPr marL="1143000" lvl="2" indent="-228600">
              <a:buFont typeface="+mj-lt"/>
              <a:buAutoNum type="arabicPeriod"/>
            </a:pPr>
            <a:r>
              <a:rPr lang="en-US" b="1" dirty="0"/>
              <a:t>Display Filter Field</a:t>
            </a:r>
            <a:r>
              <a:rPr lang="en-US" dirty="0"/>
              <a:t>: Allows users to enter custom filters to limit what is displayed in the capture.</a:t>
            </a:r>
          </a:p>
          <a:p>
            <a:pPr>
              <a:buFont typeface="+mj-lt"/>
              <a:buAutoNum type="arabicPeriod"/>
            </a:pPr>
            <a:r>
              <a:rPr lang="en-US" b="1" dirty="0"/>
              <a:t>Packet List Pane:</a:t>
            </a:r>
            <a:endParaRPr lang="en-US" dirty="0"/>
          </a:p>
          <a:p>
            <a:pPr marL="742950" lvl="1" indent="-285750">
              <a:buFont typeface="+mj-lt"/>
              <a:buAutoNum type="arabicPeriod"/>
            </a:pPr>
            <a:r>
              <a:rPr lang="en-US" dirty="0"/>
              <a:t>This pane shows a list of captured packets in real-time. Each row represents a single packet and contains details like:</a:t>
            </a:r>
          </a:p>
          <a:p>
            <a:pPr marL="1143000" lvl="2" indent="-228600">
              <a:buFont typeface="+mj-lt"/>
              <a:buAutoNum type="arabicPeriod"/>
            </a:pPr>
            <a:r>
              <a:rPr lang="en-US" b="1" dirty="0"/>
              <a:t>No.</a:t>
            </a:r>
            <a:r>
              <a:rPr lang="en-US" dirty="0"/>
              <a:t>: The packet number in the capture.</a:t>
            </a:r>
          </a:p>
          <a:p>
            <a:pPr marL="1143000" lvl="2" indent="-228600">
              <a:buFont typeface="+mj-lt"/>
              <a:buAutoNum type="arabicPeriod"/>
            </a:pPr>
            <a:r>
              <a:rPr lang="en-US" b="1" dirty="0"/>
              <a:t>Time</a:t>
            </a:r>
            <a:r>
              <a:rPr lang="en-US" dirty="0"/>
              <a:t>: The timestamp indicating when the packet was captured.</a:t>
            </a:r>
          </a:p>
          <a:p>
            <a:pPr marL="1143000" lvl="2" indent="-228600">
              <a:buFont typeface="+mj-lt"/>
              <a:buAutoNum type="arabicPeriod"/>
            </a:pPr>
            <a:r>
              <a:rPr lang="en-US" b="1" dirty="0"/>
              <a:t>Source</a:t>
            </a:r>
            <a:r>
              <a:rPr lang="en-US" dirty="0"/>
              <a:t>: The IP address or host sending the packet.</a:t>
            </a:r>
          </a:p>
          <a:p>
            <a:pPr marL="1143000" lvl="2" indent="-228600">
              <a:buFont typeface="+mj-lt"/>
              <a:buAutoNum type="arabicPeriod"/>
            </a:pPr>
            <a:r>
              <a:rPr lang="en-US" b="1" dirty="0"/>
              <a:t>Destination</a:t>
            </a:r>
            <a:r>
              <a:rPr lang="en-US" dirty="0"/>
              <a:t>: The IP address or host receiving the packet.</a:t>
            </a:r>
          </a:p>
          <a:p>
            <a:pPr marL="1143000" lvl="2" indent="-228600">
              <a:buFont typeface="+mj-lt"/>
              <a:buAutoNum type="arabicPeriod"/>
            </a:pPr>
            <a:r>
              <a:rPr lang="en-US" b="1" dirty="0"/>
              <a:t>Protocol</a:t>
            </a:r>
            <a:r>
              <a:rPr lang="en-US" dirty="0"/>
              <a:t>: The protocol used by the packet (e.g., TCP, UDP, HTTP).</a:t>
            </a:r>
          </a:p>
          <a:p>
            <a:pPr marL="1143000" lvl="2" indent="-228600">
              <a:buFont typeface="+mj-lt"/>
              <a:buAutoNum type="arabicPeriod"/>
            </a:pPr>
            <a:r>
              <a:rPr lang="en-US" b="1" dirty="0"/>
              <a:t>Info</a:t>
            </a:r>
            <a:r>
              <a:rPr lang="en-US" dirty="0"/>
              <a:t>: Additional information about the packet, such as the specific type of HTTP request (e.g., GET, POST).</a:t>
            </a:r>
          </a:p>
          <a:p>
            <a:pPr>
              <a:buFont typeface="+mj-lt"/>
              <a:buAutoNum type="arabicPeriod"/>
            </a:pPr>
            <a:r>
              <a:rPr lang="en-US" b="1" dirty="0"/>
              <a:t>Packet Details Pane:</a:t>
            </a:r>
            <a:endParaRPr lang="en-US" dirty="0"/>
          </a:p>
          <a:p>
            <a:pPr marL="742950" lvl="1" indent="-285750">
              <a:buFont typeface="+mj-lt"/>
              <a:buAutoNum type="arabicPeriod"/>
            </a:pPr>
            <a:r>
              <a:rPr lang="en-US" dirty="0"/>
              <a:t>When you select a packet from the list, the packet details pane provides an in-depth view of the packet’s structure. It displays the packet in layers, such as Ethernet frame headers, IP headers, TCP/UDP headers, and the data payload.</a:t>
            </a:r>
          </a:p>
          <a:p>
            <a:pPr marL="742950" lvl="1" indent="-285750">
              <a:buFont typeface="+mj-lt"/>
              <a:buAutoNum type="arabicPeriod"/>
            </a:pPr>
            <a:r>
              <a:rPr lang="en-US" dirty="0"/>
              <a:t>Each layer can be expanded to inspect specific fields like source and destination MAC addresses, IP addresses, ports, flags, and other protocol-specific details.</a:t>
            </a:r>
          </a:p>
          <a:p>
            <a:pPr>
              <a:buFont typeface="+mj-lt"/>
              <a:buAutoNum type="arabicPeriod"/>
            </a:pPr>
            <a:r>
              <a:rPr lang="en-US" b="1" dirty="0"/>
              <a:t>Packet Bytes Pane:</a:t>
            </a:r>
            <a:endParaRPr lang="en-US" dirty="0"/>
          </a:p>
          <a:p>
            <a:pPr marL="742950" lvl="1" indent="-285750">
              <a:buFont typeface="+mj-lt"/>
              <a:buAutoNum type="arabicPeriod"/>
            </a:pPr>
            <a:r>
              <a:rPr lang="en-US" dirty="0"/>
              <a:t>This pane shows the raw bytes of the selected packet in hexadecimal format. This is useful when deep inspection of the actual data being transmitted is needed, such as when examining payloads for malicious content or hidden data.</a:t>
            </a:r>
          </a:p>
          <a:p>
            <a:pPr>
              <a:buFont typeface="+mj-lt"/>
              <a:buAutoNum type="arabicPeriod"/>
            </a:pPr>
            <a:r>
              <a:rPr lang="en-US" b="1" dirty="0"/>
              <a:t>Filter Field:</a:t>
            </a:r>
            <a:endParaRPr lang="en-US" dirty="0"/>
          </a:p>
          <a:p>
            <a:pPr marL="742950" lvl="1" indent="-285750">
              <a:buFont typeface="+mj-lt"/>
              <a:buAutoNum type="arabicPeriod"/>
            </a:pPr>
            <a:r>
              <a:rPr lang="en-US" dirty="0"/>
              <a:t>Located at the top of the window, the filter field allows users to apply display filters that narrow down the view to specific traffic based on IP addresses, protocols, or specific packet content. For example:</a:t>
            </a:r>
          </a:p>
          <a:p>
            <a:pPr marL="1143000" lvl="2" indent="-228600">
              <a:buFont typeface="+mj-lt"/>
              <a:buAutoNum type="arabicPeriod"/>
            </a:pPr>
            <a:r>
              <a:rPr lang="en-US" b="1" dirty="0" err="1"/>
              <a:t>ip.addr</a:t>
            </a:r>
            <a:r>
              <a:rPr lang="en-US" b="1" dirty="0"/>
              <a:t> == 192.168.1.100</a:t>
            </a:r>
            <a:r>
              <a:rPr lang="en-US" dirty="0"/>
              <a:t> (Shows traffic to/from the specified IP address).</a:t>
            </a:r>
          </a:p>
          <a:p>
            <a:pPr marL="1143000" lvl="2" indent="-228600">
              <a:buFont typeface="+mj-lt"/>
              <a:buAutoNum type="arabicPeriod"/>
            </a:pPr>
            <a:r>
              <a:rPr lang="en-US" b="1" dirty="0" err="1"/>
              <a:t>tcp.port</a:t>
            </a:r>
            <a:r>
              <a:rPr lang="en-US" b="1" dirty="0"/>
              <a:t> == 80</a:t>
            </a:r>
            <a:r>
              <a:rPr lang="en-US" dirty="0"/>
              <a:t> (Shows only HTTP traffic on port 80).</a:t>
            </a:r>
          </a:p>
          <a:p>
            <a:r>
              <a:rPr lang="en-US" b="1" dirty="0"/>
              <a:t>How to Perform a Packet Capture</a:t>
            </a:r>
          </a:p>
          <a:p>
            <a:r>
              <a:rPr lang="en-US" dirty="0"/>
              <a:t>Performing a packet capture in Wireshark is a straightforward process that involves selecting the network interface to monitor, starting the capture, and stopping it when you’ve gathered enough data. Below is a step-by-step guide:</a:t>
            </a:r>
          </a:p>
          <a:p>
            <a:r>
              <a:rPr lang="en-US" b="1" dirty="0"/>
              <a:t>Step 1: Install Wireshark</a:t>
            </a:r>
          </a:p>
          <a:p>
            <a:pPr>
              <a:buFont typeface="Arial" panose="020B0604020202020204" pitchFamily="34" charset="0"/>
              <a:buChar char="•"/>
            </a:pPr>
            <a:r>
              <a:rPr lang="en-US" dirty="0"/>
              <a:t>If you don’t already have Wireshark installed, you can download and install it from </a:t>
            </a:r>
            <a:r>
              <a:rPr lang="en-US" dirty="0">
                <a:hlinkClick r:id="rId3"/>
              </a:rPr>
              <a:t>https://www.wireshark.org/</a:t>
            </a:r>
            <a:r>
              <a:rPr lang="en-US" dirty="0"/>
              <a:t>. The installation process is simple, and Wireshark is available for Windows, macOS, and Linux.</a:t>
            </a:r>
          </a:p>
          <a:p>
            <a:r>
              <a:rPr lang="en-US" b="1" dirty="0"/>
              <a:t>Step 2: Launch Wireshark</a:t>
            </a:r>
          </a:p>
          <a:p>
            <a:pPr>
              <a:buFont typeface="Arial" panose="020B0604020202020204" pitchFamily="34" charset="0"/>
              <a:buChar char="•"/>
            </a:pPr>
            <a:r>
              <a:rPr lang="en-US" dirty="0"/>
              <a:t>Open Wireshark, and the first thing you’ll see is a list of available network interfaces (such as Ethernet, Wi-Fi, or Loopback). These are the network connections on your device that you can capture traffic from.</a:t>
            </a:r>
          </a:p>
          <a:p>
            <a:r>
              <a:rPr lang="en-US" b="1" dirty="0"/>
              <a:t>Step 3: Select the Interface</a:t>
            </a:r>
          </a:p>
          <a:p>
            <a:pPr>
              <a:buFont typeface="Arial" panose="020B0604020202020204" pitchFamily="34" charset="0"/>
              <a:buChar char="•"/>
            </a:pPr>
            <a:r>
              <a:rPr lang="en-US" dirty="0"/>
              <a:t>Select the network interface you want to capture traffic on. Typically, for wired connections, you would select </a:t>
            </a:r>
            <a:r>
              <a:rPr lang="en-US" b="1" dirty="0"/>
              <a:t>Ethernet</a:t>
            </a:r>
            <a:r>
              <a:rPr lang="en-US" dirty="0"/>
              <a:t>, and for wireless connections, select </a:t>
            </a:r>
            <a:r>
              <a:rPr lang="en-US" b="1" dirty="0"/>
              <a:t>Wi-Fi</a:t>
            </a:r>
            <a:r>
              <a:rPr lang="en-US" dirty="0"/>
              <a:t>. If you are monitoring local network traffic, choose the appropriate interface.</a:t>
            </a:r>
          </a:p>
          <a:p>
            <a:pPr marL="742950" lvl="1" indent="-285750">
              <a:buFont typeface="Arial" panose="020B0604020202020204" pitchFamily="34" charset="0"/>
              <a:buChar char="•"/>
            </a:pPr>
            <a:r>
              <a:rPr lang="en-US" dirty="0"/>
              <a:t>You can also select multiple interfaces if you need to capture from more than one at the same time.</a:t>
            </a:r>
          </a:p>
          <a:p>
            <a:r>
              <a:rPr lang="en-US" b="1" dirty="0"/>
              <a:t>Step 4: Start the Capture</a:t>
            </a:r>
          </a:p>
          <a:p>
            <a:pPr>
              <a:buFont typeface="Arial" panose="020B0604020202020204" pitchFamily="34" charset="0"/>
              <a:buChar char="•"/>
            </a:pPr>
            <a:r>
              <a:rPr lang="en-US" dirty="0"/>
              <a:t>Click the </a:t>
            </a:r>
            <a:r>
              <a:rPr lang="en-US" b="1" dirty="0"/>
              <a:t>Start Capture</a:t>
            </a:r>
            <a:r>
              <a:rPr lang="en-US" dirty="0"/>
              <a:t> button (the blue shark fin icon) or double-click on the desired interface. Wireshark will immediately begin capturing packets that traverse the selected interface(s). You will see packets start populating the packet list pane.</a:t>
            </a:r>
          </a:p>
          <a:p>
            <a:r>
              <a:rPr lang="en-US" b="1" dirty="0"/>
              <a:t>Step 5: Apply Filters (Optional)</a:t>
            </a:r>
          </a:p>
          <a:p>
            <a:pPr>
              <a:buFont typeface="Arial" panose="020B0604020202020204" pitchFamily="34" charset="0"/>
              <a:buChar char="•"/>
            </a:pPr>
            <a:r>
              <a:rPr lang="en-US" dirty="0"/>
              <a:t>To focus on specific types of traffic or packets of interest, you can apply capture filters before you start or display filters during the capture. For example:</a:t>
            </a:r>
          </a:p>
          <a:p>
            <a:pPr marL="742950" lvl="1" indent="-285750">
              <a:buFont typeface="Arial" panose="020B0604020202020204" pitchFamily="34" charset="0"/>
              <a:buChar char="•"/>
            </a:pPr>
            <a:r>
              <a:rPr lang="en-US" dirty="0"/>
              <a:t>To capture only HTTP traffic, use the filter: </a:t>
            </a:r>
            <a:r>
              <a:rPr lang="en-US" b="1" dirty="0" err="1"/>
              <a:t>tcp</a:t>
            </a:r>
            <a:r>
              <a:rPr lang="en-US" b="1" dirty="0"/>
              <a:t> port 80</a:t>
            </a:r>
            <a:r>
              <a:rPr lang="en-US" dirty="0"/>
              <a:t>.</a:t>
            </a:r>
          </a:p>
          <a:p>
            <a:pPr marL="742950" lvl="1" indent="-285750">
              <a:buFont typeface="Arial" panose="020B0604020202020204" pitchFamily="34" charset="0"/>
              <a:buChar char="•"/>
            </a:pPr>
            <a:r>
              <a:rPr lang="en-US" dirty="0"/>
              <a:t>To capture traffic from a specific IP address, use: </a:t>
            </a:r>
            <a:r>
              <a:rPr lang="en-US" b="1" dirty="0"/>
              <a:t>host 192.168.1.100</a:t>
            </a:r>
            <a:r>
              <a:rPr lang="en-US" dirty="0"/>
              <a:t>.</a:t>
            </a:r>
          </a:p>
          <a:p>
            <a:r>
              <a:rPr lang="en-US" b="1" dirty="0"/>
              <a:t>Step 6: Monitor the Capture</a:t>
            </a:r>
          </a:p>
          <a:p>
            <a:pPr>
              <a:buFont typeface="Arial" panose="020B0604020202020204" pitchFamily="34" charset="0"/>
              <a:buChar char="•"/>
            </a:pPr>
            <a:r>
              <a:rPr lang="en-US" dirty="0"/>
              <a:t>As packets are captured, they will appear in the packet list pane in real time. You can select any packet for deeper inspection in the packet details pane.</a:t>
            </a:r>
          </a:p>
          <a:p>
            <a:r>
              <a:rPr lang="en-US" b="1" dirty="0"/>
              <a:t>Step 7: Stop the Capture</a:t>
            </a:r>
          </a:p>
          <a:p>
            <a:pPr>
              <a:buFont typeface="Arial" panose="020B0604020202020204" pitchFamily="34" charset="0"/>
              <a:buChar char="•"/>
            </a:pPr>
            <a:r>
              <a:rPr lang="en-US" dirty="0"/>
              <a:t>Once you’ve gathered enough data, click the </a:t>
            </a:r>
            <a:r>
              <a:rPr lang="en-US" b="1" dirty="0"/>
              <a:t>Stop Capture</a:t>
            </a:r>
            <a:r>
              <a:rPr lang="en-US" dirty="0"/>
              <a:t> button (the red square icon). The capture session will stop, and Wireshark will display the captured packets for further analysis.</a:t>
            </a:r>
          </a:p>
          <a:p>
            <a:r>
              <a:rPr lang="en-US" b="1" dirty="0"/>
              <a:t>Step 8: Save the Capture</a:t>
            </a:r>
          </a:p>
          <a:p>
            <a:pPr>
              <a:buFont typeface="Arial" panose="020B0604020202020204" pitchFamily="34" charset="0"/>
              <a:buChar char="•"/>
            </a:pPr>
            <a:r>
              <a:rPr lang="en-US" dirty="0"/>
              <a:t>After stopping the capture, you can save the captured data to a file for later review. This is especially useful for complex analysis or if you need to share the packet capture with other team members.</a:t>
            </a:r>
          </a:p>
          <a:p>
            <a:pPr marL="742950" lvl="1" indent="-285750">
              <a:buFont typeface="Arial" panose="020B0604020202020204" pitchFamily="34" charset="0"/>
              <a:buChar char="•"/>
            </a:pPr>
            <a:r>
              <a:rPr lang="en-US" dirty="0"/>
              <a:t>To save: </a:t>
            </a:r>
            <a:r>
              <a:rPr lang="en-US" b="1" dirty="0"/>
              <a:t>File &gt; Save As</a:t>
            </a:r>
            <a:r>
              <a:rPr lang="en-US" dirty="0"/>
              <a:t> and choose a location and file name.</a:t>
            </a:r>
          </a:p>
          <a:p>
            <a:r>
              <a:rPr lang="en-US" b="1" dirty="0"/>
              <a:t>Interpreting Results to Detect Potential Vulnerabilities</a:t>
            </a:r>
          </a:p>
          <a:p>
            <a:r>
              <a:rPr lang="en-US" dirty="0"/>
              <a:t>Once the packet capture is complete, interpreting the data is essential for detecting potential vulnerabilities, misconfigurations, or malicious activity. Here’s how to analyze the results and identify security issues:</a:t>
            </a:r>
          </a:p>
          <a:p>
            <a:r>
              <a:rPr lang="en-US" b="1" dirty="0"/>
              <a:t>Step 1: Check for Open Ports and Unusual Traffic</a:t>
            </a:r>
          </a:p>
          <a:p>
            <a:pPr>
              <a:buFont typeface="Arial" panose="020B0604020202020204" pitchFamily="34" charset="0"/>
              <a:buChar char="•"/>
            </a:pPr>
            <a:r>
              <a:rPr lang="en-US" b="1" dirty="0"/>
              <a:t>Normal Behavior:</a:t>
            </a:r>
            <a:r>
              <a:rPr lang="en-US" dirty="0"/>
              <a:t> Regular traffic will involve commonly used ports such as 80 (HTTP), 443 (HTTPS), 53 (DNS), and 22 (SSH). This is typical for web browsing, DNS lookups, and remote administration.</a:t>
            </a:r>
          </a:p>
          <a:p>
            <a:pPr>
              <a:buFont typeface="Arial" panose="020B0604020202020204" pitchFamily="34" charset="0"/>
              <a:buChar char="•"/>
            </a:pPr>
            <a:r>
              <a:rPr lang="en-US" b="1" dirty="0"/>
              <a:t>Suspicious Behavior:</a:t>
            </a:r>
            <a:r>
              <a:rPr lang="en-US" dirty="0"/>
              <a:t> Traffic on unusual or non-standard ports can be a sign of unauthorized services or misconfigured systems. For example, seeing traffic on port 23 (Telnet) or port 445 (SMB) could indicate vulnerable services that should not be exposed.</a:t>
            </a:r>
          </a:p>
          <a:p>
            <a:pPr marL="742950" lvl="1" indent="-285750">
              <a:buFont typeface="Arial" panose="020B0604020202020204" pitchFamily="34" charset="0"/>
              <a:buChar char="•"/>
            </a:pPr>
            <a:r>
              <a:rPr lang="en-US" b="1" dirty="0"/>
              <a:t>Detection:</a:t>
            </a:r>
            <a:r>
              <a:rPr lang="en-US" dirty="0"/>
              <a:t> Use filters like </a:t>
            </a:r>
            <a:r>
              <a:rPr lang="en-US" b="1" dirty="0" err="1"/>
              <a:t>tcp.port</a:t>
            </a:r>
            <a:r>
              <a:rPr lang="en-US" b="1" dirty="0"/>
              <a:t> == 23</a:t>
            </a:r>
            <a:r>
              <a:rPr lang="en-US" dirty="0"/>
              <a:t> to see if Telnet traffic is present, which is a red flag because Telnet transmits data in plaintext, including passwords.</a:t>
            </a:r>
          </a:p>
          <a:p>
            <a:r>
              <a:rPr lang="en-US" b="1" dirty="0"/>
              <a:t>Step 2: Look for Protocol Misuse or Misconfigurations</a:t>
            </a:r>
          </a:p>
          <a:p>
            <a:pPr>
              <a:buFont typeface="Arial" panose="020B0604020202020204" pitchFamily="34" charset="0"/>
              <a:buChar char="•"/>
            </a:pPr>
            <a:r>
              <a:rPr lang="en-US" b="1" dirty="0"/>
              <a:t>Normal Behavior:</a:t>
            </a:r>
            <a:r>
              <a:rPr lang="en-US" dirty="0"/>
              <a:t> Secure protocols like HTTPS (port 443) should be used for transmitting sensitive information. DNS (port 53) traffic is used for name resolution, and it’s normal to see frequent requests and responses.</a:t>
            </a:r>
          </a:p>
          <a:p>
            <a:pPr>
              <a:buFont typeface="Arial" panose="020B0604020202020204" pitchFamily="34" charset="0"/>
              <a:buChar char="•"/>
            </a:pPr>
            <a:r>
              <a:rPr lang="en-US" b="1" dirty="0"/>
              <a:t>Suspicious Behavior:</a:t>
            </a:r>
            <a:r>
              <a:rPr lang="en-US" dirty="0"/>
              <a:t> If you notice sensitive information, such as login credentials, being transmitted over insecure protocols like HTTP (port 80), this is a vulnerability.</a:t>
            </a:r>
          </a:p>
          <a:p>
            <a:pPr marL="742950" lvl="1" indent="-285750">
              <a:buFont typeface="Arial" panose="020B0604020202020204" pitchFamily="34" charset="0"/>
              <a:buChar char="•"/>
            </a:pPr>
            <a:r>
              <a:rPr lang="en-US" b="1" dirty="0"/>
              <a:t>Detection:</a:t>
            </a:r>
            <a:r>
              <a:rPr lang="en-US" dirty="0"/>
              <a:t> Filter traffic by protocol using </a:t>
            </a:r>
            <a:r>
              <a:rPr lang="en-US" b="1" dirty="0" err="1"/>
              <a:t>tcp.port</a:t>
            </a:r>
            <a:r>
              <a:rPr lang="en-US" b="1" dirty="0"/>
              <a:t> == 80</a:t>
            </a:r>
            <a:r>
              <a:rPr lang="en-US" dirty="0"/>
              <a:t> to inspect HTTP traffic. Check if any sensitive data (e.g., passwords, credit card information) is transmitted in plaintext.</a:t>
            </a:r>
          </a:p>
          <a:p>
            <a:r>
              <a:rPr lang="en-US" b="1" dirty="0"/>
              <a:t>Step 3: Identify Signs of Scanning or Reconnaissance Activity</a:t>
            </a:r>
          </a:p>
          <a:p>
            <a:pPr>
              <a:buFont typeface="Arial" panose="020B0604020202020204" pitchFamily="34" charset="0"/>
              <a:buChar char="•"/>
            </a:pPr>
            <a:r>
              <a:rPr lang="en-US" b="1" dirty="0"/>
              <a:t>Normal Behavior:</a:t>
            </a:r>
            <a:r>
              <a:rPr lang="en-US" dirty="0"/>
              <a:t> Normal traffic will typically involve regular interactions between clients and servers, with predictable connection patterns.</a:t>
            </a:r>
          </a:p>
          <a:p>
            <a:pPr>
              <a:buFont typeface="Arial" panose="020B0604020202020204" pitchFamily="34" charset="0"/>
              <a:buChar char="•"/>
            </a:pPr>
            <a:r>
              <a:rPr lang="en-US" b="1" dirty="0"/>
              <a:t>Suspicious Behavior:</a:t>
            </a:r>
            <a:r>
              <a:rPr lang="en-US" dirty="0"/>
              <a:t> An unusually large number of SYN packets or failed connection attempts can indicate port scanning or an attacker probing for open services.</a:t>
            </a:r>
          </a:p>
          <a:p>
            <a:pPr marL="742950" lvl="1" indent="-285750">
              <a:buFont typeface="Arial" panose="020B0604020202020204" pitchFamily="34" charset="0"/>
              <a:buChar char="•"/>
            </a:pPr>
            <a:r>
              <a:rPr lang="en-US" b="1" dirty="0"/>
              <a:t>Detection:</a:t>
            </a:r>
            <a:r>
              <a:rPr lang="en-US" dirty="0"/>
              <a:t> Use </a:t>
            </a:r>
            <a:r>
              <a:rPr lang="en-US" b="1" dirty="0" err="1"/>
              <a:t>tcp.flags.syn</a:t>
            </a:r>
            <a:r>
              <a:rPr lang="en-US" b="1" dirty="0"/>
              <a:t> == 1 and </a:t>
            </a:r>
            <a:r>
              <a:rPr lang="en-US" b="1" dirty="0" err="1"/>
              <a:t>tcp.flags.ack</a:t>
            </a:r>
            <a:r>
              <a:rPr lang="en-US" b="1" dirty="0"/>
              <a:t> == 0</a:t>
            </a:r>
            <a:r>
              <a:rPr lang="en-US" dirty="0"/>
              <a:t> to identify SYN packets without corresponding ACKs, which could signal a SYN scan or network probing.</a:t>
            </a:r>
          </a:p>
          <a:p>
            <a:r>
              <a:rPr lang="en-US" b="1" dirty="0"/>
              <a:t>Step 4: Inspect Unusual Packet Sizes or Fragmentation</a:t>
            </a:r>
          </a:p>
          <a:p>
            <a:pPr>
              <a:buFont typeface="Arial" panose="020B0604020202020204" pitchFamily="34" charset="0"/>
              <a:buChar char="•"/>
            </a:pPr>
            <a:r>
              <a:rPr lang="en-US" b="1" dirty="0"/>
              <a:t>Normal Behavior:</a:t>
            </a:r>
            <a:r>
              <a:rPr lang="en-US" dirty="0"/>
              <a:t> Normal packets will have standard sizes, depending on the protocol and data payload being transmitted. Fragmentation should be minimal in well-configured networks.</a:t>
            </a:r>
          </a:p>
          <a:p>
            <a:pPr>
              <a:buFont typeface="Arial" panose="020B0604020202020204" pitchFamily="34" charset="0"/>
              <a:buChar char="•"/>
            </a:pPr>
            <a:r>
              <a:rPr lang="en-US" b="1" dirty="0"/>
              <a:t>Suspicious Behavior:</a:t>
            </a:r>
            <a:r>
              <a:rPr lang="en-US" dirty="0"/>
              <a:t> Large numbers of fragmented packets, unusual packet sizes, or packets with malformed headers can indicate attacks such as fragmentation attacks or attempts to bypass intrusion detection systems.</a:t>
            </a:r>
          </a:p>
          <a:p>
            <a:pPr marL="742950" lvl="1" indent="-285750">
              <a:buFont typeface="Arial" panose="020B0604020202020204" pitchFamily="34" charset="0"/>
              <a:buChar char="•"/>
            </a:pPr>
            <a:r>
              <a:rPr lang="en-US" b="1" dirty="0"/>
              <a:t>Detection:</a:t>
            </a:r>
            <a:r>
              <a:rPr lang="en-US" dirty="0"/>
              <a:t> Check for fragmented packets using </a:t>
            </a:r>
            <a:r>
              <a:rPr lang="en-US" b="1" dirty="0" err="1"/>
              <a:t>ip.flags.mf</a:t>
            </a:r>
            <a:r>
              <a:rPr lang="en-US" b="1" dirty="0"/>
              <a:t> == 1</a:t>
            </a:r>
            <a:r>
              <a:rPr lang="en-US" dirty="0"/>
              <a:t> or investigate packet sizes using the length column in Wireshark. Suspicious packet sizes could indicate an attempt to exploit buffer overflows.</a:t>
            </a:r>
          </a:p>
          <a:p>
            <a:r>
              <a:rPr lang="en-US" b="1" dirty="0"/>
              <a:t>Step 5: Check for Unencrypted Data in Packet Payloads</a:t>
            </a:r>
          </a:p>
          <a:p>
            <a:pPr>
              <a:buFont typeface="Arial" panose="020B0604020202020204" pitchFamily="34" charset="0"/>
              <a:buChar char="•"/>
            </a:pPr>
            <a:r>
              <a:rPr lang="en-US" b="1" dirty="0"/>
              <a:t>Normal Behavior:</a:t>
            </a:r>
            <a:r>
              <a:rPr lang="en-US" dirty="0"/>
              <a:t> Sensitive data (e.g., passwords, personal information) should be encrypted, especially when transmitted over the internet.</a:t>
            </a:r>
          </a:p>
          <a:p>
            <a:pPr>
              <a:buFont typeface="Arial" panose="020B0604020202020204" pitchFamily="34" charset="0"/>
              <a:buChar char="•"/>
            </a:pPr>
            <a:r>
              <a:rPr lang="en-US" b="1" dirty="0"/>
              <a:t>Suspicious Behavior:</a:t>
            </a:r>
            <a:r>
              <a:rPr lang="en-US" dirty="0"/>
              <a:t> If you find sensitive data transmitted in plaintext, this can lead to data leaks or unauthorized access. Attackers can capture this data and use it maliciously.</a:t>
            </a:r>
          </a:p>
          <a:p>
            <a:pPr marL="742950" lvl="1" indent="-285750">
              <a:buFont typeface="Arial" panose="020B0604020202020204" pitchFamily="34" charset="0"/>
              <a:buChar char="•"/>
            </a:pPr>
            <a:r>
              <a:rPr lang="en-US" b="1" dirty="0"/>
              <a:t>Detection:</a:t>
            </a:r>
            <a:r>
              <a:rPr lang="en-US" dirty="0"/>
              <a:t> Analyze packet payloads in the </a:t>
            </a:r>
            <a:r>
              <a:rPr lang="en-US" b="1" dirty="0"/>
              <a:t>Packet Bytes Pane</a:t>
            </a:r>
            <a:r>
              <a:rPr lang="en-US" dirty="0"/>
              <a:t> to inspect whether sensitive information like credentials is sent unencrypted, particularly in HTTP, Telnet, or FTP traffic.</a:t>
            </a:r>
          </a:p>
          <a:p>
            <a:r>
              <a:rPr lang="en-US" b="1" dirty="0"/>
              <a:t>Step 6: Look for Signs of Malware or Data Exfiltration</a:t>
            </a:r>
          </a:p>
          <a:p>
            <a:pPr>
              <a:buFont typeface="Arial" panose="020B0604020202020204" pitchFamily="34" charset="0"/>
              <a:buChar char="•"/>
            </a:pPr>
            <a:r>
              <a:rPr lang="en-US" b="1" dirty="0"/>
              <a:t>Normal Behavior:</a:t>
            </a:r>
            <a:r>
              <a:rPr lang="en-US" dirty="0"/>
              <a:t> Legitimate traffic will follow normal patterns of communication between internal systems or between clients and external services.</a:t>
            </a:r>
          </a:p>
          <a:p>
            <a:pPr>
              <a:buFont typeface="Arial" panose="020B0604020202020204" pitchFamily="34" charset="0"/>
              <a:buChar char="•"/>
            </a:pPr>
            <a:r>
              <a:rPr lang="en-US" b="1" dirty="0"/>
              <a:t>Suspicious Behavior:</a:t>
            </a:r>
            <a:r>
              <a:rPr lang="en-US" dirty="0"/>
              <a:t> If there is a large amount of outbound traffic to suspicious IP addresses or foreign servers, it could indicate that data is being exfiltrated or that malware is communicating with a command-and-control (C2) server.</a:t>
            </a:r>
          </a:p>
          <a:p>
            <a:pPr marL="742950" lvl="1" indent="-285750">
              <a:buFont typeface="Arial" panose="020B0604020202020204" pitchFamily="34" charset="0"/>
              <a:buChar char="•"/>
            </a:pPr>
            <a:r>
              <a:rPr lang="en-US" b="1" dirty="0"/>
              <a:t>Detection:</a:t>
            </a:r>
            <a:r>
              <a:rPr lang="en-US" dirty="0"/>
              <a:t> Check outbound traffic using </a:t>
            </a:r>
            <a:r>
              <a:rPr lang="en-US" b="1" dirty="0" err="1"/>
              <a:t>ip.dst</a:t>
            </a:r>
            <a:r>
              <a:rPr lang="en-US" b="1" dirty="0"/>
              <a:t> == </a:t>
            </a:r>
            <a:r>
              <a:rPr lang="en-US" b="1" dirty="0" err="1"/>
              <a:t>suspicious_ip_address</a:t>
            </a:r>
            <a:r>
              <a:rPr lang="en-US" dirty="0"/>
              <a:t> or </a:t>
            </a:r>
            <a:r>
              <a:rPr lang="en-US" b="1" dirty="0" err="1"/>
              <a:t>ip.geoip.country</a:t>
            </a:r>
            <a:r>
              <a:rPr lang="en-US" b="1" dirty="0"/>
              <a:t> == "X"</a:t>
            </a:r>
            <a:r>
              <a:rPr lang="en-US" dirty="0"/>
              <a:t> to track connections to foreign servers. Also, watch for large volumes of data being sent unexpectedly.</a:t>
            </a:r>
          </a:p>
          <a:p>
            <a:endParaRPr lang="en-US" b="1" dirty="0"/>
          </a:p>
          <a:p>
            <a:r>
              <a:rPr lang="en-US" dirty="0"/>
              <a:t>Wireshark is a vital tool for analyzing network traffic, providing detailed insights into network behavior and security issues. With its easy-to-navigate interface and powerful filtering capabilities, it allows users to capture and inspect packets in real time. Through packet capture and analysis, network professionals can detect vulnerabilities like open ports, unencrypted data, protocol misuse, and malicious activity. By mastering Wireshark, security professionals and ethical hackers can enhance their ability to identify and mitigate potential threats before they lead to a breach.</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16</a:t>
            </a:fld>
            <a:endParaRPr lang="en-US"/>
          </a:p>
        </p:txBody>
      </p:sp>
    </p:spTree>
    <p:extLst>
      <p:ext uri="{BB962C8B-B14F-4D97-AF65-F5344CB8AC3E}">
        <p14:creationId xmlns:p14="http://schemas.microsoft.com/office/powerpoint/2010/main" val="3112392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Recap of Key Concepts Learned: Network Topologies, Protocols, and Security Measures</a:t>
            </a:r>
          </a:p>
          <a:p>
            <a:pPr>
              <a:buFont typeface="+mj-lt"/>
              <a:buAutoNum type="arabicPeriod"/>
            </a:pPr>
            <a:r>
              <a:rPr lang="en-US" b="1" dirty="0"/>
              <a:t>Network Topologies:</a:t>
            </a:r>
            <a:endParaRPr lang="en-US" dirty="0"/>
          </a:p>
          <a:p>
            <a:pPr marL="742950" lvl="1" indent="-285750">
              <a:buFont typeface="+mj-lt"/>
              <a:buAutoNum type="arabicPeriod"/>
            </a:pPr>
            <a:r>
              <a:rPr lang="en-US" b="1" dirty="0"/>
              <a:t>Overview:</a:t>
            </a:r>
            <a:r>
              <a:rPr lang="en-US" dirty="0"/>
              <a:t> Network topologies define how devices (nodes) are interconnected within a network. Common topologies include </a:t>
            </a:r>
            <a:r>
              <a:rPr lang="en-US" b="1" dirty="0"/>
              <a:t>bus</a:t>
            </a:r>
            <a:r>
              <a:rPr lang="en-US" dirty="0"/>
              <a:t>, </a:t>
            </a:r>
            <a:r>
              <a:rPr lang="en-US" b="1" dirty="0"/>
              <a:t>star</a:t>
            </a:r>
            <a:r>
              <a:rPr lang="en-US" dirty="0"/>
              <a:t>, </a:t>
            </a:r>
            <a:r>
              <a:rPr lang="en-US" b="1" dirty="0"/>
              <a:t>ring</a:t>
            </a:r>
            <a:r>
              <a:rPr lang="en-US" dirty="0"/>
              <a:t>, </a:t>
            </a:r>
            <a:r>
              <a:rPr lang="en-US" b="1" dirty="0"/>
              <a:t>mesh</a:t>
            </a:r>
            <a:r>
              <a:rPr lang="en-US" dirty="0"/>
              <a:t>, and </a:t>
            </a:r>
            <a:r>
              <a:rPr lang="en-US" b="1" dirty="0"/>
              <a:t>hybrid</a:t>
            </a:r>
            <a:r>
              <a:rPr lang="en-US" dirty="0"/>
              <a:t> configurations.</a:t>
            </a:r>
          </a:p>
          <a:p>
            <a:pPr marL="742950" lvl="1" indent="-285750">
              <a:buFont typeface="+mj-lt"/>
              <a:buAutoNum type="arabicPeriod"/>
            </a:pPr>
            <a:r>
              <a:rPr lang="en-US" b="1" dirty="0"/>
              <a:t>Security Implications:</a:t>
            </a:r>
            <a:endParaRPr lang="en-US" dirty="0"/>
          </a:p>
          <a:p>
            <a:pPr marL="1143000" lvl="2" indent="-228600">
              <a:buFont typeface="+mj-lt"/>
              <a:buAutoNum type="arabicPeriod"/>
            </a:pPr>
            <a:r>
              <a:rPr lang="en-US" dirty="0"/>
              <a:t>In a </a:t>
            </a:r>
            <a:r>
              <a:rPr lang="en-US" b="1" dirty="0"/>
              <a:t>bus topology</a:t>
            </a:r>
            <a:r>
              <a:rPr lang="en-US" dirty="0"/>
              <a:t>, if the main cable is compromised, the entire network is affected.</a:t>
            </a:r>
          </a:p>
          <a:p>
            <a:pPr marL="1143000" lvl="2" indent="-228600">
              <a:buFont typeface="+mj-lt"/>
              <a:buAutoNum type="arabicPeriod"/>
            </a:pPr>
            <a:r>
              <a:rPr lang="en-US" dirty="0"/>
              <a:t>In a </a:t>
            </a:r>
            <a:r>
              <a:rPr lang="en-US" b="1" dirty="0"/>
              <a:t>star topology</a:t>
            </a:r>
            <a:r>
              <a:rPr lang="en-US" dirty="0"/>
              <a:t>, the central hub is a critical point of failure; if it's attacked or malfunctioning, all connected devices are affected.</a:t>
            </a:r>
          </a:p>
          <a:p>
            <a:pPr marL="1143000" lvl="2" indent="-228600">
              <a:buFont typeface="+mj-lt"/>
              <a:buAutoNum type="arabicPeriod"/>
            </a:pPr>
            <a:r>
              <a:rPr lang="en-US" b="1" dirty="0"/>
              <a:t>Mesh topologies</a:t>
            </a:r>
            <a:r>
              <a:rPr lang="en-US" dirty="0"/>
              <a:t> provide redundancy, making them more resilient to attacks but more complex to secure due to numerous connection points.</a:t>
            </a:r>
          </a:p>
          <a:p>
            <a:pPr marL="742950" lvl="1" indent="-285750">
              <a:buFont typeface="+mj-lt"/>
              <a:buAutoNum type="arabicPeriod"/>
            </a:pPr>
            <a:r>
              <a:rPr lang="en-US" b="1" dirty="0"/>
              <a:t>Importance:</a:t>
            </a:r>
            <a:r>
              <a:rPr lang="en-US" dirty="0"/>
              <a:t> Understanding the strengths, weaknesses, and security vulnerabilities of different topologies is critical for securing networks against attacks, especially in environments with sensitive data or critical infrastructure.</a:t>
            </a:r>
          </a:p>
          <a:p>
            <a:pPr>
              <a:buFont typeface="+mj-lt"/>
              <a:buAutoNum type="arabicPeriod"/>
            </a:pPr>
            <a:r>
              <a:rPr lang="en-US" b="1" dirty="0"/>
              <a:t>Network Protocols:</a:t>
            </a:r>
            <a:endParaRPr lang="en-US" dirty="0"/>
          </a:p>
          <a:p>
            <a:pPr marL="742950" lvl="1" indent="-285750">
              <a:buFont typeface="+mj-lt"/>
              <a:buAutoNum type="arabicPeriod"/>
            </a:pPr>
            <a:r>
              <a:rPr lang="en-US" b="1" dirty="0"/>
              <a:t>Key Protocols Covered:</a:t>
            </a:r>
            <a:endParaRPr lang="en-US" dirty="0"/>
          </a:p>
          <a:p>
            <a:pPr marL="1143000" lvl="2" indent="-228600">
              <a:buFont typeface="+mj-lt"/>
              <a:buAutoNum type="arabicPeriod"/>
            </a:pPr>
            <a:r>
              <a:rPr lang="en-US" b="1" dirty="0"/>
              <a:t>HTTP/HTTPS:</a:t>
            </a:r>
            <a:r>
              <a:rPr lang="en-US" dirty="0"/>
              <a:t> HTTP is used for web traffic but transmits data in plaintext, making it vulnerable to attacks. HTTPS, on the other hand, encrypts data and provides authentication, securing communications between web servers and clients.</a:t>
            </a:r>
          </a:p>
          <a:p>
            <a:pPr marL="1143000" lvl="2" indent="-228600">
              <a:buFont typeface="+mj-lt"/>
              <a:buAutoNum type="arabicPeriod"/>
            </a:pPr>
            <a:r>
              <a:rPr lang="en-US" b="1" dirty="0"/>
              <a:t>FTP/SSH:</a:t>
            </a:r>
            <a:r>
              <a:rPr lang="en-US" dirty="0"/>
              <a:t> FTP is used for file transfers but lacks encryption, exposing data to interception. SSH offers a secure alternative, encrypting remote connections and file transfers.</a:t>
            </a:r>
          </a:p>
          <a:p>
            <a:pPr marL="1143000" lvl="2" indent="-228600">
              <a:buFont typeface="+mj-lt"/>
              <a:buAutoNum type="arabicPeriod"/>
            </a:pPr>
            <a:r>
              <a:rPr lang="en-US" b="1" dirty="0"/>
              <a:t>DNS:</a:t>
            </a:r>
            <a:r>
              <a:rPr lang="en-US" dirty="0"/>
              <a:t> DNS translates domain names into IP addresses but can be targeted by DNS spoofing and cache poisoning attacks, which redirect traffic to malicious sites.</a:t>
            </a:r>
          </a:p>
          <a:p>
            <a:pPr marL="1143000" lvl="2" indent="-228600">
              <a:buFont typeface="+mj-lt"/>
              <a:buAutoNum type="arabicPeriod"/>
            </a:pPr>
            <a:r>
              <a:rPr lang="en-US" b="1" dirty="0"/>
              <a:t>TCP/UDP:</a:t>
            </a:r>
            <a:r>
              <a:rPr lang="en-US" dirty="0"/>
              <a:t> TCP ensures reliable communication through connection-oriented protocols, while UDP is connectionless, making it faster but less reliable. Both have their use cases in networking, but they also have specific vulnerabilities, such as TCP being prone to SYN flooding attacks and UDP being exploited in amplification attacks.</a:t>
            </a:r>
          </a:p>
          <a:p>
            <a:pPr marL="742950" lvl="1" indent="-285750">
              <a:buFont typeface="+mj-lt"/>
              <a:buAutoNum type="arabicPeriod"/>
            </a:pPr>
            <a:r>
              <a:rPr lang="en-US" b="1" dirty="0"/>
              <a:t>Security Measures:</a:t>
            </a:r>
            <a:endParaRPr lang="en-US" dirty="0"/>
          </a:p>
          <a:p>
            <a:pPr marL="1143000" lvl="2" indent="-228600">
              <a:buFont typeface="+mj-lt"/>
              <a:buAutoNum type="arabicPeriod"/>
            </a:pPr>
            <a:r>
              <a:rPr lang="en-US" dirty="0"/>
              <a:t>Use encryption (e.g., SSL/TLS) for secure communications.</a:t>
            </a:r>
          </a:p>
          <a:p>
            <a:pPr marL="1143000" lvl="2" indent="-228600">
              <a:buFont typeface="+mj-lt"/>
              <a:buAutoNum type="arabicPeriod"/>
            </a:pPr>
            <a:r>
              <a:rPr lang="en-US" dirty="0"/>
              <a:t>Employ firewalls to filter and control traffic based on rules.</a:t>
            </a:r>
          </a:p>
          <a:p>
            <a:pPr marL="1143000" lvl="2" indent="-228600">
              <a:buFont typeface="+mj-lt"/>
              <a:buAutoNum type="arabicPeriod"/>
            </a:pPr>
            <a:r>
              <a:rPr lang="en-US" dirty="0"/>
              <a:t>Implement DNSSEC to secure DNS queries and prevent spoofing.</a:t>
            </a:r>
          </a:p>
          <a:p>
            <a:pPr>
              <a:buFont typeface="+mj-lt"/>
              <a:buAutoNum type="arabicPeriod"/>
            </a:pPr>
            <a:r>
              <a:rPr lang="en-US" b="1" dirty="0"/>
              <a:t>Security Measures:</a:t>
            </a:r>
            <a:endParaRPr lang="en-US" dirty="0"/>
          </a:p>
          <a:p>
            <a:pPr marL="742950" lvl="1" indent="-285750">
              <a:buFont typeface="+mj-lt"/>
              <a:buAutoNum type="arabicPeriod"/>
            </a:pPr>
            <a:r>
              <a:rPr lang="en-US" b="1" dirty="0"/>
              <a:t>Firewalls:</a:t>
            </a:r>
            <a:r>
              <a:rPr lang="en-US" dirty="0"/>
              <a:t> Act as the first line of defense, filtering traffic based on predefined rules. They prevent unauthorized access to the network by blocking malicious traffic, scanning for known threats, and inspecting packets.</a:t>
            </a:r>
          </a:p>
          <a:p>
            <a:pPr marL="742950" lvl="1" indent="-285750">
              <a:buFont typeface="+mj-lt"/>
              <a:buAutoNum type="arabicPeriod"/>
            </a:pPr>
            <a:r>
              <a:rPr lang="en-US" b="1" dirty="0"/>
              <a:t>Proxy Servers:</a:t>
            </a:r>
            <a:r>
              <a:rPr lang="en-US" dirty="0"/>
              <a:t> Provide an additional layer of security by hiding internal network details, performing content filtering, and improving privacy by anonymizing user traffic.</a:t>
            </a:r>
          </a:p>
          <a:p>
            <a:pPr marL="742950" lvl="1" indent="-285750">
              <a:buFont typeface="+mj-lt"/>
              <a:buAutoNum type="arabicPeriod"/>
            </a:pPr>
            <a:r>
              <a:rPr lang="en-US" b="1" dirty="0"/>
              <a:t>Packet Analysis:</a:t>
            </a:r>
            <a:r>
              <a:rPr lang="en-US" dirty="0"/>
              <a:t> Allows for real-time inspection of network traffic, enabling the detection of anomalies, malicious traffic, and potential vulnerabilities within the network. Tools like Wireshark help administrators understand and respond to these threats effectively.</a:t>
            </a:r>
          </a:p>
          <a:p>
            <a:r>
              <a:rPr lang="en-US" b="1" dirty="0"/>
              <a:t>How Networking Knowledge Supports Ethical Hacking</a:t>
            </a:r>
          </a:p>
          <a:p>
            <a:r>
              <a:rPr lang="en-US" dirty="0"/>
              <a:t>Networking knowledge is foundational to ethical hacking because understanding how networks function and how data flows through them enables ethical hackers to identify weaknesses, vulnerabilities, and attack vectors. Here's how networking knowledge directly supports ethical hacking:</a:t>
            </a:r>
          </a:p>
          <a:p>
            <a:pPr>
              <a:buFont typeface="+mj-lt"/>
              <a:buAutoNum type="arabicPeriod"/>
            </a:pPr>
            <a:r>
              <a:rPr lang="en-US" b="1" dirty="0"/>
              <a:t>Identifying Attack Surfaces:</a:t>
            </a:r>
            <a:endParaRPr lang="en-US" dirty="0"/>
          </a:p>
          <a:p>
            <a:pPr marL="742950" lvl="1" indent="-285750">
              <a:buFont typeface="+mj-lt"/>
              <a:buAutoNum type="arabicPeriod"/>
            </a:pPr>
            <a:r>
              <a:rPr lang="en-US" b="1" dirty="0"/>
              <a:t>Topologies and Architecture:</a:t>
            </a:r>
            <a:r>
              <a:rPr lang="en-US" dirty="0"/>
              <a:t> Knowing the network topology helps ethical hackers understand the physical and logical layout of the network, which is crucial for identifying weak points. For example, in a star topology, compromising the central hub can give an attacker access to the entire network.</a:t>
            </a:r>
          </a:p>
          <a:p>
            <a:pPr marL="742950" lvl="1" indent="-285750">
              <a:buFont typeface="+mj-lt"/>
              <a:buAutoNum type="arabicPeriod"/>
            </a:pPr>
            <a:r>
              <a:rPr lang="en-US" b="1" dirty="0"/>
              <a:t>Protocol Understanding:</a:t>
            </a:r>
            <a:r>
              <a:rPr lang="en-US" dirty="0"/>
              <a:t> Ethical hackers need to know how protocols like TCP, UDP, DNS, HTTP, and FTP work to understand how attackers might exploit them. Misconfigured or vulnerable protocols can be easy targets for attacks, such as using a known vulnerability in an older version of FTP for unauthorized file access.</a:t>
            </a:r>
          </a:p>
          <a:p>
            <a:pPr>
              <a:buFont typeface="+mj-lt"/>
              <a:buAutoNum type="arabicPeriod"/>
            </a:pPr>
            <a:r>
              <a:rPr lang="en-US" b="1" dirty="0"/>
              <a:t>Recognizing and Exploiting Vulnerabilities:</a:t>
            </a:r>
            <a:endParaRPr lang="en-US" dirty="0"/>
          </a:p>
          <a:p>
            <a:pPr marL="742950" lvl="1" indent="-285750">
              <a:buFont typeface="+mj-lt"/>
              <a:buAutoNum type="arabicPeriod"/>
            </a:pPr>
            <a:r>
              <a:rPr lang="en-US" b="1" dirty="0"/>
              <a:t>Port Scanning and Enumeration:</a:t>
            </a:r>
            <a:r>
              <a:rPr lang="en-US" dirty="0"/>
              <a:t> Knowledge of networking allows ethical hackers to use tools like Nmap to scan for open ports and services. Recognizing services running on ports helps ethical hackers exploit misconfigured or unpatched systems.</a:t>
            </a:r>
          </a:p>
          <a:p>
            <a:pPr marL="742950" lvl="1" indent="-285750">
              <a:buFont typeface="+mj-lt"/>
              <a:buAutoNum type="arabicPeriod"/>
            </a:pPr>
            <a:r>
              <a:rPr lang="en-US" b="1" dirty="0"/>
              <a:t>Understanding Traffic Patterns:</a:t>
            </a:r>
            <a:r>
              <a:rPr lang="en-US" dirty="0"/>
              <a:t> Recognizing normal vs. suspicious traffic patterns helps ethical hackers detect signs of network reconnaissance, malware communication, or unauthorized data exfiltration.</a:t>
            </a:r>
          </a:p>
          <a:p>
            <a:pPr marL="742950" lvl="1" indent="-285750">
              <a:buFont typeface="+mj-lt"/>
              <a:buAutoNum type="arabicPeriod"/>
            </a:pPr>
            <a:r>
              <a:rPr lang="en-US" b="1" dirty="0"/>
              <a:t>Firewall and IDS/IPS Bypass:</a:t>
            </a:r>
            <a:r>
              <a:rPr lang="en-US" dirty="0"/>
              <a:t> Knowledge of firewalls and Intrusion Detection/Prevention Systems (IDS/IPS) enables ethical hackers to craft stealthy attacks that evade detection. For example, using techniques like fragmentation or obfuscation to avoid firewall rules or evade intrusion detection.</a:t>
            </a:r>
          </a:p>
          <a:p>
            <a:pPr>
              <a:buFont typeface="+mj-lt"/>
              <a:buAutoNum type="arabicPeriod"/>
            </a:pPr>
            <a:r>
              <a:rPr lang="en-US" b="1" dirty="0"/>
              <a:t>Exploiting Misconfigurations:</a:t>
            </a:r>
            <a:endParaRPr lang="en-US" dirty="0"/>
          </a:p>
          <a:p>
            <a:pPr marL="742950" lvl="1" indent="-285750">
              <a:buFont typeface="+mj-lt"/>
              <a:buAutoNum type="arabicPeriod"/>
            </a:pPr>
            <a:r>
              <a:rPr lang="en-US" b="1" dirty="0"/>
              <a:t>Weak Network Segmentation:</a:t>
            </a:r>
            <a:r>
              <a:rPr lang="en-US" dirty="0"/>
              <a:t> Poorly segmented networks make it easier for an attacker to move laterally once inside. Understanding network segmentation allows ethical hackers to simulate attacks where compromised systems in one network segment could lead to broader access.</a:t>
            </a:r>
          </a:p>
          <a:p>
            <a:pPr marL="742950" lvl="1" indent="-285750">
              <a:buFont typeface="+mj-lt"/>
              <a:buAutoNum type="arabicPeriod"/>
            </a:pPr>
            <a:r>
              <a:rPr lang="en-US" b="1" dirty="0"/>
              <a:t>DNS Exploitation:</a:t>
            </a:r>
            <a:r>
              <a:rPr lang="en-US" dirty="0"/>
              <a:t> DNS can be manipulated for attacks like cache poisoning, DNS spoofing, or tunneling. Understanding how DNS operates helps ethical hackers identify potential exploits that attackers could leverage.</a:t>
            </a:r>
          </a:p>
          <a:p>
            <a:pPr>
              <a:buFont typeface="+mj-lt"/>
              <a:buAutoNum type="arabicPeriod"/>
            </a:pPr>
            <a:r>
              <a:rPr lang="en-US" b="1" dirty="0"/>
              <a:t>Mitigating Attacks:</a:t>
            </a:r>
            <a:endParaRPr lang="en-US" dirty="0"/>
          </a:p>
          <a:p>
            <a:pPr marL="742950" lvl="1" indent="-285750">
              <a:buFont typeface="+mj-lt"/>
              <a:buAutoNum type="arabicPeriod"/>
            </a:pPr>
            <a:r>
              <a:rPr lang="en-US" b="1" dirty="0"/>
              <a:t>Applying Security Measures:</a:t>
            </a:r>
            <a:r>
              <a:rPr lang="en-US" dirty="0"/>
              <a:t> Networking knowledge is essential for suggesting mitigations post-assessment. Ethical hackers not only identify vulnerabilities but also recommend practical fixes, such as enforcing strong firewall rules, closing unnecessary ports, updating protocols to secure versions, or implementing encryption.</a:t>
            </a:r>
          </a:p>
          <a:p>
            <a:pPr>
              <a:buFont typeface="+mj-lt"/>
              <a:buAutoNum type="arabicPeriod"/>
            </a:pPr>
            <a:r>
              <a:rPr lang="en-US" b="1" dirty="0"/>
              <a:t>Using Tools Effectively:</a:t>
            </a:r>
            <a:endParaRPr lang="en-US" dirty="0"/>
          </a:p>
          <a:p>
            <a:pPr marL="742950" lvl="1" indent="-285750">
              <a:buFont typeface="+mj-lt"/>
              <a:buAutoNum type="arabicPeriod"/>
            </a:pPr>
            <a:r>
              <a:rPr lang="en-US" b="1" dirty="0"/>
              <a:t>Nmap, Wireshark, and Packet Sniffers:</a:t>
            </a:r>
            <a:r>
              <a:rPr lang="en-US" dirty="0"/>
              <a:t> Networking skills allow ethical hackers to effectively use scanning and packet analysis tools to discover vulnerabilities. Understanding the results of tools like Nmap and Wireshark allows them to interpret the network’s state and identify potential weak points for exploitation.</a:t>
            </a:r>
          </a:p>
          <a:p>
            <a:r>
              <a:rPr lang="en-US" dirty="0"/>
              <a:t>In summary, networking knowledge is integral to ethical hacking, enabling hackers to discover, exploit, and secure network-based vulnerabilities. A strong grasp of network protocols, architecture, and security measures allows ethical hackers to simulate realistic attacks and recommend effective defenses.</a:t>
            </a:r>
          </a:p>
          <a:p>
            <a:r>
              <a:rPr lang="en-US" b="1" dirty="0"/>
              <a:t>Preview of Next Week's Topics: TCP/IP Deep Dive and Real-World Case Studies</a:t>
            </a:r>
          </a:p>
          <a:p>
            <a:r>
              <a:rPr lang="en-US" dirty="0"/>
              <a:t>Next week, we will take a </a:t>
            </a:r>
            <a:r>
              <a:rPr lang="en-US" b="1" dirty="0"/>
              <a:t>deeper dive into the TCP/IP model</a:t>
            </a:r>
            <a:r>
              <a:rPr lang="en-US" dirty="0"/>
              <a:t>, which is the foundation of modern networking and the internet. Understanding TCP/IP is crucial for ethical hackers as it governs how data is transmitted over networks. We’ll cover:</a:t>
            </a:r>
          </a:p>
          <a:p>
            <a:pPr>
              <a:buFont typeface="+mj-lt"/>
              <a:buAutoNum type="arabicPeriod"/>
            </a:pPr>
            <a:r>
              <a:rPr lang="en-US" b="1" dirty="0"/>
              <a:t>In-Depth Understanding of the TCP/IP Model:</a:t>
            </a:r>
            <a:endParaRPr lang="en-US" dirty="0"/>
          </a:p>
          <a:p>
            <a:pPr marL="742950" lvl="1" indent="-285750">
              <a:buFont typeface="+mj-lt"/>
              <a:buAutoNum type="arabicPeriod"/>
            </a:pPr>
            <a:r>
              <a:rPr lang="en-US" b="1" dirty="0"/>
              <a:t>The Layers:</a:t>
            </a:r>
            <a:r>
              <a:rPr lang="en-US" dirty="0"/>
              <a:t> We’ll explore each layer of the TCP/IP model, from the </a:t>
            </a:r>
            <a:r>
              <a:rPr lang="en-US" b="1" dirty="0"/>
              <a:t>Network Interface Layer</a:t>
            </a:r>
            <a:r>
              <a:rPr lang="en-US" dirty="0"/>
              <a:t> to the </a:t>
            </a:r>
            <a:r>
              <a:rPr lang="en-US" b="1" dirty="0"/>
              <a:t>Application Layer</a:t>
            </a:r>
            <a:r>
              <a:rPr lang="en-US" dirty="0"/>
              <a:t>, and discuss the role each plays in communication.</a:t>
            </a:r>
          </a:p>
          <a:p>
            <a:pPr marL="742950" lvl="1" indent="-285750">
              <a:buFont typeface="+mj-lt"/>
              <a:buAutoNum type="arabicPeriod"/>
            </a:pPr>
            <a:r>
              <a:rPr lang="en-US" b="1" dirty="0"/>
              <a:t>Packet Structure:</a:t>
            </a:r>
            <a:r>
              <a:rPr lang="en-US" dirty="0"/>
              <a:t> Learn about TCP and IP packet structures, headers, and how this knowledge can be used to manipulate or detect attacks.</a:t>
            </a:r>
          </a:p>
          <a:p>
            <a:pPr marL="742950" lvl="1" indent="-285750">
              <a:buFont typeface="+mj-lt"/>
              <a:buAutoNum type="arabicPeriod"/>
            </a:pPr>
            <a:r>
              <a:rPr lang="en-US" b="1" dirty="0"/>
              <a:t>Handshakes and Sessions:</a:t>
            </a:r>
            <a:r>
              <a:rPr lang="en-US" dirty="0"/>
              <a:t> We’ll dive into the details of the </a:t>
            </a:r>
            <a:r>
              <a:rPr lang="en-US" b="1" dirty="0"/>
              <a:t>TCP three-way handshake</a:t>
            </a:r>
            <a:r>
              <a:rPr lang="en-US" dirty="0"/>
              <a:t> and how session management works, including how attackers can exploit or hijack these processes.</a:t>
            </a:r>
          </a:p>
          <a:p>
            <a:pPr>
              <a:buFont typeface="+mj-lt"/>
              <a:buAutoNum type="arabicPeriod"/>
            </a:pPr>
            <a:r>
              <a:rPr lang="en-US" b="1" dirty="0"/>
              <a:t>Real-World Case Studies:</a:t>
            </a:r>
            <a:endParaRPr lang="en-US" dirty="0"/>
          </a:p>
          <a:p>
            <a:pPr marL="742950" lvl="1" indent="-285750">
              <a:buFont typeface="+mj-lt"/>
              <a:buAutoNum type="arabicPeriod"/>
            </a:pPr>
            <a:r>
              <a:rPr lang="en-US" b="1" dirty="0"/>
              <a:t>Case Study 1: SYN Flood Attack:</a:t>
            </a:r>
            <a:r>
              <a:rPr lang="en-US" dirty="0"/>
              <a:t> We’ll study a case where a denial-of-service (DoS) attack leveraged a SYN flood to overwhelm a server. We’ll discuss how the attack works, how it was mitigated, and how ethical hackers can test for similar vulnerabilities.</a:t>
            </a:r>
          </a:p>
          <a:p>
            <a:pPr marL="742950" lvl="1" indent="-285750">
              <a:buFont typeface="+mj-lt"/>
              <a:buAutoNum type="arabicPeriod"/>
            </a:pPr>
            <a:r>
              <a:rPr lang="en-US" b="1" dirty="0"/>
              <a:t>Case Study 2: Man-in-the-Middle Attack (MitM):</a:t>
            </a:r>
            <a:r>
              <a:rPr lang="en-US" dirty="0"/>
              <a:t> This case will cover how attackers intercepted communications between two parties to steal sensitive data. We’ll examine the steps involved, including ARP spoofing, and explore mitigation strategies such as encryption and secure key exchange.</a:t>
            </a:r>
          </a:p>
          <a:p>
            <a:pPr marL="742950" lvl="1" indent="-285750">
              <a:buFont typeface="+mj-lt"/>
              <a:buAutoNum type="arabicPeriod"/>
            </a:pPr>
            <a:r>
              <a:rPr lang="en-US" b="1" dirty="0"/>
              <a:t>Case Study 3: DNS Spoofing and Cache Poisoning:</a:t>
            </a:r>
            <a:r>
              <a:rPr lang="en-US" dirty="0"/>
              <a:t> This case study will focus on how attackers manipulated DNS to redirect users to malicious websites. We’ll explore how this attack was detected and what security measures can prevent it.</a:t>
            </a:r>
          </a:p>
          <a:p>
            <a:pPr>
              <a:buFont typeface="+mj-lt"/>
              <a:buAutoNum type="arabicPeriod"/>
            </a:pPr>
            <a:r>
              <a:rPr lang="en-US" b="1" dirty="0"/>
              <a:t>Hands-On Lab Preview:</a:t>
            </a:r>
            <a:endParaRPr lang="en-US" dirty="0"/>
          </a:p>
          <a:p>
            <a:pPr marL="742950" lvl="1" indent="-285750">
              <a:buFont typeface="+mj-lt"/>
              <a:buAutoNum type="arabicPeriod"/>
            </a:pPr>
            <a:r>
              <a:rPr lang="en-US" dirty="0"/>
              <a:t>We’ll introduce hands-on labs where you’ll use tools like </a:t>
            </a:r>
            <a:r>
              <a:rPr lang="en-US" b="1" dirty="0"/>
              <a:t>Wireshark</a:t>
            </a:r>
            <a:r>
              <a:rPr lang="en-US" dirty="0"/>
              <a:t> and </a:t>
            </a:r>
            <a:r>
              <a:rPr lang="en-US" b="1" dirty="0" err="1"/>
              <a:t>tcpdump</a:t>
            </a:r>
            <a:r>
              <a:rPr lang="en-US" dirty="0"/>
              <a:t> to capture, inspect, and manipulate packets, simulating real-world network attacks and defenses.</a:t>
            </a:r>
          </a:p>
          <a:p>
            <a:pPr marL="742950" lvl="1" indent="-285750">
              <a:buFont typeface="+mj-lt"/>
              <a:buAutoNum type="arabicPeriod"/>
            </a:pPr>
            <a:r>
              <a:rPr lang="en-US" dirty="0"/>
              <a:t>You’ll also be tasked with identifying vulnerabilities in mock environments based on what you’ve learned so far about TCP/IP and network scanning.</a:t>
            </a:r>
          </a:p>
          <a:p>
            <a:r>
              <a:rPr lang="en-US" dirty="0"/>
              <a:t>By understanding the details of TCP/IP and studying real-world examples, you'll gain a deeper appreciation for how attackers exploit these core protocols and how ethical hackers defend against them.</a:t>
            </a:r>
          </a:p>
          <a:p>
            <a:r>
              <a:rPr lang="en-US" dirty="0"/>
              <a:t> </a:t>
            </a:r>
          </a:p>
        </p:txBody>
      </p:sp>
      <p:sp>
        <p:nvSpPr>
          <p:cNvPr id="4" name="Slide Number Placeholder 3"/>
          <p:cNvSpPr>
            <a:spLocks noGrp="1"/>
          </p:cNvSpPr>
          <p:nvPr>
            <p:ph type="sldNum" sz="quarter" idx="5"/>
          </p:nvPr>
        </p:nvSpPr>
        <p:spPr/>
        <p:txBody>
          <a:bodyPr/>
          <a:lstStyle/>
          <a:p>
            <a:fld id="{3EBA5BD7-F043-4D1B-AA17-CD412FC534DE}" type="slidenum">
              <a:rPr lang="en-US" smtClean="0"/>
              <a:t>19</a:t>
            </a:fld>
            <a:endParaRPr lang="en-US"/>
          </a:p>
        </p:txBody>
      </p:sp>
    </p:spTree>
    <p:extLst>
      <p:ext uri="{BB962C8B-B14F-4D97-AF65-F5344CB8AC3E}">
        <p14:creationId xmlns:p14="http://schemas.microsoft.com/office/powerpoint/2010/main" val="2565670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Explanation of Key Network Topologies: Bus, Star, Ring, Mesh, and Hybrid</a:t>
            </a:r>
          </a:p>
          <a:p>
            <a:pPr>
              <a:buFont typeface="+mj-lt"/>
              <a:buAutoNum type="arabicPeriod"/>
            </a:pPr>
            <a:r>
              <a:rPr lang="en-US" b="1" dirty="0"/>
              <a:t>Bus Topology:</a:t>
            </a:r>
            <a:endParaRPr lang="en-US" dirty="0"/>
          </a:p>
          <a:p>
            <a:pPr marL="742950" lvl="1" indent="-285750">
              <a:buFont typeface="+mj-lt"/>
              <a:buAutoNum type="arabicPeriod"/>
            </a:pPr>
            <a:r>
              <a:rPr lang="en-US" b="1" dirty="0"/>
              <a:t>Structure:</a:t>
            </a:r>
            <a:r>
              <a:rPr lang="en-US" dirty="0"/>
              <a:t> In a bus topology, all devices are connected to a single central cable (the bus) that carries data between them.</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Simple and cost-effective for small networks.</a:t>
            </a:r>
          </a:p>
          <a:p>
            <a:pPr marL="1143000" lvl="2" indent="-228600">
              <a:buFont typeface="+mj-lt"/>
              <a:buAutoNum type="arabicPeriod"/>
            </a:pPr>
            <a:r>
              <a:rPr lang="en-US" dirty="0"/>
              <a:t>Requires less cabling than other topologies.</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If the central cable fails, the entire network goes down.</a:t>
            </a:r>
          </a:p>
          <a:p>
            <a:pPr marL="1143000" lvl="2" indent="-228600">
              <a:buFont typeface="+mj-lt"/>
              <a:buAutoNum type="arabicPeriod"/>
            </a:pPr>
            <a:r>
              <a:rPr lang="en-US" dirty="0"/>
              <a:t>Performance degrades as more devices are added.</a:t>
            </a:r>
          </a:p>
          <a:p>
            <a:pPr marL="742950" lvl="1" indent="-285750">
              <a:buFont typeface="+mj-lt"/>
              <a:buAutoNum type="arabicPeriod"/>
            </a:pPr>
            <a:r>
              <a:rPr lang="en-US" b="1" dirty="0"/>
              <a:t>Security Implications:</a:t>
            </a:r>
            <a:r>
              <a:rPr lang="en-US" dirty="0"/>
              <a:t> Since all devices share the same communication channel, there is a risk of data being intercepted by other devices on the network. A malicious actor could eavesdrop on the network traffic.</a:t>
            </a:r>
          </a:p>
          <a:p>
            <a:pPr>
              <a:buFont typeface="+mj-lt"/>
              <a:buAutoNum type="arabicPeriod"/>
            </a:pPr>
            <a:r>
              <a:rPr lang="en-US" b="1" dirty="0"/>
              <a:t>Star Topology:</a:t>
            </a:r>
            <a:endParaRPr lang="en-US" dirty="0"/>
          </a:p>
          <a:p>
            <a:pPr marL="742950" lvl="1" indent="-285750">
              <a:buFont typeface="+mj-lt"/>
              <a:buAutoNum type="arabicPeriod"/>
            </a:pPr>
            <a:r>
              <a:rPr lang="en-US" b="1" dirty="0"/>
              <a:t>Structure:</a:t>
            </a:r>
            <a:r>
              <a:rPr lang="en-US" dirty="0"/>
              <a:t> Devices are connected to a central hub or switch. Each device has a dedicated connection to the central point.</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If one device fails, the rest of the network remains operational.</a:t>
            </a:r>
          </a:p>
          <a:p>
            <a:pPr marL="1143000" lvl="2" indent="-228600">
              <a:buFont typeface="+mj-lt"/>
              <a:buAutoNum type="arabicPeriod"/>
            </a:pPr>
            <a:r>
              <a:rPr lang="en-US" dirty="0"/>
              <a:t>Easy to isolate issues and troubleshoot individual connections.</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If the central hub or switch fails, the entire network is affected.</a:t>
            </a:r>
          </a:p>
          <a:p>
            <a:pPr marL="1143000" lvl="2" indent="-228600">
              <a:buFont typeface="+mj-lt"/>
              <a:buAutoNum type="arabicPeriod"/>
            </a:pPr>
            <a:r>
              <a:rPr lang="en-US" dirty="0"/>
              <a:t>Requires more cabling than bus topology.</a:t>
            </a:r>
          </a:p>
          <a:p>
            <a:pPr marL="742950" lvl="1" indent="-285750">
              <a:buFont typeface="+mj-lt"/>
              <a:buAutoNum type="arabicPeriod"/>
            </a:pPr>
            <a:r>
              <a:rPr lang="en-US" b="1" dirty="0"/>
              <a:t>Security Implications:</a:t>
            </a:r>
            <a:r>
              <a:rPr lang="en-US" dirty="0"/>
              <a:t> Star topology is more secure than bus because each device has a direct connection to the hub, minimizing the chance of eavesdropping. However, securing the hub or switch is critical because if compromised, an attacker could control or monitor all traffic.</a:t>
            </a:r>
          </a:p>
          <a:p>
            <a:pPr>
              <a:buFont typeface="+mj-lt"/>
              <a:buAutoNum type="arabicPeriod"/>
            </a:pPr>
            <a:r>
              <a:rPr lang="en-US" b="1" dirty="0"/>
              <a:t>Ring Topology:</a:t>
            </a:r>
            <a:endParaRPr lang="en-US" dirty="0"/>
          </a:p>
          <a:p>
            <a:pPr marL="742950" lvl="1" indent="-285750">
              <a:buFont typeface="+mj-lt"/>
              <a:buAutoNum type="arabicPeriod"/>
            </a:pPr>
            <a:r>
              <a:rPr lang="en-US" b="1" dirty="0"/>
              <a:t>Structure:</a:t>
            </a:r>
            <a:r>
              <a:rPr lang="en-US" dirty="0"/>
              <a:t> Devices are connected in a circular fashion, where each device has two neighbors, and data travels in one or both directions around the ring.</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Predictable data transmission due to a defined path.</a:t>
            </a:r>
          </a:p>
          <a:p>
            <a:pPr marL="1143000" lvl="2" indent="-228600">
              <a:buFont typeface="+mj-lt"/>
              <a:buAutoNum type="arabicPeriod"/>
            </a:pPr>
            <a:r>
              <a:rPr lang="en-US" dirty="0"/>
              <a:t>Easier to identify device failures, as they will break the chain.</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If one device or link fails, it can disrupt the entire network.</a:t>
            </a:r>
          </a:p>
          <a:p>
            <a:pPr marL="1143000" lvl="2" indent="-228600">
              <a:buFont typeface="+mj-lt"/>
              <a:buAutoNum type="arabicPeriod"/>
            </a:pPr>
            <a:r>
              <a:rPr lang="en-US" dirty="0"/>
              <a:t>Adding or removing devices can be complex.</a:t>
            </a:r>
          </a:p>
          <a:p>
            <a:pPr marL="742950" lvl="1" indent="-285750">
              <a:buFont typeface="+mj-lt"/>
              <a:buAutoNum type="arabicPeriod"/>
            </a:pPr>
            <a:r>
              <a:rPr lang="en-US" b="1" dirty="0"/>
              <a:t>Security Implications:</a:t>
            </a:r>
            <a:r>
              <a:rPr lang="en-US" dirty="0"/>
              <a:t> With all data passing through every device in the ring, an attacker could potentially intercept traffic. However, strong encryption and monitoring can mitigate this risk.</a:t>
            </a:r>
          </a:p>
          <a:p>
            <a:pPr>
              <a:buFont typeface="+mj-lt"/>
              <a:buAutoNum type="arabicPeriod"/>
            </a:pPr>
            <a:r>
              <a:rPr lang="en-US" b="1" dirty="0"/>
              <a:t>Mesh Topology:</a:t>
            </a:r>
            <a:endParaRPr lang="en-US" dirty="0"/>
          </a:p>
          <a:p>
            <a:pPr marL="742950" lvl="1" indent="-285750">
              <a:buFont typeface="+mj-lt"/>
              <a:buAutoNum type="arabicPeriod"/>
            </a:pPr>
            <a:r>
              <a:rPr lang="en-US" b="1" dirty="0"/>
              <a:t>Structure:</a:t>
            </a:r>
            <a:r>
              <a:rPr lang="en-US" dirty="0"/>
              <a:t> Each device is connected to every other device, creating multiple redundant paths for data to travel.</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Extremely reliable because there are multiple paths for data transmission, ensuring no single point of failure.</a:t>
            </a:r>
          </a:p>
          <a:p>
            <a:pPr marL="1143000" lvl="2" indent="-228600">
              <a:buFont typeface="+mj-lt"/>
              <a:buAutoNum type="arabicPeriod"/>
            </a:pPr>
            <a:r>
              <a:rPr lang="en-US" dirty="0"/>
              <a:t>Easy to add more devices without affecting network performance.</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High cost due to extensive cabling and hardware requirements.</a:t>
            </a:r>
          </a:p>
          <a:p>
            <a:pPr marL="1143000" lvl="2" indent="-228600">
              <a:buFont typeface="+mj-lt"/>
              <a:buAutoNum type="arabicPeriod"/>
            </a:pPr>
            <a:r>
              <a:rPr lang="en-US" dirty="0"/>
              <a:t>Complex to manage and maintain due to the large number of connections.</a:t>
            </a:r>
          </a:p>
          <a:p>
            <a:pPr marL="742950" lvl="1" indent="-285750">
              <a:buFont typeface="+mj-lt"/>
              <a:buAutoNum type="arabicPeriod"/>
            </a:pPr>
            <a:r>
              <a:rPr lang="en-US" b="1" dirty="0"/>
              <a:t>Security Implications:</a:t>
            </a:r>
            <a:r>
              <a:rPr lang="en-US" dirty="0"/>
              <a:t> Mesh topology provides excellent redundancy, making it harder for attackers to disrupt the entire network. However, securing each connection point is critical because a single weak point could give an attacker access to the network.</a:t>
            </a:r>
          </a:p>
          <a:p>
            <a:pPr>
              <a:buFont typeface="+mj-lt"/>
              <a:buAutoNum type="arabicPeriod"/>
            </a:pPr>
            <a:r>
              <a:rPr lang="en-US" b="1" dirty="0"/>
              <a:t>Hybrid Topology:</a:t>
            </a:r>
            <a:endParaRPr lang="en-US" dirty="0"/>
          </a:p>
          <a:p>
            <a:pPr marL="742950" lvl="1" indent="-285750">
              <a:buFont typeface="+mj-lt"/>
              <a:buAutoNum type="arabicPeriod"/>
            </a:pPr>
            <a:r>
              <a:rPr lang="en-US" b="1" dirty="0"/>
              <a:t>Structure:</a:t>
            </a:r>
            <a:r>
              <a:rPr lang="en-US" dirty="0"/>
              <a:t> A combination of two or more different topologies, such as a star-bus or star-mesh.</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Flexibility to combine the strengths of multiple topologies.</a:t>
            </a:r>
          </a:p>
          <a:p>
            <a:pPr marL="1143000" lvl="2" indent="-228600">
              <a:buFont typeface="+mj-lt"/>
              <a:buAutoNum type="arabicPeriod"/>
            </a:pPr>
            <a:r>
              <a:rPr lang="en-US" dirty="0"/>
              <a:t>Can scale easily by adding new devices or segments using different topologies.</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Complex to design and manage, especially in larger networks.</a:t>
            </a:r>
          </a:p>
          <a:p>
            <a:pPr marL="1143000" lvl="2" indent="-228600">
              <a:buFont typeface="+mj-lt"/>
              <a:buAutoNum type="arabicPeriod"/>
            </a:pPr>
            <a:r>
              <a:rPr lang="en-US" dirty="0"/>
              <a:t>Potential for higher costs depending on the topologies used.</a:t>
            </a:r>
          </a:p>
          <a:p>
            <a:pPr marL="742950" lvl="1" indent="-285750">
              <a:buFont typeface="+mj-lt"/>
              <a:buAutoNum type="arabicPeriod"/>
            </a:pPr>
            <a:r>
              <a:rPr lang="en-US" b="1" dirty="0"/>
              <a:t>Security Implications:</a:t>
            </a:r>
            <a:r>
              <a:rPr lang="en-US" dirty="0"/>
              <a:t> Hybrid topologies offer flexibility in security. For instance, a star topology could be used in the core of the network for critical systems, while a bus topology could be used for non-critical sections. Security measures can be tailored to different segments, ensuring optimized protection.</a:t>
            </a:r>
          </a:p>
          <a:p>
            <a:r>
              <a:rPr lang="en-US" b="1" dirty="0"/>
              <a:t>Importance of Topology Design in Security</a:t>
            </a:r>
          </a:p>
          <a:p>
            <a:pPr>
              <a:buFont typeface="+mj-lt"/>
              <a:buAutoNum type="arabicPeriod"/>
            </a:pPr>
            <a:r>
              <a:rPr lang="en-US" b="1" dirty="0"/>
              <a:t>Impact on Data Flow:</a:t>
            </a:r>
            <a:endParaRPr lang="en-US" dirty="0"/>
          </a:p>
          <a:p>
            <a:pPr marL="742950" lvl="1" indent="-285750">
              <a:buFont typeface="+mj-lt"/>
              <a:buAutoNum type="arabicPeriod"/>
            </a:pPr>
            <a:r>
              <a:rPr lang="en-US" dirty="0"/>
              <a:t>Different topologies determine how data flows through the network, which in turn impacts security strategies. For example, in a bus topology, data is broadcast to all devices, increasing the chance of interception, whereas in a star topology, data flows only between individual devices and the central hub, limiting exposure.</a:t>
            </a:r>
          </a:p>
          <a:p>
            <a:pPr>
              <a:buFont typeface="+mj-lt"/>
              <a:buAutoNum type="arabicPeriod"/>
            </a:pPr>
            <a:r>
              <a:rPr lang="en-US" b="1" dirty="0"/>
              <a:t>Failure Points and Redundancy:</a:t>
            </a:r>
            <a:endParaRPr lang="en-US" dirty="0"/>
          </a:p>
          <a:p>
            <a:pPr marL="742950" lvl="1" indent="-285750">
              <a:buFont typeface="+mj-lt"/>
              <a:buAutoNum type="arabicPeriod"/>
            </a:pPr>
            <a:r>
              <a:rPr lang="en-US" dirty="0"/>
              <a:t>Some topologies, such as mesh, offer redundancy by having multiple paths for data transmission. This prevents single points of failure, making the network more resilient against attacks like Distributed Denial of Service (DDoS) attacks, which target network availability.</a:t>
            </a:r>
          </a:p>
          <a:p>
            <a:pPr>
              <a:buFont typeface="+mj-lt"/>
              <a:buAutoNum type="arabicPeriod"/>
            </a:pPr>
            <a:r>
              <a:rPr lang="en-US" b="1" dirty="0"/>
              <a:t>Control of Network Traffic:</a:t>
            </a:r>
            <a:endParaRPr lang="en-US" dirty="0"/>
          </a:p>
          <a:p>
            <a:pPr marL="742950" lvl="1" indent="-285750">
              <a:buFont typeface="+mj-lt"/>
              <a:buAutoNum type="arabicPeriod"/>
            </a:pPr>
            <a:r>
              <a:rPr lang="en-US" dirty="0"/>
              <a:t>Topologies like star and hybrid offer centralized control over network traffic. This allows for the implementation of stronger access controls and monitoring at central points (hubs or switches), making it easier to detect anomalies and unauthorized access attempts.</a:t>
            </a:r>
          </a:p>
          <a:p>
            <a:pPr>
              <a:buFont typeface="+mj-lt"/>
              <a:buAutoNum type="arabicPeriod"/>
            </a:pPr>
            <a:r>
              <a:rPr lang="en-US" b="1" dirty="0"/>
              <a:t>Segmentation and Isolation:</a:t>
            </a:r>
            <a:endParaRPr lang="en-US" dirty="0"/>
          </a:p>
          <a:p>
            <a:pPr marL="742950" lvl="1" indent="-285750">
              <a:buFont typeface="+mj-lt"/>
              <a:buAutoNum type="arabicPeriod"/>
            </a:pPr>
            <a:r>
              <a:rPr lang="en-US" dirty="0"/>
              <a:t>Good topology design can aid in network segmentation, a key security strategy. For instance, a hybrid topology can segregate critical and non-critical sections of a network. If one part of the network is compromised, segmentation can contain the breach, preventing it from spreading to other areas.</a:t>
            </a:r>
          </a:p>
          <a:p>
            <a:pPr>
              <a:buFont typeface="+mj-lt"/>
              <a:buAutoNum type="arabicPeriod"/>
            </a:pPr>
            <a:r>
              <a:rPr lang="en-US" b="1" dirty="0"/>
              <a:t>Easier Monitoring and Detection:</a:t>
            </a:r>
            <a:endParaRPr lang="en-US" dirty="0"/>
          </a:p>
          <a:p>
            <a:pPr marL="742950" lvl="1" indent="-285750">
              <a:buFont typeface="+mj-lt"/>
              <a:buAutoNum type="arabicPeriod"/>
            </a:pPr>
            <a:r>
              <a:rPr lang="en-US" dirty="0"/>
              <a:t>In topologies with centralized communication points (like star topology), monitoring traffic for unusual behavior is easier. Intrusion detection systems (IDS) and firewalls can be placed at these hubs to detect and block malicious traffic.</a:t>
            </a:r>
          </a:p>
          <a:p>
            <a:r>
              <a:rPr lang="en-US" b="1" dirty="0"/>
              <a:t>Visual Diagram of Each Topology Type</a:t>
            </a:r>
          </a:p>
          <a:p>
            <a:r>
              <a:rPr lang="en-US" dirty="0"/>
              <a:t>For each of the following network topologies, it's important to include a visual diagram to help visualize the structure:</a:t>
            </a:r>
          </a:p>
          <a:p>
            <a:pPr>
              <a:buFont typeface="Arial" panose="020B0604020202020204" pitchFamily="34" charset="0"/>
              <a:buChar char="•"/>
            </a:pPr>
            <a:r>
              <a:rPr lang="en-US" b="1" dirty="0"/>
              <a:t>Bus Topology:</a:t>
            </a:r>
            <a:r>
              <a:rPr lang="en-US" dirty="0"/>
              <a:t> One long line (bus) with devices connected along it.</a:t>
            </a:r>
          </a:p>
          <a:p>
            <a:pPr>
              <a:buFont typeface="Arial" panose="020B0604020202020204" pitchFamily="34" charset="0"/>
              <a:buChar char="•"/>
            </a:pPr>
            <a:r>
              <a:rPr lang="en-US" b="1" dirty="0"/>
              <a:t>Star Topology:</a:t>
            </a:r>
            <a:r>
              <a:rPr lang="en-US" dirty="0"/>
              <a:t> A central hub with individual devices branching out from it.</a:t>
            </a:r>
          </a:p>
          <a:p>
            <a:pPr>
              <a:buFont typeface="Arial" panose="020B0604020202020204" pitchFamily="34" charset="0"/>
              <a:buChar char="•"/>
            </a:pPr>
            <a:r>
              <a:rPr lang="en-US" b="1" dirty="0"/>
              <a:t>Ring Topology:</a:t>
            </a:r>
            <a:r>
              <a:rPr lang="en-US" dirty="0"/>
              <a:t> Devices connected in a circular pattern.</a:t>
            </a:r>
          </a:p>
          <a:p>
            <a:pPr>
              <a:buFont typeface="Arial" panose="020B0604020202020204" pitchFamily="34" charset="0"/>
              <a:buChar char="•"/>
            </a:pPr>
            <a:r>
              <a:rPr lang="en-US" b="1" dirty="0"/>
              <a:t>Mesh Topology:</a:t>
            </a:r>
            <a:r>
              <a:rPr lang="en-US" dirty="0"/>
              <a:t> A fully interconnected network, where every device connects to every other device.</a:t>
            </a:r>
          </a:p>
          <a:p>
            <a:pPr>
              <a:buFont typeface="Arial" panose="020B0604020202020204" pitchFamily="34" charset="0"/>
              <a:buChar char="•"/>
            </a:pPr>
            <a:r>
              <a:rPr lang="en-US" b="1" dirty="0"/>
              <a:t>Hybrid Topology:</a:t>
            </a:r>
            <a:r>
              <a:rPr lang="en-US" dirty="0"/>
              <a:t> A mix, for example, a star with each branch having a mini bus or ring.</a:t>
            </a:r>
          </a:p>
          <a:p>
            <a:r>
              <a:rPr lang="en-US" dirty="0"/>
              <a:t>Visual diagrams are important to illustrate how data flows between devices and where potential security risks might arise, making it easier to understand how hackers might target specific points in each topology.</a:t>
            </a:r>
          </a:p>
          <a:p>
            <a:r>
              <a:rPr lang="en-US" dirty="0"/>
              <a:t>Ethical hackers and network administrators can design networks that are both efficient and secure, minimizing the risk of attacks and maximizing network reliability.</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5</a:t>
            </a:fld>
            <a:endParaRPr lang="en-US"/>
          </a:p>
        </p:txBody>
      </p:sp>
    </p:spTree>
    <p:extLst>
      <p:ext uri="{BB962C8B-B14F-4D97-AF65-F5344CB8AC3E}">
        <p14:creationId xmlns:p14="http://schemas.microsoft.com/office/powerpoint/2010/main" val="1292182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How Specific Topologies May Have Inherent Vulnerabilities</a:t>
            </a:r>
          </a:p>
          <a:p>
            <a:r>
              <a:rPr lang="en-US" dirty="0"/>
              <a:t>Each network topology comes with its inherent strengths and weaknesses, which can introduce unique security vulnerabilities. Let’s discuss these vulnerabilities based on specific topologies:</a:t>
            </a:r>
          </a:p>
          <a:p>
            <a:pPr>
              <a:buFont typeface="+mj-lt"/>
              <a:buAutoNum type="arabicPeriod"/>
            </a:pPr>
            <a:r>
              <a:rPr lang="en-US" b="1" dirty="0"/>
              <a:t>Bus Topology:</a:t>
            </a:r>
            <a:endParaRPr lang="en-US" dirty="0"/>
          </a:p>
          <a:p>
            <a:pPr marL="742950" lvl="1" indent="-285750">
              <a:buFont typeface="+mj-lt"/>
              <a:buAutoNum type="arabicPeriod"/>
            </a:pPr>
            <a:r>
              <a:rPr lang="en-US" b="1" dirty="0"/>
              <a:t>Inherent Vulnerabilities:</a:t>
            </a:r>
            <a:endParaRPr lang="en-US" dirty="0"/>
          </a:p>
          <a:p>
            <a:pPr marL="1143000" lvl="2" indent="-228600">
              <a:buFont typeface="+mj-lt"/>
              <a:buAutoNum type="arabicPeriod"/>
            </a:pPr>
            <a:r>
              <a:rPr lang="en-US" b="1" dirty="0"/>
              <a:t>Single Point of Failure:</a:t>
            </a:r>
            <a:r>
              <a:rPr lang="en-US" dirty="0"/>
              <a:t> In a bus topology, all devices are connected via a single communication line (the bus). If this central bus fails, the entire network is disrupted.</a:t>
            </a:r>
          </a:p>
          <a:p>
            <a:pPr marL="1143000" lvl="2" indent="-228600">
              <a:buFont typeface="+mj-lt"/>
              <a:buAutoNum type="arabicPeriod"/>
            </a:pPr>
            <a:r>
              <a:rPr lang="en-US" b="1" dirty="0"/>
              <a:t>Data Interception:</a:t>
            </a:r>
            <a:r>
              <a:rPr lang="en-US" dirty="0"/>
              <a:t> Since all devices share the same communication medium, it is easy for a malicious actor to eavesdrop on the network traffic.</a:t>
            </a:r>
          </a:p>
          <a:p>
            <a:pPr marL="1143000" lvl="2" indent="-228600">
              <a:buFont typeface="+mj-lt"/>
              <a:buAutoNum type="arabicPeriod"/>
            </a:pPr>
            <a:r>
              <a:rPr lang="en-US" b="1" dirty="0"/>
              <a:t>Collision Issues:</a:t>
            </a:r>
            <a:r>
              <a:rPr lang="en-US" dirty="0"/>
              <a:t> As all devices share the same network channel, data collisions can occur, leading to data being corrupted or lost.</a:t>
            </a:r>
          </a:p>
          <a:p>
            <a:pPr marL="1143000" lvl="2" indent="-228600">
              <a:buFont typeface="+mj-lt"/>
              <a:buAutoNum type="arabicPeriod"/>
            </a:pPr>
            <a:r>
              <a:rPr lang="en-US" b="1" dirty="0"/>
              <a:t>Limited Scalability:</a:t>
            </a:r>
            <a:r>
              <a:rPr lang="en-US" dirty="0"/>
              <a:t> As more devices are added, the risk of collisions and degraded performance increases, making the network more susceptible to failures and attacks.</a:t>
            </a:r>
          </a:p>
          <a:p>
            <a:pPr>
              <a:buFont typeface="+mj-lt"/>
              <a:buAutoNum type="arabicPeriod"/>
            </a:pPr>
            <a:r>
              <a:rPr lang="en-US" b="1" dirty="0"/>
              <a:t>Star Topology:</a:t>
            </a:r>
            <a:endParaRPr lang="en-US" dirty="0"/>
          </a:p>
          <a:p>
            <a:pPr marL="742950" lvl="1" indent="-285750">
              <a:buFont typeface="+mj-lt"/>
              <a:buAutoNum type="arabicPeriod"/>
            </a:pPr>
            <a:r>
              <a:rPr lang="en-US" b="1" dirty="0"/>
              <a:t>Inherent Vulnerabilities:</a:t>
            </a:r>
            <a:endParaRPr lang="en-US" dirty="0"/>
          </a:p>
          <a:p>
            <a:pPr marL="1143000" lvl="2" indent="-228600">
              <a:buFont typeface="+mj-lt"/>
              <a:buAutoNum type="arabicPeriod"/>
            </a:pPr>
            <a:r>
              <a:rPr lang="en-US" b="1" dirty="0"/>
              <a:t>Central Point of Failure:</a:t>
            </a:r>
            <a:r>
              <a:rPr lang="en-US" dirty="0"/>
              <a:t> The hub or switch in a star topology is a single point of failure. If the hub is compromised or crashes, all connected devices lose connectivity.</a:t>
            </a:r>
          </a:p>
          <a:p>
            <a:pPr marL="1143000" lvl="2" indent="-228600">
              <a:buFont typeface="+mj-lt"/>
              <a:buAutoNum type="arabicPeriod"/>
            </a:pPr>
            <a:r>
              <a:rPr lang="en-US" b="1" dirty="0"/>
              <a:t>Hub as a Target:</a:t>
            </a:r>
            <a:r>
              <a:rPr lang="en-US" dirty="0"/>
              <a:t> An attacker who gains control of the hub can potentially monitor, control, or disrupt all traffic flowing through the network. The hub is a critical vulnerability.</a:t>
            </a:r>
          </a:p>
          <a:p>
            <a:pPr marL="1143000" lvl="2" indent="-228600">
              <a:buFont typeface="+mj-lt"/>
              <a:buAutoNum type="arabicPeriod"/>
            </a:pPr>
            <a:r>
              <a:rPr lang="en-US" b="1" dirty="0"/>
              <a:t>Device Dependency:</a:t>
            </a:r>
            <a:r>
              <a:rPr lang="en-US" dirty="0"/>
              <a:t> If individual links from the hub to a device fail, only that device is affected, but its isolation can still create a gap in the network’s integrity.</a:t>
            </a:r>
          </a:p>
          <a:p>
            <a:pPr>
              <a:buFont typeface="+mj-lt"/>
              <a:buAutoNum type="arabicPeriod"/>
            </a:pPr>
            <a:r>
              <a:rPr lang="en-US" b="1" dirty="0"/>
              <a:t>Ring Topology:</a:t>
            </a:r>
            <a:endParaRPr lang="en-US" dirty="0"/>
          </a:p>
          <a:p>
            <a:pPr marL="742950" lvl="1" indent="-285750">
              <a:buFont typeface="+mj-lt"/>
              <a:buAutoNum type="arabicPeriod"/>
            </a:pPr>
            <a:r>
              <a:rPr lang="en-US" b="1" dirty="0"/>
              <a:t>Inherent Vulnerabilities:</a:t>
            </a:r>
            <a:endParaRPr lang="en-US" dirty="0"/>
          </a:p>
          <a:p>
            <a:pPr marL="1143000" lvl="2" indent="-228600">
              <a:buFont typeface="+mj-lt"/>
              <a:buAutoNum type="arabicPeriod"/>
            </a:pPr>
            <a:r>
              <a:rPr lang="en-US" b="1" dirty="0"/>
              <a:t>Failure in One Device Affects Entire Network:</a:t>
            </a:r>
            <a:r>
              <a:rPr lang="en-US" dirty="0"/>
              <a:t> If one device or connection in the ring fails, the entire network is disrupted. This lack of redundancy creates a significant weakness.</a:t>
            </a:r>
          </a:p>
          <a:p>
            <a:pPr marL="1143000" lvl="2" indent="-228600">
              <a:buFont typeface="+mj-lt"/>
              <a:buAutoNum type="arabicPeriod"/>
            </a:pPr>
            <a:r>
              <a:rPr lang="en-US" b="1" dirty="0"/>
              <a:t>Difficult Troubleshooting:</a:t>
            </a:r>
            <a:r>
              <a:rPr lang="en-US" dirty="0"/>
              <a:t> When problems arise, it can be challenging to locate the point of failure within the ring.</a:t>
            </a:r>
          </a:p>
          <a:p>
            <a:pPr marL="1143000" lvl="2" indent="-228600">
              <a:buFont typeface="+mj-lt"/>
              <a:buAutoNum type="arabicPeriod"/>
            </a:pPr>
            <a:r>
              <a:rPr lang="en-US" b="1" dirty="0"/>
              <a:t>Latency:</a:t>
            </a:r>
            <a:r>
              <a:rPr lang="en-US" dirty="0"/>
              <a:t> As more devices are added to the ring, data must travel through more hops, increasing latency and creating more potential points of interception.</a:t>
            </a:r>
          </a:p>
          <a:p>
            <a:pPr>
              <a:buFont typeface="+mj-lt"/>
              <a:buAutoNum type="arabicPeriod"/>
            </a:pPr>
            <a:r>
              <a:rPr lang="en-US" b="1" dirty="0"/>
              <a:t>Mesh Topology:</a:t>
            </a:r>
            <a:endParaRPr lang="en-US" dirty="0"/>
          </a:p>
          <a:p>
            <a:pPr marL="742950" lvl="1" indent="-285750">
              <a:buFont typeface="+mj-lt"/>
              <a:buAutoNum type="arabicPeriod"/>
            </a:pPr>
            <a:r>
              <a:rPr lang="en-US" b="1" dirty="0"/>
              <a:t>Inherent Vulnerabilities:</a:t>
            </a:r>
            <a:endParaRPr lang="en-US" dirty="0"/>
          </a:p>
          <a:p>
            <a:pPr marL="1143000" lvl="2" indent="-228600">
              <a:buFont typeface="+mj-lt"/>
              <a:buAutoNum type="arabicPeriod"/>
            </a:pPr>
            <a:r>
              <a:rPr lang="en-US" b="1" dirty="0"/>
              <a:t>Complexity in Security Management:</a:t>
            </a:r>
            <a:r>
              <a:rPr lang="en-US" dirty="0"/>
              <a:t> While mesh topology provides redundancy and multiple pathways, the complexity of securing multiple interconnected devices increases. Each connection must be properly configured and secured, making it easier for an attacker to exploit poorly managed or unsecured links.</a:t>
            </a:r>
          </a:p>
          <a:p>
            <a:pPr marL="1143000" lvl="2" indent="-228600">
              <a:buFont typeface="+mj-lt"/>
              <a:buAutoNum type="arabicPeriod"/>
            </a:pPr>
            <a:r>
              <a:rPr lang="en-US" b="1" dirty="0"/>
              <a:t>Cost and Maintenance:</a:t>
            </a:r>
            <a:r>
              <a:rPr lang="en-US" dirty="0"/>
              <a:t> Mesh networks are expensive to maintain due to the large number of connections, and more connections mean more points to monitor for potential attacks.</a:t>
            </a:r>
          </a:p>
          <a:p>
            <a:pPr>
              <a:buFont typeface="+mj-lt"/>
              <a:buAutoNum type="arabicPeriod"/>
            </a:pPr>
            <a:r>
              <a:rPr lang="en-US" b="1" dirty="0"/>
              <a:t>Hybrid Topology:</a:t>
            </a:r>
            <a:endParaRPr lang="en-US" dirty="0"/>
          </a:p>
          <a:p>
            <a:pPr marL="742950" lvl="1" indent="-285750">
              <a:buFont typeface="+mj-lt"/>
              <a:buAutoNum type="arabicPeriod"/>
            </a:pPr>
            <a:r>
              <a:rPr lang="en-US" b="1" dirty="0"/>
              <a:t>Inherent Vulnerabilities:</a:t>
            </a:r>
            <a:endParaRPr lang="en-US" dirty="0"/>
          </a:p>
          <a:p>
            <a:pPr marL="1143000" lvl="2" indent="-228600">
              <a:buFont typeface="+mj-lt"/>
              <a:buAutoNum type="arabicPeriod"/>
            </a:pPr>
            <a:r>
              <a:rPr lang="en-US" b="1" dirty="0"/>
              <a:t>Mixed Vulnerabilities:</a:t>
            </a:r>
            <a:r>
              <a:rPr lang="en-US" dirty="0"/>
              <a:t> A hybrid topology combines aspects of other topologies (e.g., star, bus, ring), which means it inherits the vulnerabilities of the topologies it combines. For example, a hybrid network that integrates both bus and star topology may face single point of failure issues from the star topology and data interception risks from the bus topology.</a:t>
            </a:r>
          </a:p>
          <a:p>
            <a:pPr marL="1143000" lvl="2" indent="-228600">
              <a:buFont typeface="+mj-lt"/>
              <a:buAutoNum type="arabicPeriod"/>
            </a:pPr>
            <a:r>
              <a:rPr lang="en-US" b="1" dirty="0"/>
              <a:t>Complex Network Design:</a:t>
            </a:r>
            <a:r>
              <a:rPr lang="en-US" dirty="0"/>
              <a:t> The complexity of hybrid topologies can lead to misconfigurations, creating security gaps that attackers could exploit.</a:t>
            </a:r>
          </a:p>
          <a:p>
            <a:r>
              <a:rPr lang="en-US" b="1" dirty="0"/>
              <a:t>Examples of Topological Weak Points in Real-World Networks</a:t>
            </a:r>
          </a:p>
          <a:p>
            <a:pPr>
              <a:buFont typeface="+mj-lt"/>
              <a:buAutoNum type="arabicPeriod"/>
            </a:pPr>
            <a:r>
              <a:rPr lang="en-US" b="1" dirty="0"/>
              <a:t>Bus Topology in Legacy Systems:</a:t>
            </a:r>
            <a:endParaRPr lang="en-US" dirty="0"/>
          </a:p>
          <a:p>
            <a:pPr marL="742950" lvl="1" indent="-285750">
              <a:buFont typeface="+mj-lt"/>
              <a:buAutoNum type="arabicPeriod"/>
            </a:pPr>
            <a:r>
              <a:rPr lang="en-US" b="1" dirty="0"/>
              <a:t>Example:</a:t>
            </a:r>
            <a:r>
              <a:rPr lang="en-US" dirty="0"/>
              <a:t> Many older networks, particularly early Local Area Networks (LANs), used bus topology for its simplicity and low cost. These networks became vulnerable over time as organizations expanded their infrastructure and added more devices, increasing the risk of data collisions and interception.</a:t>
            </a:r>
          </a:p>
          <a:p>
            <a:pPr marL="742950" lvl="1" indent="-285750">
              <a:buFont typeface="+mj-lt"/>
              <a:buAutoNum type="arabicPeriod"/>
            </a:pPr>
            <a:r>
              <a:rPr lang="en-US" b="1" dirty="0"/>
              <a:t>Weak Point:</a:t>
            </a:r>
            <a:r>
              <a:rPr lang="en-US" dirty="0"/>
              <a:t> The central bus cable, if compromised, could allow attackers to intercept data or disrupt the entire network easily.</a:t>
            </a:r>
          </a:p>
          <a:p>
            <a:pPr>
              <a:buFont typeface="+mj-lt"/>
              <a:buAutoNum type="arabicPeriod"/>
            </a:pPr>
            <a:r>
              <a:rPr lang="en-US" b="1" dirty="0"/>
              <a:t>Star Topology in Corporate Networks:</a:t>
            </a:r>
            <a:endParaRPr lang="en-US" dirty="0"/>
          </a:p>
          <a:p>
            <a:pPr marL="742950" lvl="1" indent="-285750">
              <a:buFont typeface="+mj-lt"/>
              <a:buAutoNum type="arabicPeriod"/>
            </a:pPr>
            <a:r>
              <a:rPr lang="en-US" b="1" dirty="0"/>
              <a:t>Example:</a:t>
            </a:r>
            <a:r>
              <a:rPr lang="en-US" dirty="0"/>
              <a:t> Corporate networks that use star topology rely on a central hub or switch for network management. While this simplifies network administration, it centralizes the risk as well.</a:t>
            </a:r>
          </a:p>
          <a:p>
            <a:pPr marL="742950" lvl="1" indent="-285750">
              <a:buFont typeface="+mj-lt"/>
              <a:buAutoNum type="arabicPeriod"/>
            </a:pPr>
            <a:r>
              <a:rPr lang="en-US" b="1" dirty="0"/>
              <a:t>Weak Point:</a:t>
            </a:r>
            <a:r>
              <a:rPr lang="en-US" dirty="0"/>
              <a:t> In a case where the central switch is attacked, as seen in Distributed Denial of Service (DDoS) attacks, the attacker could overload or crash the switch, bringing down the entire network.</a:t>
            </a:r>
          </a:p>
          <a:p>
            <a:pPr>
              <a:buFont typeface="+mj-lt"/>
              <a:buAutoNum type="arabicPeriod"/>
            </a:pPr>
            <a:r>
              <a:rPr lang="en-US" b="1" dirty="0"/>
              <a:t>Ring Topology in Industrial Control Systems (ICS):</a:t>
            </a:r>
            <a:endParaRPr lang="en-US" dirty="0"/>
          </a:p>
          <a:p>
            <a:pPr marL="742950" lvl="1" indent="-285750">
              <a:buFont typeface="+mj-lt"/>
              <a:buAutoNum type="arabicPeriod"/>
            </a:pPr>
            <a:r>
              <a:rPr lang="en-US" b="1" dirty="0"/>
              <a:t>Example:</a:t>
            </a:r>
            <a:r>
              <a:rPr lang="en-US" dirty="0"/>
              <a:t> Some industrial control systems, such as those in manufacturing plants or energy grids, use ring topology for communication between controllers and sensors. A breach in one device could disable the entire production line.</a:t>
            </a:r>
          </a:p>
          <a:p>
            <a:pPr marL="742950" lvl="1" indent="-285750">
              <a:buFont typeface="+mj-lt"/>
              <a:buAutoNum type="arabicPeriod"/>
            </a:pPr>
            <a:r>
              <a:rPr lang="en-US" b="1" dirty="0"/>
              <a:t>Weak Point:</a:t>
            </a:r>
            <a:r>
              <a:rPr lang="en-US" dirty="0"/>
              <a:t> If one node in the ring fails, communication breaks down, which can lead to significant operational disruptions and delays.</a:t>
            </a:r>
          </a:p>
          <a:p>
            <a:pPr>
              <a:buFont typeface="+mj-lt"/>
              <a:buAutoNum type="arabicPeriod"/>
            </a:pPr>
            <a:r>
              <a:rPr lang="en-US" b="1" dirty="0"/>
              <a:t>Mesh Topology in IoT Deployments:</a:t>
            </a:r>
            <a:endParaRPr lang="en-US" dirty="0"/>
          </a:p>
          <a:p>
            <a:pPr marL="742950" lvl="1" indent="-285750">
              <a:buFont typeface="+mj-lt"/>
              <a:buAutoNum type="arabicPeriod"/>
            </a:pPr>
            <a:r>
              <a:rPr lang="en-US" b="1" dirty="0"/>
              <a:t>Example:</a:t>
            </a:r>
            <a:r>
              <a:rPr lang="en-US" dirty="0"/>
              <a:t> Internet of Things (IoT) devices often use a mesh topology to ensure redundancy and reliability. Smart home devices like thermostats, cameras, and lights create mesh networks for continuous operation.</a:t>
            </a:r>
          </a:p>
          <a:p>
            <a:pPr marL="742950" lvl="1" indent="-285750">
              <a:buFont typeface="+mj-lt"/>
              <a:buAutoNum type="arabicPeriod"/>
            </a:pPr>
            <a:r>
              <a:rPr lang="en-US" b="1" dirty="0"/>
              <a:t>Weak Point:</a:t>
            </a:r>
            <a:r>
              <a:rPr lang="en-US" dirty="0"/>
              <a:t> If security is not adequately configured, any unsecured or compromised device in the mesh could give an attacker access to other devices, effectively creating a gateway into the entire network.</a:t>
            </a:r>
          </a:p>
          <a:p>
            <a:pPr>
              <a:buFont typeface="+mj-lt"/>
              <a:buAutoNum type="arabicPeriod"/>
            </a:pPr>
            <a:r>
              <a:rPr lang="en-US" b="1" dirty="0"/>
              <a:t>Hybrid Topology in Large Data Centers:</a:t>
            </a:r>
            <a:endParaRPr lang="en-US" dirty="0"/>
          </a:p>
          <a:p>
            <a:pPr marL="742950" lvl="1" indent="-285750">
              <a:buFont typeface="+mj-lt"/>
              <a:buAutoNum type="arabicPeriod"/>
            </a:pPr>
            <a:r>
              <a:rPr lang="en-US" b="1" dirty="0"/>
              <a:t>Example:</a:t>
            </a:r>
            <a:r>
              <a:rPr lang="en-US" dirty="0"/>
              <a:t> Many large-scale data centers use hybrid topologies to meet different needs, combining aspects of bus, star, and mesh topologies.</a:t>
            </a:r>
          </a:p>
          <a:p>
            <a:pPr marL="742950" lvl="1" indent="-285750">
              <a:buFont typeface="+mj-lt"/>
              <a:buAutoNum type="arabicPeriod"/>
            </a:pPr>
            <a:r>
              <a:rPr lang="en-US" b="1" dirty="0"/>
              <a:t>Weak Point:</a:t>
            </a:r>
            <a:r>
              <a:rPr lang="en-US" dirty="0"/>
              <a:t> Misconfigured segmentation in the network could expose critical systems or lead to bottlenecks that affect performance and security.</a:t>
            </a:r>
          </a:p>
          <a:p>
            <a:r>
              <a:rPr lang="en-US" b="1" dirty="0"/>
              <a:t>Mitigating Topology-Related Risks</a:t>
            </a:r>
          </a:p>
          <a:p>
            <a:pPr>
              <a:buFont typeface="+mj-lt"/>
              <a:buAutoNum type="arabicPeriod"/>
            </a:pPr>
            <a:r>
              <a:rPr lang="en-US" b="1" dirty="0"/>
              <a:t>Bus Topology Mitigation:</a:t>
            </a:r>
            <a:endParaRPr lang="en-US" dirty="0"/>
          </a:p>
          <a:p>
            <a:pPr marL="742950" lvl="1" indent="-285750">
              <a:buFont typeface="+mj-lt"/>
              <a:buAutoNum type="arabicPeriod"/>
            </a:pPr>
            <a:r>
              <a:rPr lang="en-US" b="1" dirty="0"/>
              <a:t>Secure the Central Bus:</a:t>
            </a:r>
            <a:r>
              <a:rPr lang="en-US" dirty="0"/>
              <a:t> Use encryption to secure data flowing along the bus and prevent unauthorized access to the shared communication line.</a:t>
            </a:r>
          </a:p>
          <a:p>
            <a:pPr marL="742950" lvl="1" indent="-285750">
              <a:buFont typeface="+mj-lt"/>
              <a:buAutoNum type="arabicPeriod"/>
            </a:pPr>
            <a:r>
              <a:rPr lang="en-US" b="1" dirty="0"/>
              <a:t>Monitor Network Traffic:</a:t>
            </a:r>
            <a:r>
              <a:rPr lang="en-US" dirty="0"/>
              <a:t> Deploy monitoring tools to detect unauthorized activity or data interception attempts on the network.</a:t>
            </a:r>
          </a:p>
          <a:p>
            <a:pPr marL="742950" lvl="1" indent="-285750">
              <a:buFont typeface="+mj-lt"/>
              <a:buAutoNum type="arabicPeriod"/>
            </a:pPr>
            <a:r>
              <a:rPr lang="en-US" b="1" dirty="0"/>
              <a:t>Replace with More Secure Topology:</a:t>
            </a:r>
            <a:r>
              <a:rPr lang="en-US" dirty="0"/>
              <a:t> As bus topology is outdated, consider upgrading to a more robust and scalable topology, such as star or mesh, that reduces the risk of single-point failures.</a:t>
            </a:r>
          </a:p>
          <a:p>
            <a:pPr>
              <a:buFont typeface="+mj-lt"/>
              <a:buAutoNum type="arabicPeriod"/>
            </a:pPr>
            <a:r>
              <a:rPr lang="en-US" b="1" dirty="0"/>
              <a:t>Star Topology Mitigation:</a:t>
            </a:r>
            <a:endParaRPr lang="en-US" dirty="0"/>
          </a:p>
          <a:p>
            <a:pPr marL="742950" lvl="1" indent="-285750">
              <a:buFont typeface="+mj-lt"/>
              <a:buAutoNum type="arabicPeriod"/>
            </a:pPr>
            <a:r>
              <a:rPr lang="en-US" b="1" dirty="0"/>
              <a:t>Redundancy for the Central Hub:</a:t>
            </a:r>
            <a:r>
              <a:rPr lang="en-US" dirty="0"/>
              <a:t> Implement a failover system with a backup hub or switch to minimize downtime in case of failure.</a:t>
            </a:r>
          </a:p>
          <a:p>
            <a:pPr marL="742950" lvl="1" indent="-285750">
              <a:buFont typeface="+mj-lt"/>
              <a:buAutoNum type="arabicPeriod"/>
            </a:pPr>
            <a:r>
              <a:rPr lang="en-US" b="1" dirty="0"/>
              <a:t>Protect the Hub with Firewalls and Intrusion Detection Systems:</a:t>
            </a:r>
            <a:r>
              <a:rPr lang="en-US" dirty="0"/>
              <a:t> Secure the central hub or switch with firewalls and use IDS/IPS systems to detect suspicious activity targeting this critical point.</a:t>
            </a:r>
          </a:p>
          <a:p>
            <a:pPr marL="742950" lvl="1" indent="-285750">
              <a:buFont typeface="+mj-lt"/>
              <a:buAutoNum type="arabicPeriod"/>
            </a:pPr>
            <a:r>
              <a:rPr lang="en-US" b="1" dirty="0"/>
              <a:t>Regular Hub Audits:</a:t>
            </a:r>
            <a:r>
              <a:rPr lang="en-US" dirty="0"/>
              <a:t> Perform regular audits and updates of the hub’s security policies, firmware, and configurations to minimize attack surfaces.</a:t>
            </a:r>
          </a:p>
          <a:p>
            <a:pPr>
              <a:buFont typeface="+mj-lt"/>
              <a:buAutoNum type="arabicPeriod"/>
            </a:pPr>
            <a:r>
              <a:rPr lang="en-US" b="1" dirty="0"/>
              <a:t>Ring Topology Mitigation:</a:t>
            </a:r>
            <a:endParaRPr lang="en-US" dirty="0"/>
          </a:p>
          <a:p>
            <a:pPr marL="742950" lvl="1" indent="-285750">
              <a:buFont typeface="+mj-lt"/>
              <a:buAutoNum type="arabicPeriod"/>
            </a:pPr>
            <a:r>
              <a:rPr lang="en-US" b="1" dirty="0"/>
              <a:t>Dual-Ring Topology for Redundancy:</a:t>
            </a:r>
            <a:r>
              <a:rPr lang="en-US" dirty="0"/>
              <a:t> Implement a dual-ring topology where two rings carry data in opposite directions. If one fails, the other can maintain network integrity.</a:t>
            </a:r>
          </a:p>
          <a:p>
            <a:pPr marL="742950" lvl="1" indent="-285750">
              <a:buFont typeface="+mj-lt"/>
              <a:buAutoNum type="arabicPeriod"/>
            </a:pPr>
            <a:r>
              <a:rPr lang="en-US" b="1" dirty="0"/>
              <a:t>Use of Monitoring Tools:</a:t>
            </a:r>
            <a:r>
              <a:rPr lang="en-US" dirty="0"/>
              <a:t> Continuously monitor the health of devices within the ring and set up automated alerts to notify network administrators of any disruptions.</a:t>
            </a:r>
          </a:p>
          <a:p>
            <a:pPr marL="742950" lvl="1" indent="-285750">
              <a:buFont typeface="+mj-lt"/>
              <a:buAutoNum type="arabicPeriod"/>
            </a:pPr>
            <a:r>
              <a:rPr lang="en-US" b="1" dirty="0"/>
              <a:t>Encryption:</a:t>
            </a:r>
            <a:r>
              <a:rPr lang="en-US" dirty="0"/>
              <a:t> Use strong encryption protocols to secure data passing through each device in the ring.</a:t>
            </a:r>
          </a:p>
          <a:p>
            <a:pPr>
              <a:buFont typeface="+mj-lt"/>
              <a:buAutoNum type="arabicPeriod"/>
            </a:pPr>
            <a:r>
              <a:rPr lang="en-US" b="1" dirty="0"/>
              <a:t>Mesh Topology Mitigation:</a:t>
            </a:r>
            <a:endParaRPr lang="en-US" dirty="0"/>
          </a:p>
          <a:p>
            <a:pPr marL="742950" lvl="1" indent="-285750">
              <a:buFont typeface="+mj-lt"/>
              <a:buAutoNum type="arabicPeriod"/>
            </a:pPr>
            <a:r>
              <a:rPr lang="en-US" b="1" dirty="0"/>
              <a:t>Network Access Control (NAC):</a:t>
            </a:r>
            <a:r>
              <a:rPr lang="en-US" dirty="0"/>
              <a:t> Implement strict access controls and authentication for each node to ensure only authorized devices can communicate within the mesh network.</a:t>
            </a:r>
          </a:p>
          <a:p>
            <a:pPr marL="742950" lvl="1" indent="-285750">
              <a:buFont typeface="+mj-lt"/>
              <a:buAutoNum type="arabicPeriod"/>
            </a:pPr>
            <a:r>
              <a:rPr lang="en-US" b="1" dirty="0"/>
              <a:t>Regular Security Audits:</a:t>
            </a:r>
            <a:r>
              <a:rPr lang="en-US" dirty="0"/>
              <a:t> Since mesh topologies have many connections, each node and pathway should be audited regularly for vulnerabilities, ensuring all devices are updated and secure.</a:t>
            </a:r>
          </a:p>
          <a:p>
            <a:pPr marL="742950" lvl="1" indent="-285750">
              <a:buFont typeface="+mj-lt"/>
              <a:buAutoNum type="arabicPeriod"/>
            </a:pPr>
            <a:r>
              <a:rPr lang="en-US" b="1" dirty="0"/>
              <a:t>Load Balancing and Traffic Management:</a:t>
            </a:r>
            <a:r>
              <a:rPr lang="en-US" dirty="0"/>
              <a:t> Use load balancing to manage traffic across the network and prevent overloads that could create vulnerabilities in the mesh.</a:t>
            </a:r>
          </a:p>
          <a:p>
            <a:pPr>
              <a:buFont typeface="+mj-lt"/>
              <a:buAutoNum type="arabicPeriod"/>
            </a:pPr>
            <a:r>
              <a:rPr lang="en-US" b="1" dirty="0"/>
              <a:t>Hybrid Topology Mitigation:</a:t>
            </a:r>
            <a:endParaRPr lang="en-US" dirty="0"/>
          </a:p>
          <a:p>
            <a:pPr marL="742950" lvl="1" indent="-285750">
              <a:buFont typeface="+mj-lt"/>
              <a:buAutoNum type="arabicPeriod"/>
            </a:pPr>
            <a:r>
              <a:rPr lang="en-US" b="1" dirty="0"/>
              <a:t>Careful Network Segmentation:</a:t>
            </a:r>
            <a:r>
              <a:rPr lang="en-US" dirty="0"/>
              <a:t> Use firewalls, VLANs, or network segmentation techniques to separate critical systems from less important parts of the network. Ensure that sensitive data is compartmentalized within the most secure segments.</a:t>
            </a:r>
          </a:p>
          <a:p>
            <a:pPr marL="742950" lvl="1" indent="-285750">
              <a:buFont typeface="+mj-lt"/>
              <a:buAutoNum type="arabicPeriod"/>
            </a:pPr>
            <a:r>
              <a:rPr lang="en-US" b="1" dirty="0"/>
              <a:t>Comprehensive Security Policies:</a:t>
            </a:r>
            <a:r>
              <a:rPr lang="en-US" dirty="0"/>
              <a:t> Ensure that each segment of the hybrid topology is secured according to its specific requirements. Tailor security policies to the individual segments' needs.</a:t>
            </a:r>
          </a:p>
          <a:p>
            <a:pPr marL="742950" lvl="1" indent="-285750">
              <a:buFont typeface="+mj-lt"/>
              <a:buAutoNum type="arabicPeriod"/>
            </a:pPr>
            <a:r>
              <a:rPr lang="en-US" b="1" dirty="0"/>
              <a:t>Monitoring and Encryption:</a:t>
            </a:r>
            <a:r>
              <a:rPr lang="en-US" dirty="0"/>
              <a:t> Implement comprehensive monitoring across all segments and use encryption protocols like TLS or IPsec to secure communications between different parts of the network.</a:t>
            </a:r>
          </a:p>
          <a:p>
            <a:r>
              <a:rPr lang="en-US" dirty="0"/>
              <a:t>Organizations can design their networks to mitigate these risks and strengthen their overall security posture.</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6</a:t>
            </a:fld>
            <a:endParaRPr lang="en-US"/>
          </a:p>
        </p:txBody>
      </p:sp>
    </p:spTree>
    <p:extLst>
      <p:ext uri="{BB962C8B-B14F-4D97-AF65-F5344CB8AC3E}">
        <p14:creationId xmlns:p14="http://schemas.microsoft.com/office/powerpoint/2010/main" val="2852532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Definitions: IP Addresses, Subnets, Gateways, and Routers</a:t>
            </a:r>
          </a:p>
          <a:p>
            <a:pPr>
              <a:buFont typeface="+mj-lt"/>
              <a:buAutoNum type="arabicPeriod"/>
            </a:pPr>
            <a:r>
              <a:rPr lang="en-US" b="1" dirty="0"/>
              <a:t>IP Addresses:</a:t>
            </a:r>
            <a:endParaRPr lang="en-US" dirty="0"/>
          </a:p>
          <a:p>
            <a:pPr marL="742950" lvl="1" indent="-285750">
              <a:buFont typeface="+mj-lt"/>
              <a:buAutoNum type="arabicPeriod"/>
            </a:pPr>
            <a:r>
              <a:rPr lang="en-US" b="1" dirty="0"/>
              <a:t>Definition:</a:t>
            </a:r>
            <a:r>
              <a:rPr lang="en-US" dirty="0"/>
              <a:t> An IP (Internet Protocol) address is a unique numerical identifier assigned to each device connected to a network. IP addresses allow devices to communicate with each other by sending and receiving data packets.</a:t>
            </a:r>
          </a:p>
          <a:p>
            <a:pPr marL="742950" lvl="1" indent="-285750">
              <a:buFont typeface="+mj-lt"/>
              <a:buAutoNum type="arabicPeriod"/>
            </a:pPr>
            <a:r>
              <a:rPr lang="en-US" b="1" dirty="0"/>
              <a:t>IPv4 vs. IPv6:</a:t>
            </a:r>
            <a:endParaRPr lang="en-US" dirty="0"/>
          </a:p>
          <a:p>
            <a:pPr marL="1143000" lvl="2" indent="-228600">
              <a:buFont typeface="+mj-lt"/>
              <a:buAutoNum type="arabicPeriod"/>
            </a:pPr>
            <a:r>
              <a:rPr lang="en-US" b="1" dirty="0"/>
              <a:t>IPv4:</a:t>
            </a:r>
            <a:r>
              <a:rPr lang="en-US" dirty="0"/>
              <a:t> Uses a 32-bit address format, typically written in decimal form (e.g., 192.168.1.1), and supports about 4.3 billion unique addresses.</a:t>
            </a:r>
          </a:p>
          <a:p>
            <a:pPr marL="1143000" lvl="2" indent="-228600">
              <a:buFont typeface="+mj-lt"/>
              <a:buAutoNum type="arabicPeriod"/>
            </a:pPr>
            <a:r>
              <a:rPr lang="en-US" b="1" dirty="0"/>
              <a:t>IPv6:</a:t>
            </a:r>
            <a:r>
              <a:rPr lang="en-US" dirty="0"/>
              <a:t> Uses a 128-bit address format, written in hexadecimal (e.g., 2001:0db8:85a3::8a2e:0370:7334), which supports an almost unlimited number of unique addresses. IPv6 is being adopted due to the exhaustion of IPv4 addresses.</a:t>
            </a:r>
          </a:p>
          <a:p>
            <a:pPr marL="742950" lvl="1" indent="-285750">
              <a:buFont typeface="+mj-lt"/>
              <a:buAutoNum type="arabicPeriod"/>
            </a:pPr>
            <a:r>
              <a:rPr lang="en-US" b="1" dirty="0"/>
              <a:t>Private vs. Public IP Addresses:</a:t>
            </a:r>
            <a:endParaRPr lang="en-US" dirty="0"/>
          </a:p>
          <a:p>
            <a:pPr marL="1143000" lvl="2" indent="-228600">
              <a:buFont typeface="+mj-lt"/>
              <a:buAutoNum type="arabicPeriod"/>
            </a:pPr>
            <a:r>
              <a:rPr lang="en-US" b="1" dirty="0"/>
              <a:t>Private IP Addresses:</a:t>
            </a:r>
            <a:r>
              <a:rPr lang="en-US" dirty="0"/>
              <a:t> Reserved for internal use within a network and not routable on the internet (e.g., 192.168.x.x).</a:t>
            </a:r>
          </a:p>
          <a:p>
            <a:pPr marL="1143000" lvl="2" indent="-228600">
              <a:buFont typeface="+mj-lt"/>
              <a:buAutoNum type="arabicPeriod"/>
            </a:pPr>
            <a:r>
              <a:rPr lang="en-US" b="1" dirty="0"/>
              <a:t>Public IP Addresses:</a:t>
            </a:r>
            <a:r>
              <a:rPr lang="en-US" dirty="0"/>
              <a:t> Assigned by Internet Service Providers (ISPs) and routable over the Internet.</a:t>
            </a:r>
          </a:p>
          <a:p>
            <a:pPr>
              <a:buFont typeface="+mj-lt"/>
              <a:buAutoNum type="arabicPeriod"/>
            </a:pPr>
            <a:r>
              <a:rPr lang="en-US" b="1" dirty="0"/>
              <a:t>Subnets:</a:t>
            </a:r>
            <a:endParaRPr lang="en-US" dirty="0"/>
          </a:p>
          <a:p>
            <a:pPr marL="742950" lvl="1" indent="-285750">
              <a:buFont typeface="+mj-lt"/>
              <a:buAutoNum type="arabicPeriod"/>
            </a:pPr>
            <a:r>
              <a:rPr lang="en-US" b="1" dirty="0"/>
              <a:t>Definition:</a:t>
            </a:r>
            <a:r>
              <a:rPr lang="en-US" dirty="0"/>
              <a:t> A subnet (short for subnetwork) is a logical subdivision of an IP network. Subnets allow network administrators to segment a large network into smaller, more manageable networks.</a:t>
            </a:r>
          </a:p>
          <a:p>
            <a:pPr marL="742950" lvl="1" indent="-285750">
              <a:buFont typeface="+mj-lt"/>
              <a:buAutoNum type="arabicPeriod"/>
            </a:pPr>
            <a:r>
              <a:rPr lang="en-US" b="1" dirty="0"/>
              <a:t>Subnet Mask:</a:t>
            </a:r>
            <a:r>
              <a:rPr lang="en-US" dirty="0"/>
              <a:t> A subnet mask (e.g., 255.255.255.0) is used in conjunction with an IP address to determine which portion of the IP address refers to the network and which part refers to the host. It helps in defining the boundaries of a subnet.</a:t>
            </a:r>
          </a:p>
          <a:p>
            <a:pPr marL="742950" lvl="1" indent="-285750">
              <a:buFont typeface="+mj-lt"/>
              <a:buAutoNum type="arabicPeriod"/>
            </a:pPr>
            <a:r>
              <a:rPr lang="en-US" b="1" dirty="0"/>
              <a:t>Purpose of Subnetting:</a:t>
            </a:r>
            <a:r>
              <a:rPr lang="en-US" dirty="0"/>
              <a:t> Subnetting improves network performance, reduces traffic congestion, and increases security by isolating different sections of the network.</a:t>
            </a:r>
          </a:p>
          <a:p>
            <a:pPr>
              <a:buFont typeface="+mj-lt"/>
              <a:buAutoNum type="arabicPeriod"/>
            </a:pPr>
            <a:r>
              <a:rPr lang="en-US" b="1" dirty="0"/>
              <a:t>Gateways:</a:t>
            </a:r>
            <a:endParaRPr lang="en-US" dirty="0"/>
          </a:p>
          <a:p>
            <a:pPr marL="742950" lvl="1" indent="-285750">
              <a:buFont typeface="+mj-lt"/>
              <a:buAutoNum type="arabicPeriod"/>
            </a:pPr>
            <a:r>
              <a:rPr lang="en-US" b="1" dirty="0"/>
              <a:t>Definition:</a:t>
            </a:r>
            <a:r>
              <a:rPr lang="en-US" dirty="0"/>
              <a:t> A gateway is a network node that serves as an entry or exit point to another network. It acts as an intermediary, allowing communication between devices on different networks, such as between an internal network and the Internet.</a:t>
            </a:r>
          </a:p>
          <a:p>
            <a:pPr marL="742950" lvl="1" indent="-285750">
              <a:buFont typeface="+mj-lt"/>
              <a:buAutoNum type="arabicPeriod"/>
            </a:pPr>
            <a:r>
              <a:rPr lang="en-US" b="1" dirty="0"/>
              <a:t>Default Gateway:</a:t>
            </a:r>
            <a:r>
              <a:rPr lang="en-US" dirty="0"/>
              <a:t> In most networks, the default gateway is the router that forwards traffic from the local network to other networks, typically to the internet. Without a gateway, devices within the network wouldn’t be able to access external resources.</a:t>
            </a:r>
          </a:p>
          <a:p>
            <a:pPr>
              <a:buFont typeface="+mj-lt"/>
              <a:buAutoNum type="arabicPeriod"/>
            </a:pPr>
            <a:r>
              <a:rPr lang="en-US" b="1" dirty="0"/>
              <a:t>Routers:</a:t>
            </a:r>
            <a:endParaRPr lang="en-US" dirty="0"/>
          </a:p>
          <a:p>
            <a:pPr marL="742950" lvl="1" indent="-285750">
              <a:buFont typeface="+mj-lt"/>
              <a:buAutoNum type="arabicPeriod"/>
            </a:pPr>
            <a:r>
              <a:rPr lang="en-US" b="1" dirty="0"/>
              <a:t>Definition:</a:t>
            </a:r>
            <a:r>
              <a:rPr lang="en-US" dirty="0"/>
              <a:t> A router is a network device that directs traffic between different networks by forwarding data packets to their destination. Routers operate at the Network layer (Layer 3) of the OSI model.</a:t>
            </a:r>
          </a:p>
          <a:p>
            <a:pPr marL="742950" lvl="1" indent="-285750">
              <a:buFont typeface="+mj-lt"/>
              <a:buAutoNum type="arabicPeriod"/>
            </a:pPr>
            <a:r>
              <a:rPr lang="en-US" b="1" dirty="0"/>
              <a:t>Role in IP Addressing:</a:t>
            </a:r>
            <a:r>
              <a:rPr lang="en-US" dirty="0"/>
              <a:t> Routers use IP addresses to determine the best path for data to travel across interconnected networks. They can connect multiple subnets, ensuring that data is properly routed within a local network and between external networks like the Internet.</a:t>
            </a:r>
          </a:p>
          <a:p>
            <a:r>
              <a:rPr lang="en-US" b="1" dirty="0"/>
              <a:t>Differences Between LAN, WAN, and MAN Networks</a:t>
            </a:r>
          </a:p>
          <a:p>
            <a:pPr>
              <a:buFont typeface="+mj-lt"/>
              <a:buAutoNum type="arabicPeriod"/>
            </a:pPr>
            <a:r>
              <a:rPr lang="en-US" b="1" dirty="0"/>
              <a:t>LAN (Local Area Network):</a:t>
            </a:r>
            <a:endParaRPr lang="en-US" dirty="0"/>
          </a:p>
          <a:p>
            <a:pPr marL="742950" lvl="1" indent="-285750">
              <a:buFont typeface="+mj-lt"/>
              <a:buAutoNum type="arabicPeriod"/>
            </a:pPr>
            <a:r>
              <a:rPr lang="en-US" b="1" dirty="0"/>
              <a:t>Definition:</a:t>
            </a:r>
            <a:r>
              <a:rPr lang="en-US" dirty="0"/>
              <a:t> A LAN is a network that connects devices within a small geographical area, such as a home, office, or building. LANs typically use Ethernet or Wi-Fi to connect devices.</a:t>
            </a:r>
          </a:p>
          <a:p>
            <a:pPr marL="742950" lvl="1" indent="-285750">
              <a:buFont typeface="+mj-lt"/>
              <a:buAutoNum type="arabicPeriod"/>
            </a:pPr>
            <a:r>
              <a:rPr lang="en-US" b="1" dirty="0"/>
              <a:t>Speed and Capacity:</a:t>
            </a:r>
            <a:r>
              <a:rPr lang="en-US" dirty="0"/>
              <a:t> LANs provide high-speed connections (up to 10 Gbps or more) due to the relatively short distances between devices. They support data transmission at low latency and high bandwidth.</a:t>
            </a:r>
          </a:p>
          <a:p>
            <a:pPr marL="742950" lvl="1" indent="-285750">
              <a:buFont typeface="+mj-lt"/>
              <a:buAutoNum type="arabicPeriod"/>
            </a:pPr>
            <a:r>
              <a:rPr lang="en-US" b="1" dirty="0"/>
              <a:t>Common Use:</a:t>
            </a:r>
            <a:r>
              <a:rPr lang="en-US" dirty="0"/>
              <a:t> LANs are used for sharing resources, such as files, printers, or internet access, among devices in a localized area.</a:t>
            </a:r>
          </a:p>
          <a:p>
            <a:pPr marL="742950" lvl="1" indent="-285750">
              <a:buFont typeface="+mj-lt"/>
              <a:buAutoNum type="arabicPeriod"/>
            </a:pPr>
            <a:r>
              <a:rPr lang="en-US" b="1" dirty="0"/>
              <a:t>Example:</a:t>
            </a:r>
            <a:r>
              <a:rPr lang="en-US" dirty="0"/>
              <a:t> A corporate office network where employees’ computers, printers, and servers are connected.</a:t>
            </a:r>
          </a:p>
          <a:p>
            <a:pPr>
              <a:buFont typeface="+mj-lt"/>
              <a:buAutoNum type="arabicPeriod"/>
            </a:pPr>
            <a:r>
              <a:rPr lang="en-US" b="1" dirty="0"/>
              <a:t>WAN (Wide Area Network):</a:t>
            </a:r>
            <a:endParaRPr lang="en-US" dirty="0"/>
          </a:p>
          <a:p>
            <a:pPr marL="742950" lvl="1" indent="-285750">
              <a:buFont typeface="+mj-lt"/>
              <a:buAutoNum type="arabicPeriod"/>
            </a:pPr>
            <a:r>
              <a:rPr lang="en-US" b="1" dirty="0"/>
              <a:t>Definition:</a:t>
            </a:r>
            <a:r>
              <a:rPr lang="en-US" dirty="0"/>
              <a:t> A WAN is a network that spans a large geographical area, often connecting multiple LANs. WANs can stretch across cities, countries, or even continents.</a:t>
            </a:r>
          </a:p>
          <a:p>
            <a:pPr marL="742950" lvl="1" indent="-285750">
              <a:buFont typeface="+mj-lt"/>
              <a:buAutoNum type="arabicPeriod"/>
            </a:pPr>
            <a:r>
              <a:rPr lang="en-US" b="1" dirty="0"/>
              <a:t>Speed and Capacity:</a:t>
            </a:r>
            <a:r>
              <a:rPr lang="en-US" dirty="0"/>
              <a:t> WANs tend to have lower speeds and higher latency compared to LANs due to the vast distances between devices and the complexity of the network infrastructure.</a:t>
            </a:r>
          </a:p>
          <a:p>
            <a:pPr marL="742950" lvl="1" indent="-285750">
              <a:buFont typeface="+mj-lt"/>
              <a:buAutoNum type="arabicPeriod"/>
            </a:pPr>
            <a:r>
              <a:rPr lang="en-US" b="1" dirty="0"/>
              <a:t>Common Use:</a:t>
            </a:r>
            <a:r>
              <a:rPr lang="en-US" dirty="0"/>
              <a:t> WANs are used to connect different branches or offices of an organization, enabling communication and data sharing across large distances.</a:t>
            </a:r>
          </a:p>
          <a:p>
            <a:pPr marL="742950" lvl="1" indent="-285750">
              <a:buFont typeface="+mj-lt"/>
              <a:buAutoNum type="arabicPeriod"/>
            </a:pPr>
            <a:r>
              <a:rPr lang="en-US" b="1" dirty="0"/>
              <a:t>Example:</a:t>
            </a:r>
            <a:r>
              <a:rPr lang="en-US" dirty="0"/>
              <a:t> The internet is the largest WAN, connecting millions of LANs and devices worldwide. A company’s internal WAN may connect its offices in different cities or countries.</a:t>
            </a:r>
          </a:p>
          <a:p>
            <a:pPr>
              <a:buFont typeface="+mj-lt"/>
              <a:buAutoNum type="arabicPeriod"/>
            </a:pPr>
            <a:r>
              <a:rPr lang="en-US" b="1" dirty="0"/>
              <a:t>MAN (Metropolitan Area Network):</a:t>
            </a:r>
            <a:endParaRPr lang="en-US" dirty="0"/>
          </a:p>
          <a:p>
            <a:pPr marL="742950" lvl="1" indent="-285750">
              <a:buFont typeface="+mj-lt"/>
              <a:buAutoNum type="arabicPeriod"/>
            </a:pPr>
            <a:r>
              <a:rPr lang="en-US" b="1" dirty="0"/>
              <a:t>Definition:</a:t>
            </a:r>
            <a:r>
              <a:rPr lang="en-US" dirty="0"/>
              <a:t> A MAN is a network that spans a city or a metropolitan area, bridging the gap between LANs and WANs. MANs are typically larger than LANs but smaller than WANs, offering regional coverage.</a:t>
            </a:r>
          </a:p>
          <a:p>
            <a:pPr marL="742950" lvl="1" indent="-285750">
              <a:buFont typeface="+mj-lt"/>
              <a:buAutoNum type="arabicPeriod"/>
            </a:pPr>
            <a:r>
              <a:rPr lang="en-US" b="1" dirty="0"/>
              <a:t>Speed and Capacity:</a:t>
            </a:r>
            <a:r>
              <a:rPr lang="en-US" dirty="0"/>
              <a:t> MANs provide moderate to high-speed connectivity (up to 10 Gbps), suitable for connecting multiple LANs in nearby locations, such as different campuses of a university or government buildings in the same city.</a:t>
            </a:r>
          </a:p>
          <a:p>
            <a:pPr marL="742950" lvl="1" indent="-285750">
              <a:buFont typeface="+mj-lt"/>
              <a:buAutoNum type="arabicPeriod"/>
            </a:pPr>
            <a:r>
              <a:rPr lang="en-US" b="1" dirty="0"/>
              <a:t>Common Use:</a:t>
            </a:r>
            <a:r>
              <a:rPr lang="en-US" dirty="0"/>
              <a:t> MANs are used to link organizations, institutions, or government entities across a city or metropolitan area, often supported by fiber-optic cables.</a:t>
            </a:r>
          </a:p>
          <a:p>
            <a:pPr marL="742950" lvl="1" indent="-285750">
              <a:buFont typeface="+mj-lt"/>
              <a:buAutoNum type="arabicPeriod"/>
            </a:pPr>
            <a:r>
              <a:rPr lang="en-US" b="1" dirty="0"/>
              <a:t>Example:</a:t>
            </a:r>
            <a:r>
              <a:rPr lang="en-US" dirty="0"/>
              <a:t> A city’s public Wi-Fi network or a network connecting various branches of a university spread across different parts of the city.</a:t>
            </a:r>
          </a:p>
          <a:p>
            <a:r>
              <a:rPr lang="en-US" b="1" dirty="0"/>
              <a:t>Explanation of Routing and Switching</a:t>
            </a:r>
          </a:p>
          <a:p>
            <a:pPr>
              <a:buFont typeface="+mj-lt"/>
              <a:buAutoNum type="arabicPeriod"/>
            </a:pPr>
            <a:r>
              <a:rPr lang="en-US" b="1" dirty="0"/>
              <a:t>Routing:</a:t>
            </a:r>
            <a:endParaRPr lang="en-US" dirty="0"/>
          </a:p>
          <a:p>
            <a:pPr marL="742950" lvl="1" indent="-285750">
              <a:buFont typeface="+mj-lt"/>
              <a:buAutoNum type="arabicPeriod"/>
            </a:pPr>
            <a:r>
              <a:rPr lang="en-US" b="1" dirty="0"/>
              <a:t>Definition:</a:t>
            </a:r>
            <a:r>
              <a:rPr lang="en-US" dirty="0"/>
              <a:t> Routing is the process of determining the best path for data to travel from one network to another. Routers direct data packets through networks based on the destination IP address, ensuring that the packets reach their intended location.</a:t>
            </a:r>
          </a:p>
          <a:p>
            <a:pPr marL="742950" lvl="1" indent="-285750">
              <a:buFont typeface="+mj-lt"/>
              <a:buAutoNum type="arabicPeriod"/>
            </a:pPr>
            <a:r>
              <a:rPr lang="en-US" b="1" dirty="0"/>
              <a:t>How It Works:</a:t>
            </a:r>
            <a:endParaRPr lang="en-US" dirty="0"/>
          </a:p>
          <a:p>
            <a:pPr marL="1143000" lvl="2" indent="-228600">
              <a:buFont typeface="+mj-lt"/>
              <a:buAutoNum type="arabicPeriod"/>
            </a:pPr>
            <a:r>
              <a:rPr lang="en-US" dirty="0"/>
              <a:t>Routers maintain routing tables that store information about the different paths that data can take to reach a destination.</a:t>
            </a:r>
          </a:p>
          <a:p>
            <a:pPr marL="1143000" lvl="2" indent="-228600">
              <a:buFont typeface="+mj-lt"/>
              <a:buAutoNum type="arabicPeriod"/>
            </a:pPr>
            <a:r>
              <a:rPr lang="en-US" dirty="0"/>
              <a:t>Routers use various routing protocols (e.g., OSPF, BGP, RIP) to exchange routing information with other routers and dynamically adjust the routes based on network conditions like congestion or outages.</a:t>
            </a:r>
          </a:p>
          <a:p>
            <a:pPr marL="1143000" lvl="2" indent="-228600">
              <a:buFont typeface="+mj-lt"/>
              <a:buAutoNum type="arabicPeriod"/>
            </a:pPr>
            <a:r>
              <a:rPr lang="en-US" dirty="0"/>
              <a:t>Data packets are forwarded based on the information in the router’s routing table, ensuring that packets take the most efficient route to their destination.</a:t>
            </a:r>
          </a:p>
          <a:p>
            <a:pPr marL="742950" lvl="1" indent="-285750">
              <a:buFont typeface="+mj-lt"/>
              <a:buAutoNum type="arabicPeriod"/>
            </a:pPr>
            <a:r>
              <a:rPr lang="en-US" b="1" dirty="0"/>
              <a:t>Types of Routing:</a:t>
            </a:r>
            <a:endParaRPr lang="en-US" dirty="0"/>
          </a:p>
          <a:p>
            <a:pPr marL="1143000" lvl="2" indent="-228600">
              <a:buFont typeface="+mj-lt"/>
              <a:buAutoNum type="arabicPeriod"/>
            </a:pPr>
            <a:r>
              <a:rPr lang="en-US" b="1" dirty="0"/>
              <a:t>Static Routing:</a:t>
            </a:r>
            <a:r>
              <a:rPr lang="en-US" dirty="0"/>
              <a:t> Network administrators manually configure routing tables. It’s simple but lacks adaptability.</a:t>
            </a:r>
          </a:p>
          <a:p>
            <a:pPr marL="1143000" lvl="2" indent="-228600">
              <a:buFont typeface="+mj-lt"/>
              <a:buAutoNum type="arabicPeriod"/>
            </a:pPr>
            <a:r>
              <a:rPr lang="en-US" b="1" dirty="0"/>
              <a:t>Dynamic Routing:</a:t>
            </a:r>
            <a:r>
              <a:rPr lang="en-US" dirty="0"/>
              <a:t> Routing tables are updated automatically based on network topology changes, making them more efficient and resilient.</a:t>
            </a:r>
          </a:p>
          <a:p>
            <a:pPr>
              <a:buFont typeface="+mj-lt"/>
              <a:buAutoNum type="arabicPeriod"/>
            </a:pPr>
            <a:r>
              <a:rPr lang="en-US" b="1" dirty="0"/>
              <a:t>Switching:</a:t>
            </a:r>
            <a:endParaRPr lang="en-US" dirty="0"/>
          </a:p>
          <a:p>
            <a:pPr marL="742950" lvl="1" indent="-285750">
              <a:buFont typeface="+mj-lt"/>
              <a:buAutoNum type="arabicPeriod"/>
            </a:pPr>
            <a:r>
              <a:rPr lang="en-US" b="1" dirty="0"/>
              <a:t>Definition:</a:t>
            </a:r>
            <a:r>
              <a:rPr lang="en-US" dirty="0"/>
              <a:t> Switching is the process of forwarding data packets within a network, typically a LAN, based on the MAC address of the destination device. Switches operate at the Data Link layer (Layer 2) of the OSI model.</a:t>
            </a:r>
          </a:p>
          <a:p>
            <a:pPr marL="742950" lvl="1" indent="-285750">
              <a:buFont typeface="+mj-lt"/>
              <a:buAutoNum type="arabicPeriod"/>
            </a:pPr>
            <a:r>
              <a:rPr lang="en-US" b="1" dirty="0"/>
              <a:t>How It Works:</a:t>
            </a:r>
            <a:endParaRPr lang="en-US" dirty="0"/>
          </a:p>
          <a:p>
            <a:pPr marL="1143000" lvl="2" indent="-228600">
              <a:buFont typeface="+mj-lt"/>
              <a:buAutoNum type="arabicPeriod"/>
            </a:pPr>
            <a:r>
              <a:rPr lang="en-US" dirty="0"/>
              <a:t>Switches maintain a MAC address table that maps each device’s MAC address to the port it is connected to.</a:t>
            </a:r>
          </a:p>
          <a:p>
            <a:pPr marL="1143000" lvl="2" indent="-228600">
              <a:buFont typeface="+mj-lt"/>
              <a:buAutoNum type="arabicPeriod"/>
            </a:pPr>
            <a:r>
              <a:rPr lang="en-US" dirty="0"/>
              <a:t>When a data frame is received, the switch examines the destination MAC address and forwards the frame to the appropriate port where the destination device is located.</a:t>
            </a:r>
          </a:p>
          <a:p>
            <a:pPr marL="1143000" lvl="2" indent="-228600">
              <a:buFont typeface="+mj-lt"/>
              <a:buAutoNum type="arabicPeriod"/>
            </a:pPr>
            <a:r>
              <a:rPr lang="en-US" dirty="0"/>
              <a:t>If the MAC address is not in the table, the switch will flood the frame to all connected devices, and once the correct device responds, the MAC address is learned and added to the table.</a:t>
            </a:r>
          </a:p>
          <a:p>
            <a:pPr marL="742950" lvl="1" indent="-285750">
              <a:buFont typeface="+mj-lt"/>
              <a:buAutoNum type="arabicPeriod"/>
            </a:pPr>
            <a:r>
              <a:rPr lang="en-US" b="1" dirty="0"/>
              <a:t>Types of Switching:</a:t>
            </a:r>
            <a:endParaRPr lang="en-US" dirty="0"/>
          </a:p>
          <a:p>
            <a:pPr marL="1143000" lvl="2" indent="-228600">
              <a:buFont typeface="+mj-lt"/>
              <a:buAutoNum type="arabicPeriod"/>
            </a:pPr>
            <a:r>
              <a:rPr lang="en-US" b="1" dirty="0"/>
              <a:t>Store-and-Forward Switching:</a:t>
            </a:r>
            <a:r>
              <a:rPr lang="en-US" dirty="0"/>
              <a:t> The switch waits for the entire data frame to be received and checks for errors before forwarding it. This method ensures data integrity but can introduce slight delays.</a:t>
            </a:r>
          </a:p>
          <a:p>
            <a:pPr marL="1143000" lvl="2" indent="-228600">
              <a:buFont typeface="+mj-lt"/>
              <a:buAutoNum type="arabicPeriod"/>
            </a:pPr>
            <a:r>
              <a:rPr lang="en-US" b="1" dirty="0"/>
              <a:t>Cut-Through Switching:</a:t>
            </a:r>
            <a:r>
              <a:rPr lang="en-US" dirty="0"/>
              <a:t> The switch forwards the frame as soon as it reads the destination MAC address, reducing latency but increasing the risk of forwarding corrupted frames.</a:t>
            </a:r>
          </a:p>
          <a:p>
            <a:pPr marL="1143000" lvl="2" indent="-228600">
              <a:buFont typeface="+mj-lt"/>
              <a:buAutoNum type="arabicPeriod"/>
            </a:pPr>
            <a:r>
              <a:rPr lang="en-US" b="1" dirty="0"/>
              <a:t>Fragment-Free Switching:</a:t>
            </a:r>
            <a:r>
              <a:rPr lang="en-US" dirty="0"/>
              <a:t> A compromise between store-and-forward and cut-through, this method waits until the first 64 bytes of the frame have been received (where most errors occur) before forwarding.</a:t>
            </a:r>
          </a:p>
          <a:p>
            <a:pPr>
              <a:buFont typeface="+mj-lt"/>
              <a:buAutoNum type="arabicPeriod"/>
            </a:pPr>
            <a:r>
              <a:rPr lang="en-US" b="1" dirty="0"/>
              <a:t>Key Differences Between Routing and Switching:</a:t>
            </a:r>
            <a:endParaRPr lang="en-US" dirty="0"/>
          </a:p>
          <a:p>
            <a:pPr marL="742950" lvl="1" indent="-285750">
              <a:buFont typeface="+mj-lt"/>
              <a:buAutoNum type="arabicPeriod"/>
            </a:pPr>
            <a:r>
              <a:rPr lang="en-US" b="1" dirty="0"/>
              <a:t>Scope:</a:t>
            </a:r>
            <a:r>
              <a:rPr lang="en-US" dirty="0"/>
              <a:t> Switching operates within a single network or LAN, forwarding traffic based on MAC addresses, while routing connects different networks (LAN to WAN) and forwards traffic based on IP addresses.</a:t>
            </a:r>
          </a:p>
          <a:p>
            <a:pPr marL="742950" lvl="1" indent="-285750">
              <a:buFont typeface="+mj-lt"/>
              <a:buAutoNum type="arabicPeriod"/>
            </a:pPr>
            <a:r>
              <a:rPr lang="en-US" b="1" dirty="0"/>
              <a:t>Speed and Latency:</a:t>
            </a:r>
            <a:r>
              <a:rPr lang="en-US" dirty="0"/>
              <a:t> Switching is generally faster and has lower latency because it occurs within the same network. Routing takes more time as it involves calculating the best path across multiple networks.</a:t>
            </a:r>
          </a:p>
          <a:p>
            <a:pPr marL="742950" lvl="1" indent="-285750">
              <a:buFont typeface="+mj-lt"/>
              <a:buAutoNum type="arabicPeriod"/>
            </a:pPr>
            <a:r>
              <a:rPr lang="en-US" b="1" dirty="0"/>
              <a:t>Device Types:</a:t>
            </a:r>
            <a:r>
              <a:rPr lang="en-US" dirty="0"/>
              <a:t> Routers handle routing between different networks (e.g., LAN to WAN), while switches manage communication between devices within the same network.</a:t>
            </a:r>
          </a:p>
          <a:p>
            <a:r>
              <a:rPr lang="en-US" b="1" dirty="0"/>
              <a:t>Why These Concepts Are Important in Ethical Hacking</a:t>
            </a:r>
          </a:p>
          <a:p>
            <a:pPr>
              <a:buFont typeface="Arial" panose="020B0604020202020204" pitchFamily="34" charset="0"/>
              <a:buChar char="•"/>
            </a:pPr>
            <a:r>
              <a:rPr lang="en-US" b="1" dirty="0"/>
              <a:t>IP Addresses and Subnets:</a:t>
            </a:r>
            <a:r>
              <a:rPr lang="en-US" dirty="0"/>
              <a:t> Hackers use tools like Nmap to scan networks for IP addresses, subnets, and devices to find weak spots or unpatched systems.</a:t>
            </a:r>
          </a:p>
          <a:p>
            <a:pPr>
              <a:buFont typeface="Arial" panose="020B0604020202020204" pitchFamily="34" charset="0"/>
              <a:buChar char="•"/>
            </a:pPr>
            <a:r>
              <a:rPr lang="en-US" b="1" dirty="0"/>
              <a:t>Routers and Gateways:</a:t>
            </a:r>
            <a:r>
              <a:rPr lang="en-US" dirty="0"/>
              <a:t> Understanding how routers and gateways function helps ethical hackers simulate attacks on these key infrastructure points, such as through Man-in-the-Middle (MitM) attacks or traffic redirection.</a:t>
            </a:r>
          </a:p>
          <a:p>
            <a:pPr>
              <a:buFont typeface="Arial" panose="020B0604020202020204" pitchFamily="34" charset="0"/>
              <a:buChar char="•"/>
            </a:pPr>
            <a:r>
              <a:rPr lang="en-US" b="1" dirty="0"/>
              <a:t>Routing and Switching:</a:t>
            </a:r>
            <a:r>
              <a:rPr lang="en-US" dirty="0"/>
              <a:t> Attackers often target switches to carry out ARP poisoning or MAC flooding, and routers to manipulate or eavesdrop on traffic. Ethical hackers need to know how these devices work to identify weaknesses and mitigate these risks.</a:t>
            </a:r>
          </a:p>
          <a:p>
            <a:r>
              <a:rPr lang="en-US" dirty="0"/>
              <a:t>By mastering these networking concepts, ethical hackers can better understand the underlying structures of networks, perform effective penetration testing, and help secure network infrastructures.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7</a:t>
            </a:fld>
            <a:endParaRPr lang="en-US"/>
          </a:p>
        </p:txBody>
      </p:sp>
    </p:spTree>
    <p:extLst>
      <p:ext uri="{BB962C8B-B14F-4D97-AF65-F5344CB8AC3E}">
        <p14:creationId xmlns:p14="http://schemas.microsoft.com/office/powerpoint/2010/main" val="3339832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Layers of the OSI Model and Their Functions</a:t>
            </a:r>
          </a:p>
          <a:p>
            <a:r>
              <a:rPr lang="en-US" dirty="0"/>
              <a:t>The OSI (Open Systems Interconnection) model is a conceptual framework that standardizes the functions of a telecommunication or computing system into seven distinct layers. Each layer is responsible for specific network functions and interacts with the layers directly above and below it.</a:t>
            </a:r>
          </a:p>
          <a:p>
            <a:pPr>
              <a:buFont typeface="+mj-lt"/>
              <a:buAutoNum type="arabicPeriod"/>
            </a:pPr>
            <a:r>
              <a:rPr lang="en-US" b="1" dirty="0"/>
              <a:t>Layer 1: Physical Layer</a:t>
            </a:r>
            <a:endParaRPr lang="en-US" dirty="0"/>
          </a:p>
          <a:p>
            <a:pPr marL="742950" lvl="1" indent="-285750">
              <a:buFont typeface="+mj-lt"/>
              <a:buAutoNum type="arabicPeriod"/>
            </a:pPr>
            <a:r>
              <a:rPr lang="en-US" b="1" dirty="0"/>
              <a:t>Function:</a:t>
            </a:r>
            <a:r>
              <a:rPr lang="en-US" dirty="0"/>
              <a:t> The physical layer is responsible for the transmission and reception of raw binary data over a physical medium (e.g., cables, radio frequencies). It deals with hardware components like network cables, switches, and wireless transmitters.</a:t>
            </a:r>
          </a:p>
          <a:p>
            <a:pPr marL="742950" lvl="1" indent="-285750">
              <a:buFont typeface="+mj-lt"/>
              <a:buAutoNum type="arabicPeriod"/>
            </a:pPr>
            <a:r>
              <a:rPr lang="en-US" b="1" dirty="0"/>
              <a:t>Example:</a:t>
            </a:r>
            <a:r>
              <a:rPr lang="en-US" dirty="0"/>
              <a:t> Ethernet cables, fiber optics, radio waves for Wi-Fi.</a:t>
            </a:r>
          </a:p>
          <a:p>
            <a:pPr marL="742950" lvl="1" indent="-285750">
              <a:buFont typeface="+mj-lt"/>
              <a:buAutoNum type="arabicPeriod"/>
            </a:pPr>
            <a:r>
              <a:rPr lang="en-US" b="1" dirty="0"/>
              <a:t>Impact on Security:</a:t>
            </a:r>
            <a:r>
              <a:rPr lang="en-US" dirty="0"/>
              <a:t> Physical security is crucial to prevent unauthorized access to network cables and devices. Attacks like wiretapping or jamming wireless signals can compromise the data transmitted over the network.</a:t>
            </a:r>
          </a:p>
          <a:p>
            <a:pPr>
              <a:buFont typeface="+mj-lt"/>
              <a:buAutoNum type="arabicPeriod"/>
            </a:pPr>
            <a:r>
              <a:rPr lang="en-US" b="1" dirty="0"/>
              <a:t>Layer 2: Data Link Layer</a:t>
            </a:r>
            <a:endParaRPr lang="en-US" dirty="0"/>
          </a:p>
          <a:p>
            <a:pPr marL="742950" lvl="1" indent="-285750">
              <a:buFont typeface="+mj-lt"/>
              <a:buAutoNum type="arabicPeriod"/>
            </a:pPr>
            <a:r>
              <a:rPr lang="en-US" b="1" dirty="0"/>
              <a:t>Function:</a:t>
            </a:r>
            <a:r>
              <a:rPr lang="en-US" dirty="0"/>
              <a:t> This layer is responsible for node-to-node data transfer and error detection and correction. It packages data into frames for transmission and ensures that data flows reliably between two connected devices.</a:t>
            </a:r>
          </a:p>
          <a:p>
            <a:pPr marL="742950" lvl="1" indent="-285750">
              <a:buFont typeface="+mj-lt"/>
              <a:buAutoNum type="arabicPeriod"/>
            </a:pPr>
            <a:r>
              <a:rPr lang="en-US" b="1" dirty="0"/>
              <a:t>Example:</a:t>
            </a:r>
            <a:r>
              <a:rPr lang="en-US" dirty="0"/>
              <a:t> MAC (Media Access Control) addressing, Ethernet frames.</a:t>
            </a:r>
          </a:p>
          <a:p>
            <a:pPr marL="742950" lvl="1" indent="-285750">
              <a:buFont typeface="+mj-lt"/>
              <a:buAutoNum type="arabicPeriod"/>
            </a:pPr>
            <a:r>
              <a:rPr lang="en-US" b="1" dirty="0"/>
              <a:t>Impact on Security:</a:t>
            </a:r>
            <a:r>
              <a:rPr lang="en-US" dirty="0"/>
              <a:t> Vulnerabilities at this layer include MAC address spoofing and ARP (Address Resolution Protocol) poisoning. Attacks at the data link layer can intercept or manipulate data between devices.</a:t>
            </a:r>
          </a:p>
          <a:p>
            <a:pPr>
              <a:buFont typeface="+mj-lt"/>
              <a:buAutoNum type="arabicPeriod"/>
            </a:pPr>
            <a:r>
              <a:rPr lang="en-US" b="1" dirty="0"/>
              <a:t>Layer 3: Network Layer</a:t>
            </a:r>
            <a:endParaRPr lang="en-US" dirty="0"/>
          </a:p>
          <a:p>
            <a:pPr marL="742950" lvl="1" indent="-285750">
              <a:buFont typeface="+mj-lt"/>
              <a:buAutoNum type="arabicPeriod"/>
            </a:pPr>
            <a:r>
              <a:rPr lang="en-US" b="1" dirty="0"/>
              <a:t>Function:</a:t>
            </a:r>
            <a:r>
              <a:rPr lang="en-US" dirty="0"/>
              <a:t> The network layer handles the logical addressing and routing of packets. It determines the best path for data to travel from the source to the destination across different networks.</a:t>
            </a:r>
          </a:p>
          <a:p>
            <a:pPr marL="742950" lvl="1" indent="-285750">
              <a:buFont typeface="+mj-lt"/>
              <a:buAutoNum type="arabicPeriod"/>
            </a:pPr>
            <a:r>
              <a:rPr lang="en-US" b="1" dirty="0"/>
              <a:t>Example:</a:t>
            </a:r>
            <a:r>
              <a:rPr lang="en-US" dirty="0"/>
              <a:t> IP (Internet Protocol), routing protocols (e.g., OSPF, BGP).</a:t>
            </a:r>
          </a:p>
          <a:p>
            <a:pPr marL="742950" lvl="1" indent="-285750">
              <a:buFont typeface="+mj-lt"/>
              <a:buAutoNum type="arabicPeriod"/>
            </a:pPr>
            <a:r>
              <a:rPr lang="en-US" b="1" dirty="0"/>
              <a:t>Impact on Security:</a:t>
            </a:r>
            <a:r>
              <a:rPr lang="en-US" dirty="0"/>
              <a:t> Common attacks include IP spoofing and routing table poisoning. Compromising the network layer can allow attackers to redirect traffic or intercept data being routed.</a:t>
            </a:r>
          </a:p>
          <a:p>
            <a:pPr>
              <a:buFont typeface="+mj-lt"/>
              <a:buAutoNum type="arabicPeriod"/>
            </a:pPr>
            <a:r>
              <a:rPr lang="en-US" b="1" dirty="0"/>
              <a:t>Layer 4: Transport Layer</a:t>
            </a:r>
            <a:endParaRPr lang="en-US" dirty="0"/>
          </a:p>
          <a:p>
            <a:pPr marL="742950" lvl="1" indent="-285750">
              <a:buFont typeface="+mj-lt"/>
              <a:buAutoNum type="arabicPeriod"/>
            </a:pPr>
            <a:r>
              <a:rPr lang="en-US" b="1" dirty="0"/>
              <a:t>Function:</a:t>
            </a:r>
            <a:r>
              <a:rPr lang="en-US" dirty="0"/>
              <a:t> The transport layer is responsible for end-to-end communication and error recovery. It ensures that data is delivered reliably and in the correct order. Protocols like TCP (Transmission Control Protocol) and UDP (User Datagram Protocol) operate at this layer.</a:t>
            </a:r>
          </a:p>
          <a:p>
            <a:pPr marL="742950" lvl="1" indent="-285750">
              <a:buFont typeface="+mj-lt"/>
              <a:buAutoNum type="arabicPeriod"/>
            </a:pPr>
            <a:r>
              <a:rPr lang="en-US" b="1" dirty="0"/>
              <a:t>Example:</a:t>
            </a:r>
            <a:r>
              <a:rPr lang="en-US" dirty="0"/>
              <a:t> TCP (connection-oriented, reliable) vs. UDP (connectionless, faster but less reliable).</a:t>
            </a:r>
          </a:p>
          <a:p>
            <a:pPr marL="742950" lvl="1" indent="-285750">
              <a:buFont typeface="+mj-lt"/>
              <a:buAutoNum type="arabicPeriod"/>
            </a:pPr>
            <a:r>
              <a:rPr lang="en-US" b="1" dirty="0"/>
              <a:t>Impact on Security:</a:t>
            </a:r>
            <a:r>
              <a:rPr lang="en-US" dirty="0"/>
              <a:t> Attackers target this layer with attacks such as SYN flooding (a type of DoS attack). TCP session hijacking is another potential vulnerability that allows attackers to intercept and control data sessions.</a:t>
            </a:r>
          </a:p>
          <a:p>
            <a:pPr>
              <a:buFont typeface="+mj-lt"/>
              <a:buAutoNum type="arabicPeriod"/>
            </a:pPr>
            <a:r>
              <a:rPr lang="en-US" b="1" dirty="0"/>
              <a:t>Layer 5: Session Layer</a:t>
            </a:r>
            <a:endParaRPr lang="en-US" dirty="0"/>
          </a:p>
          <a:p>
            <a:pPr marL="742950" lvl="1" indent="-285750">
              <a:buFont typeface="+mj-lt"/>
              <a:buAutoNum type="arabicPeriod"/>
            </a:pPr>
            <a:r>
              <a:rPr lang="en-US" b="1" dirty="0"/>
              <a:t>Function:</a:t>
            </a:r>
            <a:r>
              <a:rPr lang="en-US" dirty="0"/>
              <a:t> The session layer establishes, manages, and terminates connections between two communicating devices. It ensures sessions remain open and data can be exchanged in an organized manner.</a:t>
            </a:r>
          </a:p>
          <a:p>
            <a:pPr marL="742950" lvl="1" indent="-285750">
              <a:buFont typeface="+mj-lt"/>
              <a:buAutoNum type="arabicPeriod"/>
            </a:pPr>
            <a:r>
              <a:rPr lang="en-US" b="1" dirty="0"/>
              <a:t>Example:</a:t>
            </a:r>
            <a:r>
              <a:rPr lang="en-US" dirty="0"/>
              <a:t> Remote procedure calls (RPC), managing sessions for data exchange between devices.</a:t>
            </a:r>
          </a:p>
          <a:p>
            <a:pPr marL="742950" lvl="1" indent="-285750">
              <a:buFont typeface="+mj-lt"/>
              <a:buAutoNum type="arabicPeriod"/>
            </a:pPr>
            <a:r>
              <a:rPr lang="en-US" b="1" dirty="0"/>
              <a:t>Impact on Security:</a:t>
            </a:r>
            <a:r>
              <a:rPr lang="en-US" dirty="0"/>
              <a:t> Attacks at this layer include session hijacking, where an attacker takes over an established communication session between two systems.</a:t>
            </a:r>
          </a:p>
          <a:p>
            <a:pPr>
              <a:buFont typeface="+mj-lt"/>
              <a:buAutoNum type="arabicPeriod"/>
            </a:pPr>
            <a:r>
              <a:rPr lang="en-US" b="1" dirty="0"/>
              <a:t>Layer 6: Presentation Layer</a:t>
            </a:r>
            <a:endParaRPr lang="en-US" dirty="0"/>
          </a:p>
          <a:p>
            <a:pPr marL="742950" lvl="1" indent="-285750">
              <a:buFont typeface="+mj-lt"/>
              <a:buAutoNum type="arabicPeriod"/>
            </a:pPr>
            <a:r>
              <a:rPr lang="en-US" b="1" dirty="0"/>
              <a:t>Function:</a:t>
            </a:r>
            <a:r>
              <a:rPr lang="en-US" dirty="0"/>
              <a:t> The presentation layer translates data between the application layer and the lower layers. It handles data encryption, decryption, compression, and translation, ensuring that data is in a readable format for the application layer.</a:t>
            </a:r>
          </a:p>
          <a:p>
            <a:pPr marL="742950" lvl="1" indent="-285750">
              <a:buFont typeface="+mj-lt"/>
              <a:buAutoNum type="arabicPeriod"/>
            </a:pPr>
            <a:r>
              <a:rPr lang="en-US" b="1" dirty="0"/>
              <a:t>Example:</a:t>
            </a:r>
            <a:r>
              <a:rPr lang="en-US" dirty="0"/>
              <a:t> SSL/TLS encryption, data compression formats like JPEG and GIF.</a:t>
            </a:r>
          </a:p>
          <a:p>
            <a:pPr marL="742950" lvl="1" indent="-285750">
              <a:buFont typeface="+mj-lt"/>
              <a:buAutoNum type="arabicPeriod"/>
            </a:pPr>
            <a:r>
              <a:rPr lang="en-US" b="1" dirty="0"/>
              <a:t>Impact on Security:</a:t>
            </a:r>
            <a:r>
              <a:rPr lang="en-US" dirty="0"/>
              <a:t> Vulnerabilities here include weak or improperly implemented encryption mechanisms, which could allow attackers to decrypt sensitive data or interfere with secure communications.</a:t>
            </a:r>
          </a:p>
          <a:p>
            <a:pPr>
              <a:buFont typeface="+mj-lt"/>
              <a:buAutoNum type="arabicPeriod"/>
            </a:pPr>
            <a:r>
              <a:rPr lang="en-US" b="1" dirty="0"/>
              <a:t>Layer 7: Application Layer</a:t>
            </a:r>
            <a:endParaRPr lang="en-US" dirty="0"/>
          </a:p>
          <a:p>
            <a:pPr marL="742950" lvl="1" indent="-285750">
              <a:buFont typeface="+mj-lt"/>
              <a:buAutoNum type="arabicPeriod"/>
            </a:pPr>
            <a:r>
              <a:rPr lang="en-US" b="1" dirty="0"/>
              <a:t>Function:</a:t>
            </a:r>
            <a:r>
              <a:rPr lang="en-US" dirty="0"/>
              <a:t> The application layer is the closest layer to the end user. It provides network services directly to applications and handles protocols like HTTP, FTP, and DNS that are used for web browsing, file transfer, and domain name resolution.</a:t>
            </a:r>
          </a:p>
          <a:p>
            <a:pPr marL="742950" lvl="1" indent="-285750">
              <a:buFont typeface="+mj-lt"/>
              <a:buAutoNum type="arabicPeriod"/>
            </a:pPr>
            <a:r>
              <a:rPr lang="en-US" b="1" dirty="0"/>
              <a:t>Example:</a:t>
            </a:r>
            <a:r>
              <a:rPr lang="en-US" dirty="0"/>
              <a:t> HTTP, HTTPS, FTP, SMTP.</a:t>
            </a:r>
          </a:p>
          <a:p>
            <a:pPr marL="742950" lvl="1" indent="-285750">
              <a:buFont typeface="+mj-lt"/>
              <a:buAutoNum type="arabicPeriod"/>
            </a:pPr>
            <a:r>
              <a:rPr lang="en-US" b="1" dirty="0"/>
              <a:t>Impact on Security:</a:t>
            </a:r>
            <a:r>
              <a:rPr lang="en-US" dirty="0"/>
              <a:t> Attacks at this layer include web-based attacks like SQL injection, cross-site scripting (XSS), and DNS poisoning. Securing this layer requires strong authentication, input validation, and data encryption.</a:t>
            </a:r>
          </a:p>
          <a:p>
            <a:r>
              <a:rPr lang="en-US" b="1" dirty="0"/>
              <a:t>TCP/IP vs. OSI Model Comparison</a:t>
            </a:r>
          </a:p>
          <a:p>
            <a:r>
              <a:rPr lang="en-US" dirty="0"/>
              <a:t>The TCP/IP model (Transmission Control Protocol/Internet Protocol) is a more streamlined and practical model for real-world networking and is the foundation for the Internet. Although both models are layered and serve as guidelines for understanding network functions, there are some key differences.</a:t>
            </a:r>
          </a:p>
          <a:p>
            <a:pPr>
              <a:buFont typeface="+mj-lt"/>
              <a:buAutoNum type="arabicPeriod"/>
            </a:pPr>
            <a:r>
              <a:rPr lang="en-US" b="1" dirty="0"/>
              <a:t>Layering Structure:</a:t>
            </a:r>
            <a:endParaRPr lang="en-US" dirty="0"/>
          </a:p>
          <a:p>
            <a:pPr marL="742950" lvl="1" indent="-285750">
              <a:buFont typeface="+mj-lt"/>
              <a:buAutoNum type="arabicPeriod"/>
            </a:pPr>
            <a:r>
              <a:rPr lang="en-US" b="1" dirty="0"/>
              <a:t>OSI Model:</a:t>
            </a:r>
            <a:r>
              <a:rPr lang="en-US" dirty="0"/>
              <a:t> The OSI model has seven layers, providing a detailed and comprehensive view of network communications, from physical data transmission (Layer 1) to application-level interactions (Layer 7).</a:t>
            </a:r>
          </a:p>
          <a:p>
            <a:pPr marL="742950" lvl="1" indent="-285750">
              <a:buFont typeface="+mj-lt"/>
              <a:buAutoNum type="arabicPeriod"/>
            </a:pPr>
            <a:r>
              <a:rPr lang="en-US" b="1" dirty="0"/>
              <a:t>TCP/IP Model:</a:t>
            </a:r>
            <a:r>
              <a:rPr lang="en-US" dirty="0"/>
              <a:t> The TCP/IP model consolidates functions into four layers:</a:t>
            </a:r>
          </a:p>
          <a:p>
            <a:pPr marL="1143000" lvl="2" indent="-228600">
              <a:buFont typeface="+mj-lt"/>
              <a:buAutoNum type="arabicPeriod"/>
            </a:pPr>
            <a:r>
              <a:rPr lang="en-US" b="1" dirty="0"/>
              <a:t>Network Interface Layer:</a:t>
            </a:r>
            <a:r>
              <a:rPr lang="en-US" dirty="0"/>
              <a:t> Combines the OSI Physical and Data Link layers.</a:t>
            </a:r>
          </a:p>
          <a:p>
            <a:pPr marL="1143000" lvl="2" indent="-228600">
              <a:buFont typeface="+mj-lt"/>
              <a:buAutoNum type="arabicPeriod"/>
            </a:pPr>
            <a:r>
              <a:rPr lang="en-US" b="1" dirty="0"/>
              <a:t>Internet Layer:</a:t>
            </a:r>
            <a:r>
              <a:rPr lang="en-US" dirty="0"/>
              <a:t> Corresponds to the OSI Network layer.</a:t>
            </a:r>
          </a:p>
          <a:p>
            <a:pPr marL="1143000" lvl="2" indent="-228600">
              <a:buFont typeface="+mj-lt"/>
              <a:buAutoNum type="arabicPeriod"/>
            </a:pPr>
            <a:r>
              <a:rPr lang="en-US" b="1" dirty="0"/>
              <a:t>Transport Layer:</a:t>
            </a:r>
            <a:r>
              <a:rPr lang="en-US" dirty="0"/>
              <a:t> Similar to the OSI Transport layer.</a:t>
            </a:r>
          </a:p>
          <a:p>
            <a:pPr marL="1143000" lvl="2" indent="-228600">
              <a:buFont typeface="+mj-lt"/>
              <a:buAutoNum type="arabicPeriod"/>
            </a:pPr>
            <a:r>
              <a:rPr lang="en-US" b="1" dirty="0"/>
              <a:t>Application Layer:</a:t>
            </a:r>
            <a:r>
              <a:rPr lang="en-US" dirty="0"/>
              <a:t> Combines the functions of the OSI Session, Presentation, and Application layers.</a:t>
            </a:r>
          </a:p>
          <a:p>
            <a:pPr>
              <a:buFont typeface="+mj-lt"/>
              <a:buAutoNum type="arabicPeriod"/>
            </a:pPr>
            <a:r>
              <a:rPr lang="en-US" b="1" dirty="0"/>
              <a:t>Practical Usage:</a:t>
            </a:r>
            <a:endParaRPr lang="en-US" dirty="0"/>
          </a:p>
          <a:p>
            <a:pPr marL="742950" lvl="1" indent="-285750">
              <a:buFont typeface="+mj-lt"/>
              <a:buAutoNum type="arabicPeriod"/>
            </a:pPr>
            <a:r>
              <a:rPr lang="en-US" b="1" dirty="0"/>
              <a:t>OSI Model:</a:t>
            </a:r>
            <a:r>
              <a:rPr lang="en-US" dirty="0"/>
              <a:t> While comprehensive, the OSI model is mostly theoretical and is used to explain and design network functions and protocols. It’s a reference tool for understanding how different layers communicate.</a:t>
            </a:r>
          </a:p>
          <a:p>
            <a:pPr marL="742950" lvl="1" indent="-285750">
              <a:buFont typeface="+mj-lt"/>
              <a:buAutoNum type="arabicPeriod"/>
            </a:pPr>
            <a:r>
              <a:rPr lang="en-US" b="1" dirty="0"/>
              <a:t>TCP/IP Model:</a:t>
            </a:r>
            <a:r>
              <a:rPr lang="en-US" dirty="0"/>
              <a:t> The TCP/IP model is more practical and is the actual framework used for internet communications. All modern networking technologies, including routing, switching, and data transmission, are built upon the TCP/IP model.</a:t>
            </a:r>
          </a:p>
          <a:p>
            <a:pPr>
              <a:buFont typeface="+mj-lt"/>
              <a:buAutoNum type="arabicPeriod"/>
            </a:pPr>
            <a:r>
              <a:rPr lang="en-US" b="1" dirty="0"/>
              <a:t>Development and Evolution:</a:t>
            </a:r>
            <a:endParaRPr lang="en-US" dirty="0"/>
          </a:p>
          <a:p>
            <a:pPr marL="742950" lvl="1" indent="-285750">
              <a:buFont typeface="+mj-lt"/>
              <a:buAutoNum type="arabicPeriod"/>
            </a:pPr>
            <a:r>
              <a:rPr lang="en-US" b="1" dirty="0"/>
              <a:t>OSI Model:</a:t>
            </a:r>
            <a:r>
              <a:rPr lang="en-US" dirty="0"/>
              <a:t> Developed as a conceptual model by ISO (International Organization for Standardization) to standardize how communication occurs over a network.</a:t>
            </a:r>
          </a:p>
          <a:p>
            <a:pPr marL="742950" lvl="1" indent="-285750">
              <a:buFont typeface="+mj-lt"/>
              <a:buAutoNum type="arabicPeriod"/>
            </a:pPr>
            <a:r>
              <a:rPr lang="en-US" b="1" dirty="0"/>
              <a:t>TCP/IP Model:</a:t>
            </a:r>
            <a:r>
              <a:rPr lang="en-US" dirty="0"/>
              <a:t> Developed by the U.S. Department of Defense to create a more robust and resilient communication protocol, leading to the development of the modern internet.</a:t>
            </a:r>
          </a:p>
          <a:p>
            <a:pPr>
              <a:buFont typeface="+mj-lt"/>
              <a:buAutoNum type="arabicPeriod"/>
            </a:pPr>
            <a:r>
              <a:rPr lang="en-US" b="1" dirty="0"/>
              <a:t>Protocols:</a:t>
            </a:r>
            <a:endParaRPr lang="en-US" dirty="0"/>
          </a:p>
          <a:p>
            <a:pPr marL="742950" lvl="1" indent="-285750">
              <a:buFont typeface="+mj-lt"/>
              <a:buAutoNum type="arabicPeriod"/>
            </a:pPr>
            <a:r>
              <a:rPr lang="en-US" b="1" dirty="0"/>
              <a:t>OSI Model:</a:t>
            </a:r>
            <a:r>
              <a:rPr lang="en-US" dirty="0"/>
              <a:t> Protocol-independent and intended to be applied across different network types.</a:t>
            </a:r>
          </a:p>
          <a:p>
            <a:pPr marL="742950" lvl="1" indent="-285750">
              <a:buFont typeface="+mj-lt"/>
              <a:buAutoNum type="arabicPeriod"/>
            </a:pPr>
            <a:r>
              <a:rPr lang="en-US" b="1" dirty="0"/>
              <a:t>TCP/IP Model:</a:t>
            </a:r>
            <a:r>
              <a:rPr lang="en-US" dirty="0"/>
              <a:t> Specific to TCP/IP-based protocols used on the internet (e.g., IP, TCP, UDP).</a:t>
            </a:r>
          </a:p>
          <a:p>
            <a:r>
              <a:rPr lang="en-US" b="1" dirty="0"/>
              <a:t>How Each Layer Impacts Network Security</a:t>
            </a:r>
          </a:p>
          <a:p>
            <a:r>
              <a:rPr lang="en-US" dirty="0"/>
              <a:t>Each layer of the OSI model plays a role in network security, from protecting physical infrastructure to securing data transmission between applications. Understanding the specific security needs and vulnerabilities at each layer is crucial for building robust defenses.</a:t>
            </a:r>
          </a:p>
          <a:p>
            <a:pPr>
              <a:buFont typeface="+mj-lt"/>
              <a:buAutoNum type="arabicPeriod"/>
            </a:pPr>
            <a:r>
              <a:rPr lang="en-US" b="1" dirty="0"/>
              <a:t>Physical Layer (Layer 1):</a:t>
            </a:r>
            <a:endParaRPr lang="en-US" dirty="0"/>
          </a:p>
          <a:p>
            <a:pPr marL="742950" lvl="1" indent="-285750">
              <a:buFont typeface="+mj-lt"/>
              <a:buAutoNum type="arabicPeriod"/>
            </a:pPr>
            <a:r>
              <a:rPr lang="en-US" b="1" dirty="0"/>
              <a:t>Security Concerns:</a:t>
            </a:r>
            <a:r>
              <a:rPr lang="en-US" dirty="0"/>
              <a:t> Unauthorized physical access to network infrastructure (e.g., tapping cables, jamming wireless signals).</a:t>
            </a:r>
          </a:p>
          <a:p>
            <a:pPr marL="742950" lvl="1" indent="-285750">
              <a:buFont typeface="+mj-lt"/>
              <a:buAutoNum type="arabicPeriod"/>
            </a:pPr>
            <a:r>
              <a:rPr lang="en-US" b="1" dirty="0"/>
              <a:t>Mitigations:</a:t>
            </a:r>
            <a:r>
              <a:rPr lang="en-US" dirty="0"/>
              <a:t> Implement physical security controls, such as restricted access to network devices, secure cabling, and shielding against electromagnetic interference.</a:t>
            </a:r>
          </a:p>
          <a:p>
            <a:pPr>
              <a:buFont typeface="+mj-lt"/>
              <a:buAutoNum type="arabicPeriod"/>
            </a:pPr>
            <a:r>
              <a:rPr lang="en-US" b="1" dirty="0"/>
              <a:t>Data Link Layer (Layer 2):</a:t>
            </a:r>
            <a:endParaRPr lang="en-US" dirty="0"/>
          </a:p>
          <a:p>
            <a:pPr marL="742950" lvl="1" indent="-285750">
              <a:buFont typeface="+mj-lt"/>
              <a:buAutoNum type="arabicPeriod"/>
            </a:pPr>
            <a:r>
              <a:rPr lang="en-US" b="1" dirty="0"/>
              <a:t>Security Concerns:</a:t>
            </a:r>
            <a:r>
              <a:rPr lang="en-US" dirty="0"/>
              <a:t> MAC address spoofing, ARP poisoning, and VLAN hopping.</a:t>
            </a:r>
          </a:p>
          <a:p>
            <a:pPr marL="742950" lvl="1" indent="-285750">
              <a:buFont typeface="+mj-lt"/>
              <a:buAutoNum type="arabicPeriod"/>
            </a:pPr>
            <a:r>
              <a:rPr lang="en-US" b="1" dirty="0"/>
              <a:t>Mitigations:</a:t>
            </a:r>
            <a:r>
              <a:rPr lang="en-US" dirty="0"/>
              <a:t> Use of network segmentation (VLANs), secure switch configurations, and ARP inspection.</a:t>
            </a:r>
          </a:p>
          <a:p>
            <a:pPr>
              <a:buFont typeface="+mj-lt"/>
              <a:buAutoNum type="arabicPeriod"/>
            </a:pPr>
            <a:r>
              <a:rPr lang="en-US" b="1" dirty="0"/>
              <a:t>Network Layer (Layer 3):</a:t>
            </a:r>
            <a:endParaRPr lang="en-US" dirty="0"/>
          </a:p>
          <a:p>
            <a:pPr marL="742950" lvl="1" indent="-285750">
              <a:buFont typeface="+mj-lt"/>
              <a:buAutoNum type="arabicPeriod"/>
            </a:pPr>
            <a:r>
              <a:rPr lang="en-US" b="1" dirty="0"/>
              <a:t>Security Concerns:</a:t>
            </a:r>
            <a:r>
              <a:rPr lang="en-US" dirty="0"/>
              <a:t> IP spoofing, routing attacks (e.g., BGP hijacking), and unauthorized access to sensitive resources.</a:t>
            </a:r>
          </a:p>
          <a:p>
            <a:pPr marL="742950" lvl="1" indent="-285750">
              <a:buFont typeface="+mj-lt"/>
              <a:buAutoNum type="arabicPeriod"/>
            </a:pPr>
            <a:r>
              <a:rPr lang="en-US" b="1" dirty="0"/>
              <a:t>Mitigations:</a:t>
            </a:r>
            <a:r>
              <a:rPr lang="en-US" dirty="0"/>
              <a:t> Implement IPsec for secure IP communications, use access control lists (ACLs) to filter traffic, and deploy routers with robust security policies.</a:t>
            </a:r>
          </a:p>
          <a:p>
            <a:pPr>
              <a:buFont typeface="+mj-lt"/>
              <a:buAutoNum type="arabicPeriod"/>
            </a:pPr>
            <a:r>
              <a:rPr lang="en-US" b="1" dirty="0"/>
              <a:t>Transport Layer (Layer 4):</a:t>
            </a:r>
            <a:endParaRPr lang="en-US" dirty="0"/>
          </a:p>
          <a:p>
            <a:pPr marL="742950" lvl="1" indent="-285750">
              <a:buFont typeface="+mj-lt"/>
              <a:buAutoNum type="arabicPeriod"/>
            </a:pPr>
            <a:r>
              <a:rPr lang="en-US" b="1" dirty="0"/>
              <a:t>Security Concerns:</a:t>
            </a:r>
            <a:r>
              <a:rPr lang="en-US" dirty="0"/>
              <a:t> SYN flooding (DoS attacks) and session hijacking.</a:t>
            </a:r>
          </a:p>
          <a:p>
            <a:pPr marL="742950" lvl="1" indent="-285750">
              <a:buFont typeface="+mj-lt"/>
              <a:buAutoNum type="arabicPeriod"/>
            </a:pPr>
            <a:r>
              <a:rPr lang="en-US" b="1" dirty="0"/>
              <a:t>Mitigations:</a:t>
            </a:r>
            <a:r>
              <a:rPr lang="en-US" dirty="0"/>
              <a:t> Use of firewalls and intrusion prevention systems (IPS) to monitor and limit transport layer attacks, and implement proper session management protocols.</a:t>
            </a:r>
          </a:p>
          <a:p>
            <a:pPr>
              <a:buFont typeface="+mj-lt"/>
              <a:buAutoNum type="arabicPeriod"/>
            </a:pPr>
            <a:r>
              <a:rPr lang="en-US" b="1" dirty="0"/>
              <a:t>Session Layer (Layer 5):</a:t>
            </a:r>
            <a:endParaRPr lang="en-US" dirty="0"/>
          </a:p>
          <a:p>
            <a:pPr marL="742950" lvl="1" indent="-285750">
              <a:buFont typeface="+mj-lt"/>
              <a:buAutoNum type="arabicPeriod"/>
            </a:pPr>
            <a:r>
              <a:rPr lang="en-US" b="1" dirty="0"/>
              <a:t>Security Concerns:</a:t>
            </a:r>
            <a:r>
              <a:rPr lang="en-US" dirty="0"/>
              <a:t> Session hijacking and interception of communications.</a:t>
            </a:r>
          </a:p>
          <a:p>
            <a:pPr marL="742950" lvl="1" indent="-285750">
              <a:buFont typeface="+mj-lt"/>
              <a:buAutoNum type="arabicPeriod"/>
            </a:pPr>
            <a:r>
              <a:rPr lang="en-US" b="1" dirty="0"/>
              <a:t>Mitigations:</a:t>
            </a:r>
            <a:r>
              <a:rPr lang="en-US" dirty="0"/>
              <a:t> Use of secure session protocols (e.g., SSH, SSL/TLS) and session management best practices, such as timeouts and unique session identifiers.</a:t>
            </a:r>
          </a:p>
          <a:p>
            <a:pPr>
              <a:buFont typeface="+mj-lt"/>
              <a:buAutoNum type="arabicPeriod"/>
            </a:pPr>
            <a:r>
              <a:rPr lang="en-US" b="1" dirty="0"/>
              <a:t>Presentation Layer (Layer 6):</a:t>
            </a:r>
            <a:endParaRPr lang="en-US" dirty="0"/>
          </a:p>
          <a:p>
            <a:pPr marL="742950" lvl="1" indent="-285750">
              <a:buFont typeface="+mj-lt"/>
              <a:buAutoNum type="arabicPeriod"/>
            </a:pPr>
            <a:r>
              <a:rPr lang="en-US" b="1" dirty="0"/>
              <a:t>Security Concerns:</a:t>
            </a:r>
            <a:r>
              <a:rPr lang="en-US" dirty="0"/>
              <a:t> Weak encryption algorithms and insecure data translation.</a:t>
            </a:r>
          </a:p>
          <a:p>
            <a:pPr marL="742950" lvl="1" indent="-285750">
              <a:buFont typeface="+mj-lt"/>
              <a:buAutoNum type="arabicPeriod"/>
            </a:pPr>
            <a:r>
              <a:rPr lang="en-US" b="1" dirty="0"/>
              <a:t>Mitigations:</a:t>
            </a:r>
            <a:r>
              <a:rPr lang="en-US" dirty="0"/>
              <a:t> Use strong encryption algorithms (e.g., AES, RSA) and regularly update encryption standards to ensure the secure transmission of data.</a:t>
            </a:r>
          </a:p>
          <a:p>
            <a:pPr>
              <a:buFont typeface="+mj-lt"/>
              <a:buAutoNum type="arabicPeriod"/>
            </a:pPr>
            <a:r>
              <a:rPr lang="en-US" b="1" dirty="0"/>
              <a:t>Application Layer (Layer 7):</a:t>
            </a:r>
            <a:endParaRPr lang="en-US" dirty="0"/>
          </a:p>
          <a:p>
            <a:pPr marL="742950" lvl="1" indent="-285750">
              <a:buFont typeface="+mj-lt"/>
              <a:buAutoNum type="arabicPeriod"/>
            </a:pPr>
            <a:r>
              <a:rPr lang="en-US" b="1" dirty="0"/>
              <a:t>Security Concerns:</a:t>
            </a:r>
            <a:r>
              <a:rPr lang="en-US" dirty="0"/>
              <a:t> SQL injection, cross-site scripting (XSS), phishing, and insecure application programming.</a:t>
            </a:r>
          </a:p>
          <a:p>
            <a:pPr marL="742950" lvl="1" indent="-285750">
              <a:buFont typeface="+mj-lt"/>
              <a:buAutoNum type="arabicPeriod"/>
            </a:pPr>
            <a:r>
              <a:rPr lang="en-US" b="1" dirty="0"/>
              <a:t>Mitigations:</a:t>
            </a:r>
            <a:r>
              <a:rPr lang="en-US" dirty="0"/>
              <a:t> Implement secure coding practices, validate input data, sanitize outputs, and use web application firewalls (WAFs) to detect and prevent application-level attacks.</a:t>
            </a:r>
          </a:p>
          <a:p>
            <a:r>
              <a:rPr lang="en-US" dirty="0"/>
              <a:t>By understanding the security implications at each layer, network administrators and ethical hackers can identify potential weak points in network infrastructure and apply security measures where they are most needed. For instance, protecting the application layer requires different tactics (e.g., secure coding) than securing the transport or network layers (e.g., using firewalls or secure routing protocols).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8</a:t>
            </a:fld>
            <a:endParaRPr lang="en-US"/>
          </a:p>
        </p:txBody>
      </p:sp>
    </p:spTree>
    <p:extLst>
      <p:ext uri="{BB962C8B-B14F-4D97-AF65-F5344CB8AC3E}">
        <p14:creationId xmlns:p14="http://schemas.microsoft.com/office/powerpoint/2010/main" val="553164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Understanding Key Protocols: HTTP, HTTPS, FTP, SSH, and DNS</a:t>
            </a:r>
          </a:p>
          <a:p>
            <a:pPr>
              <a:buFont typeface="+mj-lt"/>
              <a:buAutoNum type="arabicPeriod"/>
            </a:pPr>
            <a:r>
              <a:rPr lang="en-US" b="1" dirty="0"/>
              <a:t>HTTP (Hypertext Transfer Protocol):</a:t>
            </a:r>
            <a:endParaRPr lang="en-US" dirty="0"/>
          </a:p>
          <a:p>
            <a:pPr marL="742950" lvl="1" indent="-285750">
              <a:buFont typeface="+mj-lt"/>
              <a:buAutoNum type="arabicPeriod"/>
            </a:pPr>
            <a:r>
              <a:rPr lang="en-US" b="1" dirty="0"/>
              <a:t>Function:</a:t>
            </a:r>
            <a:r>
              <a:rPr lang="en-US" dirty="0"/>
              <a:t> HTTP is a protocol used for transferring web pages on the internet. It enables communication between a client (such as a browser) and a server to request and deliver web content.</a:t>
            </a:r>
          </a:p>
          <a:p>
            <a:pPr marL="742950" lvl="1" indent="-285750">
              <a:buFont typeface="+mj-lt"/>
              <a:buAutoNum type="arabicPeriod"/>
            </a:pPr>
            <a:r>
              <a:rPr lang="en-US" b="1" dirty="0"/>
              <a:t>Use Case:</a:t>
            </a:r>
            <a:r>
              <a:rPr lang="en-US" dirty="0"/>
              <a:t> Used for accessing web pages and transmitting data from a web server to a web browser. URLs beginning with "http://" use HTTP to transfer data.</a:t>
            </a:r>
          </a:p>
          <a:p>
            <a:pPr marL="742950" lvl="1" indent="-285750">
              <a:buFont typeface="+mj-lt"/>
              <a:buAutoNum type="arabicPeriod"/>
            </a:pPr>
            <a:r>
              <a:rPr lang="en-US" b="1" dirty="0"/>
              <a:t>Security Weakness:</a:t>
            </a:r>
            <a:r>
              <a:rPr lang="en-US" dirty="0"/>
              <a:t> HTTP transmits data in plaintext, which means any sensitive information (like login credentials) can be intercepted by attackers during transmission.</a:t>
            </a:r>
          </a:p>
          <a:p>
            <a:pPr>
              <a:buFont typeface="+mj-lt"/>
              <a:buAutoNum type="arabicPeriod"/>
            </a:pPr>
            <a:r>
              <a:rPr lang="en-US" b="1" dirty="0"/>
              <a:t>HTTPS (HTTP Secure):</a:t>
            </a:r>
            <a:endParaRPr lang="en-US" dirty="0"/>
          </a:p>
          <a:p>
            <a:pPr marL="742950" lvl="1" indent="-285750">
              <a:buFont typeface="+mj-lt"/>
              <a:buAutoNum type="arabicPeriod"/>
            </a:pPr>
            <a:r>
              <a:rPr lang="en-US" b="1" dirty="0"/>
              <a:t>Function:</a:t>
            </a:r>
            <a:r>
              <a:rPr lang="en-US" dirty="0"/>
              <a:t> HTTPS is the secure version of HTTP, providing encryption via SSL/TLS. It encrypts communication between the client and server to ensure privacy and integrity.</a:t>
            </a:r>
          </a:p>
          <a:p>
            <a:pPr marL="742950" lvl="1" indent="-285750">
              <a:buFont typeface="+mj-lt"/>
              <a:buAutoNum type="arabicPeriod"/>
            </a:pPr>
            <a:r>
              <a:rPr lang="en-US" b="1" dirty="0"/>
              <a:t>Use Case:</a:t>
            </a:r>
            <a:r>
              <a:rPr lang="en-US" dirty="0"/>
              <a:t> Used for secure transactions such as banking, e-commerce, or any site handling personal data. URLs beginning with "https://" use HTTPS.</a:t>
            </a:r>
          </a:p>
          <a:p>
            <a:pPr marL="742950" lvl="1" indent="-285750">
              <a:buFont typeface="+mj-lt"/>
              <a:buAutoNum type="arabicPeriod"/>
            </a:pPr>
            <a:r>
              <a:rPr lang="en-US" b="1" dirty="0"/>
              <a:t>Security Strength:</a:t>
            </a:r>
            <a:r>
              <a:rPr lang="en-US" dirty="0"/>
              <a:t> HTTPS encrypts data using SSL/TLS protocols, protecting against eavesdropping, man-in-the-middle (MitM) attacks, and data tampering.</a:t>
            </a:r>
          </a:p>
          <a:p>
            <a:pPr>
              <a:buFont typeface="+mj-lt"/>
              <a:buAutoNum type="arabicPeriod"/>
            </a:pPr>
            <a:r>
              <a:rPr lang="en-US" b="1" dirty="0"/>
              <a:t>FTP (File Transfer Protocol):</a:t>
            </a:r>
            <a:endParaRPr lang="en-US" dirty="0"/>
          </a:p>
          <a:p>
            <a:pPr marL="742950" lvl="1" indent="-285750">
              <a:buFont typeface="+mj-lt"/>
              <a:buAutoNum type="arabicPeriod"/>
            </a:pPr>
            <a:r>
              <a:rPr lang="en-US" b="1" dirty="0"/>
              <a:t>Function:</a:t>
            </a:r>
            <a:r>
              <a:rPr lang="en-US" dirty="0"/>
              <a:t> FTP is used to transfer files between computers over a network. It allows users to upload, download, and manage files on a remote server.</a:t>
            </a:r>
          </a:p>
          <a:p>
            <a:pPr marL="742950" lvl="1" indent="-285750">
              <a:buFont typeface="+mj-lt"/>
              <a:buAutoNum type="arabicPeriod"/>
            </a:pPr>
            <a:r>
              <a:rPr lang="en-US" b="1" dirty="0"/>
              <a:t>Use Case:</a:t>
            </a:r>
            <a:r>
              <a:rPr lang="en-US" dirty="0"/>
              <a:t> Used in website development, file sharing, and data management to transfer large files to/from servers.</a:t>
            </a:r>
          </a:p>
          <a:p>
            <a:pPr marL="742950" lvl="1" indent="-285750">
              <a:buFont typeface="+mj-lt"/>
              <a:buAutoNum type="arabicPeriod"/>
            </a:pPr>
            <a:r>
              <a:rPr lang="en-US" b="1" dirty="0"/>
              <a:t>Security Weakness:</a:t>
            </a:r>
            <a:r>
              <a:rPr lang="en-US" dirty="0"/>
              <a:t> FTP transmits data (including usernames and passwords) in plaintext, which can be intercepted by attackers. It’s vulnerable to passive and active attacks, such as FTP bounce attacks.</a:t>
            </a:r>
          </a:p>
          <a:p>
            <a:pPr>
              <a:buFont typeface="+mj-lt"/>
              <a:buAutoNum type="arabicPeriod"/>
            </a:pPr>
            <a:r>
              <a:rPr lang="en-US" b="1" dirty="0"/>
              <a:t>SSH (Secure Shell):</a:t>
            </a:r>
            <a:endParaRPr lang="en-US" dirty="0"/>
          </a:p>
          <a:p>
            <a:pPr marL="742950" lvl="1" indent="-285750">
              <a:buFont typeface="+mj-lt"/>
              <a:buAutoNum type="arabicPeriod"/>
            </a:pPr>
            <a:r>
              <a:rPr lang="en-US" b="1" dirty="0"/>
              <a:t>Function:</a:t>
            </a:r>
            <a:r>
              <a:rPr lang="en-US" dirty="0"/>
              <a:t> SSH is a protocol for securely accessing and managing remote servers and devices. It provides strong encryption for remote login, command execution, and data transfers.</a:t>
            </a:r>
          </a:p>
          <a:p>
            <a:pPr marL="742950" lvl="1" indent="-285750">
              <a:buFont typeface="+mj-lt"/>
              <a:buAutoNum type="arabicPeriod"/>
            </a:pPr>
            <a:r>
              <a:rPr lang="en-US" b="1" dirty="0"/>
              <a:t>Use Case:</a:t>
            </a:r>
            <a:r>
              <a:rPr lang="en-US" dirty="0"/>
              <a:t> Used for remote administration of servers, secure file transfers (SCP), and establishing encrypted connections to devices.</a:t>
            </a:r>
          </a:p>
          <a:p>
            <a:pPr marL="742950" lvl="1" indent="-285750">
              <a:buFont typeface="+mj-lt"/>
              <a:buAutoNum type="arabicPeriod"/>
            </a:pPr>
            <a:r>
              <a:rPr lang="en-US" b="1" dirty="0"/>
              <a:t>Security Strength:</a:t>
            </a:r>
            <a:r>
              <a:rPr lang="en-US" dirty="0"/>
              <a:t> SSH encrypts all communications, protecting against eavesdropping, MitM attacks, and unauthorized access. SSH also allows for secure tunneling of data through untrusted networks.</a:t>
            </a:r>
          </a:p>
          <a:p>
            <a:pPr>
              <a:buFont typeface="+mj-lt"/>
              <a:buAutoNum type="arabicPeriod"/>
            </a:pPr>
            <a:r>
              <a:rPr lang="en-US" b="1" dirty="0"/>
              <a:t>DNS (Domain Name System):</a:t>
            </a:r>
            <a:endParaRPr lang="en-US" dirty="0"/>
          </a:p>
          <a:p>
            <a:pPr marL="742950" lvl="1" indent="-285750">
              <a:buFont typeface="+mj-lt"/>
              <a:buAutoNum type="arabicPeriod"/>
            </a:pPr>
            <a:r>
              <a:rPr lang="en-US" b="1" dirty="0"/>
              <a:t>Function:</a:t>
            </a:r>
            <a:r>
              <a:rPr lang="en-US" dirty="0"/>
              <a:t> DNS translates human-readable domain names (e.g., </a:t>
            </a:r>
            <a:r>
              <a:rPr lang="en-US" dirty="0">
                <a:hlinkClick r:id="rId3"/>
              </a:rPr>
              <a:t>www.example.com</a:t>
            </a:r>
            <a:r>
              <a:rPr lang="en-US" dirty="0"/>
              <a:t>) into IP addresses (e.g., 192.168.1.1) that computers use to identify each other on a network.</a:t>
            </a:r>
          </a:p>
          <a:p>
            <a:pPr marL="742950" lvl="1" indent="-285750">
              <a:buFont typeface="+mj-lt"/>
              <a:buAutoNum type="arabicPeriod"/>
            </a:pPr>
            <a:r>
              <a:rPr lang="en-US" b="1" dirty="0"/>
              <a:t>Use Case:</a:t>
            </a:r>
            <a:r>
              <a:rPr lang="en-US" dirty="0"/>
              <a:t> Every time you visit a website or send an email, DNS resolves the domain name to the correct IP address, allowing proper communication.</a:t>
            </a:r>
          </a:p>
          <a:p>
            <a:pPr marL="742950" lvl="1" indent="-285750">
              <a:buFont typeface="+mj-lt"/>
              <a:buAutoNum type="arabicPeriod"/>
            </a:pPr>
            <a:r>
              <a:rPr lang="en-US" b="1" dirty="0"/>
              <a:t>Security Weakness:</a:t>
            </a:r>
            <a:r>
              <a:rPr lang="en-US" dirty="0"/>
              <a:t> DNS is vulnerable to attacks like DNS spoofing or poisoning, where attackers modify DNS records to redirect traffic to malicious websites. DNS requests are also traditionally unencrypted.</a:t>
            </a:r>
          </a:p>
          <a:p>
            <a:r>
              <a:rPr lang="en-US" b="1" dirty="0"/>
              <a:t>Protocol Weaknesses and How Hackers Exploit Them</a:t>
            </a:r>
          </a:p>
          <a:p>
            <a:pPr>
              <a:buFont typeface="+mj-lt"/>
              <a:buAutoNum type="arabicPeriod"/>
            </a:pPr>
            <a:r>
              <a:rPr lang="en-US" b="1" dirty="0"/>
              <a:t>HTTP Weaknesses:</a:t>
            </a:r>
            <a:endParaRPr lang="en-US" dirty="0"/>
          </a:p>
          <a:p>
            <a:pPr marL="742950" lvl="1" indent="-285750">
              <a:buFont typeface="+mj-lt"/>
              <a:buAutoNum type="arabicPeriod"/>
            </a:pPr>
            <a:r>
              <a:rPr lang="en-US" b="1" dirty="0"/>
              <a:t>Plaintext Transmission:</a:t>
            </a:r>
            <a:r>
              <a:rPr lang="en-US" dirty="0"/>
              <a:t> HTTP does not encrypt the data exchanged between the client and server, making it vulnerable to eavesdropping. Attackers can capture the data being transmitted, including sensitive information like usernames, passwords, or credit card details.</a:t>
            </a:r>
          </a:p>
          <a:p>
            <a:pPr marL="742950" lvl="1" indent="-285750">
              <a:buFont typeface="+mj-lt"/>
              <a:buAutoNum type="arabicPeriod"/>
            </a:pPr>
            <a:r>
              <a:rPr lang="en-US" b="1" dirty="0"/>
              <a:t>Exploitation:</a:t>
            </a:r>
            <a:r>
              <a:rPr lang="en-US" dirty="0"/>
              <a:t> Hackers can perform </a:t>
            </a:r>
            <a:r>
              <a:rPr lang="en-US" b="1" dirty="0"/>
              <a:t>man-in-the-middle (MitM) attacks</a:t>
            </a:r>
            <a:r>
              <a:rPr lang="en-US" dirty="0"/>
              <a:t> to intercept HTTP traffic, alter it, or steal sensitive information. They might also use techniques like packet sniffing to capture unencrypted data.</a:t>
            </a:r>
          </a:p>
          <a:p>
            <a:pPr marL="742950" lvl="1" indent="-285750">
              <a:buFont typeface="+mj-lt"/>
              <a:buAutoNum type="arabicPeriod"/>
            </a:pPr>
            <a:r>
              <a:rPr lang="en-US" b="1" dirty="0"/>
              <a:t>Example Attack:</a:t>
            </a:r>
            <a:r>
              <a:rPr lang="en-US" dirty="0"/>
              <a:t> A hacker using a Wi-Fi hotspot can capture HTTP traffic from unsuspecting users, stealing login credentials or personal information.</a:t>
            </a:r>
          </a:p>
          <a:p>
            <a:pPr>
              <a:buFont typeface="+mj-lt"/>
              <a:buAutoNum type="arabicPeriod"/>
            </a:pPr>
            <a:r>
              <a:rPr lang="en-US" b="1" dirty="0"/>
              <a:t>FTP Weaknesses:</a:t>
            </a:r>
            <a:endParaRPr lang="en-US" dirty="0"/>
          </a:p>
          <a:p>
            <a:pPr marL="742950" lvl="1" indent="-285750">
              <a:buFont typeface="+mj-lt"/>
              <a:buAutoNum type="arabicPeriod"/>
            </a:pPr>
            <a:r>
              <a:rPr lang="en-US" b="1" dirty="0"/>
              <a:t>Unencrypted Data:</a:t>
            </a:r>
            <a:r>
              <a:rPr lang="en-US" dirty="0"/>
              <a:t> FTP transmits usernames, passwords, and file data in plaintext, making it an easy target for attackers who can capture and steal credentials or sensitive files during transmission.</a:t>
            </a:r>
          </a:p>
          <a:p>
            <a:pPr marL="742950" lvl="1" indent="-285750">
              <a:buFont typeface="+mj-lt"/>
              <a:buAutoNum type="arabicPeriod"/>
            </a:pPr>
            <a:r>
              <a:rPr lang="en-US" b="1" dirty="0"/>
              <a:t>Exploitation:</a:t>
            </a:r>
            <a:r>
              <a:rPr lang="en-US" dirty="0"/>
              <a:t> Attackers use </a:t>
            </a:r>
            <a:r>
              <a:rPr lang="en-US" b="1" dirty="0"/>
              <a:t>FTP bounce attacks</a:t>
            </a:r>
            <a:r>
              <a:rPr lang="en-US" dirty="0"/>
              <a:t> to bypass firewalls or launch distributed denial of service (DDoS) attacks. </a:t>
            </a:r>
            <a:r>
              <a:rPr lang="en-US" b="1" dirty="0"/>
              <a:t>Credential sniffing</a:t>
            </a:r>
            <a:r>
              <a:rPr lang="en-US" dirty="0"/>
              <a:t> is also common, where hackers intercept FTP login credentials.</a:t>
            </a:r>
          </a:p>
          <a:p>
            <a:pPr marL="742950" lvl="1" indent="-285750">
              <a:buFont typeface="+mj-lt"/>
              <a:buAutoNum type="arabicPeriod"/>
            </a:pPr>
            <a:r>
              <a:rPr lang="en-US" b="1" dirty="0"/>
              <a:t>Example Attack:</a:t>
            </a:r>
            <a:r>
              <a:rPr lang="en-US" dirty="0"/>
              <a:t> An attacker monitors an FTP session and captures login credentials, then uses those credentials to gain unauthorized access to the server.</a:t>
            </a:r>
          </a:p>
          <a:p>
            <a:pPr>
              <a:buFont typeface="+mj-lt"/>
              <a:buAutoNum type="arabicPeriod"/>
            </a:pPr>
            <a:r>
              <a:rPr lang="en-US" b="1" dirty="0"/>
              <a:t>DNS Weaknesses:</a:t>
            </a:r>
            <a:endParaRPr lang="en-US" dirty="0"/>
          </a:p>
          <a:p>
            <a:pPr marL="742950" lvl="1" indent="-285750">
              <a:buFont typeface="+mj-lt"/>
              <a:buAutoNum type="arabicPeriod"/>
            </a:pPr>
            <a:r>
              <a:rPr lang="en-US" b="1" dirty="0"/>
              <a:t>Lack of Encryption:</a:t>
            </a:r>
            <a:r>
              <a:rPr lang="en-US" dirty="0"/>
              <a:t> DNS requests are typically unencrypted, meaning that DNS queries and responses can be intercepted, monitored, or manipulated.</a:t>
            </a:r>
          </a:p>
          <a:p>
            <a:pPr marL="742950" lvl="1" indent="-285750">
              <a:buFont typeface="+mj-lt"/>
              <a:buAutoNum type="arabicPeriod"/>
            </a:pPr>
            <a:r>
              <a:rPr lang="en-US" b="1" dirty="0"/>
              <a:t>Exploitation:</a:t>
            </a:r>
            <a:r>
              <a:rPr lang="en-US" dirty="0"/>
              <a:t> Hackers exploit DNS vulnerabilities through </a:t>
            </a:r>
            <a:r>
              <a:rPr lang="en-US" b="1" dirty="0"/>
              <a:t>DNS spoofing (cache poisoning)</a:t>
            </a:r>
            <a:r>
              <a:rPr lang="en-US" dirty="0"/>
              <a:t>, where malicious IP addresses are injected into the DNS cache, redirecting users to fake or malicious websites.</a:t>
            </a:r>
          </a:p>
          <a:p>
            <a:pPr marL="742950" lvl="1" indent="-285750">
              <a:buFont typeface="+mj-lt"/>
              <a:buAutoNum type="arabicPeriod"/>
            </a:pPr>
            <a:r>
              <a:rPr lang="en-US" b="1" dirty="0"/>
              <a:t>Example Attack:</a:t>
            </a:r>
            <a:r>
              <a:rPr lang="en-US" dirty="0"/>
              <a:t> A user tries to visit "</a:t>
            </a:r>
            <a:r>
              <a:rPr lang="en-US" dirty="0">
                <a:hlinkClick r:id="rId3"/>
              </a:rPr>
              <a:t>www.example.com</a:t>
            </a:r>
            <a:r>
              <a:rPr lang="en-US" dirty="0"/>
              <a:t>," but due to DNS poisoning, they are redirected to a fake website designed to steal their login credentials.</a:t>
            </a:r>
          </a:p>
          <a:p>
            <a:pPr>
              <a:buFont typeface="+mj-lt"/>
              <a:buAutoNum type="arabicPeriod"/>
            </a:pPr>
            <a:r>
              <a:rPr lang="en-US" b="1" dirty="0"/>
              <a:t>SSH Weaknesses:</a:t>
            </a:r>
            <a:endParaRPr lang="en-US" dirty="0"/>
          </a:p>
          <a:p>
            <a:pPr marL="742950" lvl="1" indent="-285750">
              <a:buFont typeface="+mj-lt"/>
              <a:buAutoNum type="arabicPeriod"/>
            </a:pPr>
            <a:r>
              <a:rPr lang="en-US" b="1" dirty="0"/>
              <a:t>Weak Key Management:</a:t>
            </a:r>
            <a:r>
              <a:rPr lang="en-US" dirty="0"/>
              <a:t> Although SSH is secure, weaknesses often arise from poor key management practices. Using weak, default, or stolen SSH keys can lead to unauthorized access.</a:t>
            </a:r>
          </a:p>
          <a:p>
            <a:pPr marL="742950" lvl="1" indent="-285750">
              <a:buFont typeface="+mj-lt"/>
              <a:buAutoNum type="arabicPeriod"/>
            </a:pPr>
            <a:r>
              <a:rPr lang="en-US" b="1" dirty="0"/>
              <a:t>Exploitation:</a:t>
            </a:r>
            <a:r>
              <a:rPr lang="en-US" dirty="0"/>
              <a:t> Attackers use </a:t>
            </a:r>
            <a:r>
              <a:rPr lang="en-US" b="1" dirty="0"/>
              <a:t>SSH brute-force attacks</a:t>
            </a:r>
            <a:r>
              <a:rPr lang="en-US" dirty="0"/>
              <a:t> to guess SSH credentials or compromise weak SSH key-based authentication setups. If they succeed, they can gain administrative control over servers.</a:t>
            </a:r>
          </a:p>
          <a:p>
            <a:pPr marL="742950" lvl="1" indent="-285750">
              <a:buFont typeface="+mj-lt"/>
              <a:buAutoNum type="arabicPeriod"/>
            </a:pPr>
            <a:r>
              <a:rPr lang="en-US" b="1" dirty="0"/>
              <a:t>Example Attack:</a:t>
            </a:r>
            <a:r>
              <a:rPr lang="en-US" dirty="0"/>
              <a:t> A hacker attempts thousands of password combinations to break into a server using SSH and gain control over the system.</a:t>
            </a:r>
          </a:p>
          <a:p>
            <a:pPr>
              <a:buFont typeface="+mj-lt"/>
              <a:buAutoNum type="arabicPeriod"/>
            </a:pPr>
            <a:r>
              <a:rPr lang="en-US" b="1" dirty="0"/>
              <a:t>HTTPS Weaknesses:</a:t>
            </a:r>
            <a:endParaRPr lang="en-US" dirty="0"/>
          </a:p>
          <a:p>
            <a:pPr marL="742950" lvl="1" indent="-285750">
              <a:buFont typeface="+mj-lt"/>
              <a:buAutoNum type="arabicPeriod"/>
            </a:pPr>
            <a:r>
              <a:rPr lang="en-US" b="1" dirty="0"/>
              <a:t>Weak Implementations:</a:t>
            </a:r>
            <a:r>
              <a:rPr lang="en-US" dirty="0"/>
              <a:t> While HTTPS is secure, improper implementation of SSL/TLS can introduce vulnerabilities. For example, using outdated SSL versions or weak ciphers can leave communication vulnerable to attacks.</a:t>
            </a:r>
          </a:p>
          <a:p>
            <a:pPr marL="742950" lvl="1" indent="-285750">
              <a:buFont typeface="+mj-lt"/>
              <a:buAutoNum type="arabicPeriod"/>
            </a:pPr>
            <a:r>
              <a:rPr lang="en-US" b="1" dirty="0"/>
              <a:t>Exploitation:</a:t>
            </a:r>
            <a:r>
              <a:rPr lang="en-US" dirty="0"/>
              <a:t> Attackers may exploit </a:t>
            </a:r>
            <a:r>
              <a:rPr lang="en-US" b="1" dirty="0"/>
              <a:t>SSL stripping attacks</a:t>
            </a:r>
            <a:r>
              <a:rPr lang="en-US" dirty="0"/>
              <a:t>, where they downgrade a secure HTTPS connection to an unencrypted HTTP connection, intercepting sensitive data.</a:t>
            </a:r>
          </a:p>
          <a:p>
            <a:pPr marL="742950" lvl="1" indent="-285750">
              <a:buFont typeface="+mj-lt"/>
              <a:buAutoNum type="arabicPeriod"/>
            </a:pPr>
            <a:r>
              <a:rPr lang="en-US" b="1" dirty="0"/>
              <a:t>Example Attack:</a:t>
            </a:r>
            <a:r>
              <a:rPr lang="en-US" dirty="0"/>
              <a:t> In an SSL stripping attack, the hacker forces the victim’s browser to use HTTP instead of HTTPS, capturing login credentials or other sensitive data in plaintext.</a:t>
            </a:r>
          </a:p>
          <a:p>
            <a:r>
              <a:rPr lang="en-US" b="1" dirty="0"/>
              <a:t>Security Measures for Protecting Protocols</a:t>
            </a:r>
          </a:p>
          <a:p>
            <a:pPr>
              <a:buFont typeface="+mj-lt"/>
              <a:buAutoNum type="arabicPeriod"/>
            </a:pPr>
            <a:r>
              <a:rPr lang="en-US" b="1" dirty="0"/>
              <a:t>HTTP to HTTPS Migration:</a:t>
            </a:r>
            <a:endParaRPr lang="en-US" dirty="0"/>
          </a:p>
          <a:p>
            <a:pPr marL="742950" lvl="1" indent="-285750">
              <a:buFont typeface="+mj-lt"/>
              <a:buAutoNum type="arabicPeriod"/>
            </a:pPr>
            <a:r>
              <a:rPr lang="en-US" b="1" dirty="0"/>
              <a:t>Security Measure:</a:t>
            </a:r>
            <a:r>
              <a:rPr lang="en-US" dirty="0"/>
              <a:t> To protect data transmitted between clients and servers, websites should implement </a:t>
            </a:r>
            <a:r>
              <a:rPr lang="en-US" b="1" dirty="0"/>
              <a:t>HTTPS</a:t>
            </a:r>
            <a:r>
              <a:rPr lang="en-US" dirty="0"/>
              <a:t> instead of HTTP. HTTPS encrypts all data using SSL/TLS.</a:t>
            </a:r>
          </a:p>
          <a:p>
            <a:pPr marL="742950" lvl="1" indent="-285750">
              <a:buFont typeface="+mj-lt"/>
              <a:buAutoNum type="arabicPeriod"/>
            </a:pPr>
            <a:r>
              <a:rPr lang="en-US" b="1" dirty="0"/>
              <a:t>How to Implement:</a:t>
            </a:r>
            <a:r>
              <a:rPr lang="en-US" dirty="0"/>
              <a:t> Websites should install an SSL/TLS certificate and configure their web servers to force all HTTP traffic to HTTPS. Modern browsers will warn users when accessing a site without HTTPS.</a:t>
            </a:r>
          </a:p>
          <a:p>
            <a:pPr marL="742950" lvl="1" indent="-285750">
              <a:buFont typeface="+mj-lt"/>
              <a:buAutoNum type="arabicPeriod"/>
            </a:pPr>
            <a:r>
              <a:rPr lang="en-US" b="1" dirty="0"/>
              <a:t>Benefit:</a:t>
            </a:r>
            <a:r>
              <a:rPr lang="en-US" dirty="0"/>
              <a:t> Ensures encrypted communication, protecting data from eavesdropping and MitM attacks.</a:t>
            </a:r>
          </a:p>
          <a:p>
            <a:pPr>
              <a:buFont typeface="+mj-lt"/>
              <a:buAutoNum type="arabicPeriod"/>
            </a:pPr>
            <a:r>
              <a:rPr lang="en-US" b="1" dirty="0"/>
              <a:t>FTP to SFTP or FTPS:</a:t>
            </a:r>
            <a:endParaRPr lang="en-US" dirty="0"/>
          </a:p>
          <a:p>
            <a:pPr marL="742950" lvl="1" indent="-285750">
              <a:buFont typeface="+mj-lt"/>
              <a:buAutoNum type="arabicPeriod"/>
            </a:pPr>
            <a:r>
              <a:rPr lang="en-US" b="1" dirty="0"/>
              <a:t>Security Measure:</a:t>
            </a:r>
            <a:r>
              <a:rPr lang="en-US" dirty="0"/>
              <a:t> Replace insecure FTP with </a:t>
            </a:r>
            <a:r>
              <a:rPr lang="en-US" b="1" dirty="0"/>
              <a:t>SFTP (SSH File Transfer Protocol)</a:t>
            </a:r>
            <a:r>
              <a:rPr lang="en-US" dirty="0"/>
              <a:t> or </a:t>
            </a:r>
            <a:r>
              <a:rPr lang="en-US" b="1" dirty="0"/>
              <a:t>FTPS (FTP Secure)</a:t>
            </a:r>
            <a:r>
              <a:rPr lang="en-US" dirty="0"/>
              <a:t>, both of which provide encryption for file transfers.</a:t>
            </a:r>
          </a:p>
          <a:p>
            <a:pPr marL="742950" lvl="1" indent="-285750">
              <a:buFont typeface="+mj-lt"/>
              <a:buAutoNum type="arabicPeriod"/>
            </a:pPr>
            <a:r>
              <a:rPr lang="en-US" b="1" dirty="0"/>
              <a:t>How to Implement:</a:t>
            </a:r>
            <a:r>
              <a:rPr lang="en-US" dirty="0"/>
              <a:t> Use SSH (for SFTP) or SSL/TLS (for FTPS) to encrypt FTP connections. Require strong passwords or use SSH key authentication for added security.</a:t>
            </a:r>
          </a:p>
          <a:p>
            <a:pPr marL="742950" lvl="1" indent="-285750">
              <a:buFont typeface="+mj-lt"/>
              <a:buAutoNum type="arabicPeriod"/>
            </a:pPr>
            <a:r>
              <a:rPr lang="en-US" b="1" dirty="0"/>
              <a:t>Benefit:</a:t>
            </a:r>
            <a:r>
              <a:rPr lang="en-US" dirty="0"/>
              <a:t> Ensures that file transfers are encrypted, protecting sensitive data and credentials from being captured.</a:t>
            </a:r>
          </a:p>
          <a:p>
            <a:pPr>
              <a:buFont typeface="+mj-lt"/>
              <a:buAutoNum type="arabicPeriod"/>
            </a:pPr>
            <a:r>
              <a:rPr lang="en-US" b="1" dirty="0"/>
              <a:t>DNSSEC (DNS Security Extensions):</a:t>
            </a:r>
            <a:endParaRPr lang="en-US" dirty="0"/>
          </a:p>
          <a:p>
            <a:pPr marL="742950" lvl="1" indent="-285750">
              <a:buFont typeface="+mj-lt"/>
              <a:buAutoNum type="arabicPeriod"/>
            </a:pPr>
            <a:r>
              <a:rPr lang="en-US" b="1" dirty="0"/>
              <a:t>Security Measure:</a:t>
            </a:r>
            <a:r>
              <a:rPr lang="en-US" dirty="0"/>
              <a:t> Implement </a:t>
            </a:r>
            <a:r>
              <a:rPr lang="en-US" b="1" dirty="0"/>
              <a:t>DNSSEC</a:t>
            </a:r>
            <a:r>
              <a:rPr lang="en-US" dirty="0"/>
              <a:t> to protect DNS queries by adding digital signatures to DNS records, ensuring that DNS responses are authentic and have not been tampered with.</a:t>
            </a:r>
          </a:p>
          <a:p>
            <a:pPr marL="742950" lvl="1" indent="-285750">
              <a:buFont typeface="+mj-lt"/>
              <a:buAutoNum type="arabicPeriod"/>
            </a:pPr>
            <a:r>
              <a:rPr lang="en-US" b="1" dirty="0"/>
              <a:t>How to Implement:</a:t>
            </a:r>
            <a:r>
              <a:rPr lang="en-US" dirty="0"/>
              <a:t> Enable DNSSEC at the domain registrar and DNS server level. DNS resolvers should also be configured to validate DNSSEC-signed records.</a:t>
            </a:r>
          </a:p>
          <a:p>
            <a:pPr marL="742950" lvl="1" indent="-285750">
              <a:buFont typeface="+mj-lt"/>
              <a:buAutoNum type="arabicPeriod"/>
            </a:pPr>
            <a:r>
              <a:rPr lang="en-US" b="1" dirty="0"/>
              <a:t>Benefit:</a:t>
            </a:r>
            <a:r>
              <a:rPr lang="en-US" dirty="0"/>
              <a:t> Protects against DNS spoofing and cache poisoning by verifying the authenticity of DNS data.</a:t>
            </a:r>
          </a:p>
          <a:p>
            <a:pPr>
              <a:buFont typeface="+mj-lt"/>
              <a:buAutoNum type="arabicPeriod"/>
            </a:pPr>
            <a:r>
              <a:rPr lang="en-US" b="1" dirty="0"/>
              <a:t>SSH Key Management and Strong Authentication:</a:t>
            </a:r>
            <a:endParaRPr lang="en-US" dirty="0"/>
          </a:p>
          <a:p>
            <a:pPr marL="742950" lvl="1" indent="-285750">
              <a:buFont typeface="+mj-lt"/>
              <a:buAutoNum type="arabicPeriod"/>
            </a:pPr>
            <a:r>
              <a:rPr lang="en-US" b="1" dirty="0"/>
              <a:t>Security Measure:</a:t>
            </a:r>
            <a:r>
              <a:rPr lang="en-US" dirty="0"/>
              <a:t> For SSH, use </a:t>
            </a:r>
            <a:r>
              <a:rPr lang="en-US" b="1" dirty="0"/>
              <a:t>strong authentication</a:t>
            </a:r>
            <a:r>
              <a:rPr lang="en-US" dirty="0"/>
              <a:t> mechanisms, including public-private key pairs, and ensure secure key management practices.</a:t>
            </a:r>
          </a:p>
          <a:p>
            <a:pPr marL="742950" lvl="1" indent="-285750">
              <a:buFont typeface="+mj-lt"/>
              <a:buAutoNum type="arabicPeriod"/>
            </a:pPr>
            <a:r>
              <a:rPr lang="en-US" b="1" dirty="0"/>
              <a:t>How to Implement:</a:t>
            </a:r>
            <a:r>
              <a:rPr lang="en-US" dirty="0"/>
              <a:t> Use strong encryption keys (2048-bit or higher), regularly rotate SSH keys, disable password-based authentication, and enforce two-factor authentication (2FA) for SSH sessions.</a:t>
            </a:r>
          </a:p>
          <a:p>
            <a:pPr marL="742950" lvl="1" indent="-285750">
              <a:buFont typeface="+mj-lt"/>
              <a:buAutoNum type="arabicPeriod"/>
            </a:pPr>
            <a:r>
              <a:rPr lang="en-US" b="1" dirty="0"/>
              <a:t>Benefit:</a:t>
            </a:r>
            <a:r>
              <a:rPr lang="en-US" dirty="0"/>
              <a:t> Prevents unauthorized access to servers and strengthens the overall security of remote connections.</a:t>
            </a:r>
          </a:p>
          <a:p>
            <a:pPr>
              <a:buFont typeface="+mj-lt"/>
              <a:buAutoNum type="arabicPeriod"/>
            </a:pPr>
            <a:r>
              <a:rPr lang="en-US" b="1" dirty="0"/>
              <a:t>SSL/TLS Best Practices for HTTPS:</a:t>
            </a:r>
            <a:endParaRPr lang="en-US" dirty="0"/>
          </a:p>
          <a:p>
            <a:pPr marL="742950" lvl="1" indent="-285750">
              <a:buFont typeface="+mj-lt"/>
              <a:buAutoNum type="arabicPeriod"/>
            </a:pPr>
            <a:r>
              <a:rPr lang="en-US" b="1" dirty="0"/>
              <a:t>Security Measure:</a:t>
            </a:r>
            <a:r>
              <a:rPr lang="en-US" dirty="0"/>
              <a:t> Implement best practices for </a:t>
            </a:r>
            <a:r>
              <a:rPr lang="en-US" b="1" dirty="0"/>
              <a:t>SSL/TLS</a:t>
            </a:r>
            <a:r>
              <a:rPr lang="en-US" dirty="0"/>
              <a:t> to ensure strong encryption.</a:t>
            </a:r>
          </a:p>
          <a:p>
            <a:pPr marL="742950" lvl="1" indent="-285750">
              <a:buFont typeface="+mj-lt"/>
              <a:buAutoNum type="arabicPeriod"/>
            </a:pPr>
            <a:r>
              <a:rPr lang="en-US" b="1" dirty="0"/>
              <a:t>How to Implement:</a:t>
            </a:r>
            <a:endParaRPr lang="en-US" dirty="0"/>
          </a:p>
          <a:p>
            <a:pPr marL="1143000" lvl="2" indent="-228600">
              <a:buFont typeface="+mj-lt"/>
              <a:buAutoNum type="arabicPeriod"/>
            </a:pPr>
            <a:r>
              <a:rPr lang="en-US" dirty="0"/>
              <a:t>Use </a:t>
            </a:r>
            <a:r>
              <a:rPr lang="en-US" b="1" dirty="0"/>
              <a:t>TLS 1.2</a:t>
            </a:r>
            <a:r>
              <a:rPr lang="en-US" dirty="0"/>
              <a:t> or higher (TLS 1.3 is recommended) and disable outdated protocols like SSL 2.0/3.0.</a:t>
            </a:r>
          </a:p>
          <a:p>
            <a:pPr marL="1143000" lvl="2" indent="-228600">
              <a:buFont typeface="+mj-lt"/>
              <a:buAutoNum type="arabicPeriod"/>
            </a:pPr>
            <a:r>
              <a:rPr lang="en-US" dirty="0"/>
              <a:t>Regularly renew and update SSL certificates to prevent expiration.</a:t>
            </a:r>
          </a:p>
          <a:p>
            <a:pPr marL="1143000" lvl="2" indent="-228600">
              <a:buFont typeface="+mj-lt"/>
              <a:buAutoNum type="arabicPeriod"/>
            </a:pPr>
            <a:r>
              <a:rPr lang="en-US" dirty="0"/>
              <a:t>Use strong ciphers and key exchange mechanisms.</a:t>
            </a:r>
          </a:p>
          <a:p>
            <a:pPr marL="1143000" lvl="2" indent="-228600">
              <a:buFont typeface="+mj-lt"/>
              <a:buAutoNum type="arabicPeriod"/>
            </a:pPr>
            <a:r>
              <a:rPr lang="en-US" dirty="0"/>
              <a:t>Implement </a:t>
            </a:r>
            <a:r>
              <a:rPr lang="en-US" b="1" dirty="0"/>
              <a:t>HSTS (HTTP Strict Transport Security)</a:t>
            </a:r>
            <a:r>
              <a:rPr lang="en-US" dirty="0"/>
              <a:t> to force clients to use HTTPS and prevent SSL stripping attacks.</a:t>
            </a:r>
          </a:p>
          <a:p>
            <a:pPr marL="742950" lvl="1" indent="-285750">
              <a:buFont typeface="+mj-lt"/>
              <a:buAutoNum type="arabicPeriod"/>
            </a:pPr>
            <a:r>
              <a:rPr lang="en-US" b="1" dirty="0"/>
              <a:t>Benefit:</a:t>
            </a:r>
            <a:r>
              <a:rPr lang="en-US" dirty="0"/>
              <a:t> Ensures encrypted, secure communication between web servers and clients, protecting against MitM attacks and data interception.</a:t>
            </a:r>
          </a:p>
          <a:p>
            <a:r>
              <a:rPr lang="en-US" dirty="0"/>
              <a:t>By understanding the strengths and weaknesses of these protocols, organizations can implement the right security measures to ensure that data is protected in transit, reducing the risk of exploitation by hackers. Each protocol has specific vulnerabilities, but with proper encryption, authentication, and management practices, these risks can be minimized.</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9</a:t>
            </a:fld>
            <a:endParaRPr lang="en-US"/>
          </a:p>
        </p:txBody>
      </p:sp>
    </p:spTree>
    <p:extLst>
      <p:ext uri="{BB962C8B-B14F-4D97-AF65-F5344CB8AC3E}">
        <p14:creationId xmlns:p14="http://schemas.microsoft.com/office/powerpoint/2010/main" val="2093051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Differences Between TCP and UDP</a:t>
            </a:r>
          </a:p>
          <a:p>
            <a:r>
              <a:rPr lang="en-US" dirty="0"/>
              <a:t>TCP (Transmission Control Protocol) and UDP (User Datagram Protocol) are two core protocols at the transport layer of the OSI and TCP/IP models. They govern how data is transmitted between devices over a network, but they operate very differently. Let’s explore the key differences:</a:t>
            </a:r>
          </a:p>
          <a:p>
            <a:pPr>
              <a:buFont typeface="+mj-lt"/>
              <a:buAutoNum type="arabicPeriod"/>
            </a:pPr>
            <a:r>
              <a:rPr lang="en-US" b="1" dirty="0"/>
              <a:t>Connection-Oriented vs. Connectionless:</a:t>
            </a:r>
            <a:endParaRPr lang="en-US" dirty="0"/>
          </a:p>
          <a:p>
            <a:pPr marL="742950" lvl="1" indent="-285750">
              <a:buFont typeface="+mj-lt"/>
              <a:buAutoNum type="arabicPeriod"/>
            </a:pPr>
            <a:r>
              <a:rPr lang="en-US" b="1" dirty="0"/>
              <a:t>TCP:</a:t>
            </a:r>
            <a:r>
              <a:rPr lang="en-US" dirty="0"/>
              <a:t> TCP is a connection-oriented protocol, meaning that it establishes a connection between the client and server before any data is transmitted. It ensures that the connection is maintained for the entire duration of the communication.</a:t>
            </a:r>
          </a:p>
          <a:p>
            <a:pPr marL="742950" lvl="1" indent="-285750">
              <a:buFont typeface="+mj-lt"/>
              <a:buAutoNum type="arabicPeriod"/>
            </a:pPr>
            <a:r>
              <a:rPr lang="en-US" b="1" dirty="0"/>
              <a:t>UDP:</a:t>
            </a:r>
            <a:r>
              <a:rPr lang="en-US" dirty="0"/>
              <a:t> UDP is a connectionless protocol. It sends data packets without establishing a connection beforehand. There is no guarantee that the data will reach its destination or be received in the correct order.</a:t>
            </a:r>
          </a:p>
          <a:p>
            <a:pPr>
              <a:buFont typeface="+mj-lt"/>
              <a:buAutoNum type="arabicPeriod"/>
            </a:pPr>
            <a:r>
              <a:rPr lang="en-US" b="1" dirty="0"/>
              <a:t>Reliability:</a:t>
            </a:r>
            <a:endParaRPr lang="en-US" dirty="0"/>
          </a:p>
          <a:p>
            <a:pPr marL="742950" lvl="1" indent="-285750">
              <a:buFont typeface="+mj-lt"/>
              <a:buAutoNum type="arabicPeriod"/>
            </a:pPr>
            <a:r>
              <a:rPr lang="en-US" b="1" dirty="0"/>
              <a:t>TCP:</a:t>
            </a:r>
            <a:r>
              <a:rPr lang="en-US" dirty="0"/>
              <a:t> TCP is designed to provide reliable data transmission. It ensures that all data packets are delivered in the correct order and without errors. If a packet is lost or corrupted, TCP will retransmit it.</a:t>
            </a:r>
          </a:p>
          <a:p>
            <a:pPr marL="742950" lvl="1" indent="-285750">
              <a:buFont typeface="+mj-lt"/>
              <a:buAutoNum type="arabicPeriod"/>
            </a:pPr>
            <a:r>
              <a:rPr lang="en-US" b="1" dirty="0"/>
              <a:t>UDP:</a:t>
            </a:r>
            <a:r>
              <a:rPr lang="en-US" dirty="0"/>
              <a:t> UDP is unreliable because it does not guarantee the delivery or order of data packets. Once a packet is sent, the sender does not verify whether it was received correctly. This makes UDP faster but less reliable.</a:t>
            </a:r>
          </a:p>
          <a:p>
            <a:pPr>
              <a:buFont typeface="+mj-lt"/>
              <a:buAutoNum type="arabicPeriod"/>
            </a:pPr>
            <a:r>
              <a:rPr lang="en-US" b="1" dirty="0"/>
              <a:t>Flow Control and Congestion Control:</a:t>
            </a:r>
            <a:endParaRPr lang="en-US" dirty="0"/>
          </a:p>
          <a:p>
            <a:pPr marL="742950" lvl="1" indent="-285750">
              <a:buFont typeface="+mj-lt"/>
              <a:buAutoNum type="arabicPeriod"/>
            </a:pPr>
            <a:r>
              <a:rPr lang="en-US" b="1" dirty="0"/>
              <a:t>TCP:</a:t>
            </a:r>
            <a:r>
              <a:rPr lang="en-US" dirty="0"/>
              <a:t> TCP implements flow control, which adjusts the rate at which data is sent based on the receiver’s capacity. It also incorporates congestion control mechanisms to prevent network overload by adjusting the rate of transmission when the network is congested.</a:t>
            </a:r>
          </a:p>
          <a:p>
            <a:pPr marL="742950" lvl="1" indent="-285750">
              <a:buFont typeface="+mj-lt"/>
              <a:buAutoNum type="arabicPeriod"/>
            </a:pPr>
            <a:r>
              <a:rPr lang="en-US" b="1" dirty="0"/>
              <a:t>UDP:</a:t>
            </a:r>
            <a:r>
              <a:rPr lang="en-US" dirty="0"/>
              <a:t> UDP does not have flow control or congestion control mechanisms. Data is sent as quickly as possible, regardless of the receiver’s ability to handle it or the condition of the network.</a:t>
            </a:r>
          </a:p>
          <a:p>
            <a:pPr>
              <a:buFont typeface="+mj-lt"/>
              <a:buAutoNum type="arabicPeriod"/>
            </a:pPr>
            <a:r>
              <a:rPr lang="en-US" b="1" dirty="0"/>
              <a:t>Packet Size and Overhead:</a:t>
            </a:r>
            <a:endParaRPr lang="en-US" dirty="0"/>
          </a:p>
          <a:p>
            <a:pPr marL="742950" lvl="1" indent="-285750">
              <a:buFont typeface="+mj-lt"/>
              <a:buAutoNum type="arabicPeriod"/>
            </a:pPr>
            <a:r>
              <a:rPr lang="en-US" b="1" dirty="0"/>
              <a:t>TCP:</a:t>
            </a:r>
            <a:r>
              <a:rPr lang="en-US" dirty="0"/>
              <a:t> TCP packets include additional overhead because of features like error checking, flow control, and packet ordering. This makes TCP more resource-intensive and slower in terms of performance, but it ensures data reliability.</a:t>
            </a:r>
          </a:p>
          <a:p>
            <a:pPr marL="742950" lvl="1" indent="-285750">
              <a:buFont typeface="+mj-lt"/>
              <a:buAutoNum type="arabicPeriod"/>
            </a:pPr>
            <a:r>
              <a:rPr lang="en-US" b="1" dirty="0"/>
              <a:t>UDP:</a:t>
            </a:r>
            <a:r>
              <a:rPr lang="en-US" dirty="0"/>
              <a:t> UDP has lower overhead because it lacks many of TCP's reliability features. This makes UDP faster and more efficient, but it also means there's no guarantee that the data will arrive intact.</a:t>
            </a:r>
          </a:p>
          <a:p>
            <a:pPr>
              <a:buFont typeface="+mj-lt"/>
              <a:buAutoNum type="arabicPeriod"/>
            </a:pPr>
            <a:r>
              <a:rPr lang="en-US" b="1" dirty="0"/>
              <a:t>Applications:</a:t>
            </a:r>
            <a:endParaRPr lang="en-US" dirty="0"/>
          </a:p>
          <a:p>
            <a:pPr marL="742950" lvl="1" indent="-285750">
              <a:buFont typeface="+mj-lt"/>
              <a:buAutoNum type="arabicPeriod"/>
            </a:pPr>
            <a:r>
              <a:rPr lang="en-US" b="1" dirty="0"/>
              <a:t>TCP:</a:t>
            </a:r>
            <a:r>
              <a:rPr lang="en-US" dirty="0"/>
              <a:t> Ideal for applications that require reliable data transfer, such as web browsing (HTTP/HTTPS), email (SMTP), file transfers (FTP), and database interactions.</a:t>
            </a:r>
          </a:p>
          <a:p>
            <a:pPr marL="742950" lvl="1" indent="-285750">
              <a:buFont typeface="+mj-lt"/>
              <a:buAutoNum type="arabicPeriod"/>
            </a:pPr>
            <a:r>
              <a:rPr lang="en-US" b="1" dirty="0"/>
              <a:t>UDP:</a:t>
            </a:r>
            <a:r>
              <a:rPr lang="en-US" dirty="0"/>
              <a:t> Suitable for applications where speed is critical and data loss is acceptable or can be tolerated, such as video streaming, online gaming, Voice over IP (VoIP), and DNS queries.</a:t>
            </a:r>
          </a:p>
          <a:p>
            <a:r>
              <a:rPr lang="en-US" b="1" dirty="0"/>
              <a:t>When to Use TCP vs. UDP in Network Communication</a:t>
            </a:r>
          </a:p>
          <a:p>
            <a:r>
              <a:rPr lang="en-US" dirty="0"/>
              <a:t>The choice between TCP and UDP depends on the specific needs of the application and the network environment. Here’s a breakdown of when to use each protocol:</a:t>
            </a:r>
          </a:p>
          <a:p>
            <a:pPr>
              <a:buFont typeface="+mj-lt"/>
              <a:buAutoNum type="arabicPeriod"/>
            </a:pPr>
            <a:r>
              <a:rPr lang="en-US" b="1" dirty="0"/>
              <a:t>When to Use TCP:</a:t>
            </a:r>
            <a:endParaRPr lang="en-US" dirty="0"/>
          </a:p>
          <a:p>
            <a:pPr marL="742950" lvl="1" indent="-285750">
              <a:buFont typeface="+mj-lt"/>
              <a:buAutoNum type="arabicPeriod"/>
            </a:pPr>
            <a:r>
              <a:rPr lang="en-US" b="1" dirty="0"/>
              <a:t>Reliable Data Transmission is Crucial:</a:t>
            </a:r>
            <a:r>
              <a:rPr lang="en-US" dirty="0"/>
              <a:t> TCP is ideal for applications where data integrity and completeness are essential. This includes:</a:t>
            </a:r>
          </a:p>
          <a:p>
            <a:pPr marL="1143000" lvl="2" indent="-228600">
              <a:buFont typeface="+mj-lt"/>
              <a:buAutoNum type="arabicPeriod"/>
            </a:pPr>
            <a:r>
              <a:rPr lang="en-US" b="1" dirty="0"/>
              <a:t>Web Browsing (HTTP/HTTPS):</a:t>
            </a:r>
            <a:r>
              <a:rPr lang="en-US" dirty="0"/>
              <a:t> When you load a website, TCP ensures that the browser receives every part of the web page without errors.</a:t>
            </a:r>
          </a:p>
          <a:p>
            <a:pPr marL="1143000" lvl="2" indent="-228600">
              <a:buFont typeface="+mj-lt"/>
              <a:buAutoNum type="arabicPeriod"/>
            </a:pPr>
            <a:r>
              <a:rPr lang="en-US" b="1" dirty="0"/>
              <a:t>File Transfers (FTP):</a:t>
            </a:r>
            <a:r>
              <a:rPr lang="en-US" dirty="0"/>
              <a:t> File transfer protocols like FTP use TCP to ensure that the entire file is received correctly and in order.</a:t>
            </a:r>
          </a:p>
          <a:p>
            <a:pPr marL="1143000" lvl="2" indent="-228600">
              <a:buFont typeface="+mj-lt"/>
              <a:buAutoNum type="arabicPeriod"/>
            </a:pPr>
            <a:r>
              <a:rPr lang="en-US" b="1" dirty="0"/>
              <a:t>Email (SMTP):</a:t>
            </a:r>
            <a:r>
              <a:rPr lang="en-US" dirty="0"/>
              <a:t> TCP ensures that email messages are delivered intact without data loss.</a:t>
            </a:r>
          </a:p>
          <a:p>
            <a:pPr marL="1143000" lvl="2" indent="-228600">
              <a:buFont typeface="+mj-lt"/>
              <a:buAutoNum type="arabicPeriod"/>
            </a:pPr>
            <a:r>
              <a:rPr lang="en-US" b="1" dirty="0"/>
              <a:t>Database Access:</a:t>
            </a:r>
            <a:r>
              <a:rPr lang="en-US" dirty="0"/>
              <a:t> Applications that communicate with databases use TCP to guarantee that queries and transactions are executed reliably and in the correct order.</a:t>
            </a:r>
          </a:p>
          <a:p>
            <a:pPr marL="742950" lvl="1" indent="-285750">
              <a:buFont typeface="+mj-lt"/>
              <a:buAutoNum type="arabicPeriod"/>
            </a:pPr>
            <a:r>
              <a:rPr lang="en-US" b="1" dirty="0"/>
              <a:t>Applications That Require Flow Control and Congestion Control:</a:t>
            </a:r>
            <a:r>
              <a:rPr lang="en-US" dirty="0"/>
              <a:t> TCP is used when data must be transmitted in an orderly manner, with flow control to prevent overwhelming the receiver and congestion control to avoid overloading the network.</a:t>
            </a:r>
          </a:p>
          <a:p>
            <a:pPr>
              <a:buFont typeface="+mj-lt"/>
              <a:buAutoNum type="arabicPeriod"/>
            </a:pPr>
            <a:r>
              <a:rPr lang="en-US" b="1" dirty="0"/>
              <a:t>When to Use UDP:</a:t>
            </a:r>
            <a:endParaRPr lang="en-US" dirty="0"/>
          </a:p>
          <a:p>
            <a:pPr marL="742950" lvl="1" indent="-285750">
              <a:buFont typeface="+mj-lt"/>
              <a:buAutoNum type="arabicPeriod"/>
            </a:pPr>
            <a:r>
              <a:rPr lang="en-US" b="1" dirty="0"/>
              <a:t>Speed and Low Latency Are Critical:</a:t>
            </a:r>
            <a:r>
              <a:rPr lang="en-US" dirty="0"/>
              <a:t> UDP is used for real-time applications where speed and low latency are more important than reliability. Some common use cases include:</a:t>
            </a:r>
          </a:p>
          <a:p>
            <a:pPr marL="1143000" lvl="2" indent="-228600">
              <a:buFont typeface="+mj-lt"/>
              <a:buAutoNum type="arabicPeriod"/>
            </a:pPr>
            <a:r>
              <a:rPr lang="en-US" b="1" dirty="0"/>
              <a:t>Video Streaming (e.g., YouTube, Netflix):</a:t>
            </a:r>
            <a:r>
              <a:rPr lang="en-US" dirty="0"/>
              <a:t> Video streaming services use UDP to ensure fast delivery of video data. Minor packet loss is acceptable, as the video can continue playing without noticeable interruptions.</a:t>
            </a:r>
          </a:p>
          <a:p>
            <a:pPr marL="1143000" lvl="2" indent="-228600">
              <a:buFont typeface="+mj-lt"/>
              <a:buAutoNum type="arabicPeriod"/>
            </a:pPr>
            <a:r>
              <a:rPr lang="en-US" b="1" dirty="0"/>
              <a:t>Online Gaming:</a:t>
            </a:r>
            <a:r>
              <a:rPr lang="en-US" dirty="0"/>
              <a:t> In gaming, speed and real-time responsiveness are critical. UDP allows for fast transmission of game data, and any lost packets may not significantly impact the game experience.</a:t>
            </a:r>
          </a:p>
          <a:p>
            <a:pPr marL="1143000" lvl="2" indent="-228600">
              <a:buFont typeface="+mj-lt"/>
              <a:buAutoNum type="arabicPeriod"/>
            </a:pPr>
            <a:r>
              <a:rPr lang="en-US" b="1" dirty="0"/>
              <a:t>Voice over IP (VoIP):</a:t>
            </a:r>
            <a:r>
              <a:rPr lang="en-US" dirty="0"/>
              <a:t> VoIP applications (e.g., Skype, Zoom) use UDP to provide low-latency audio and video communication. Small data losses are acceptable as they won’t significantly affect the quality of the call.</a:t>
            </a:r>
          </a:p>
          <a:p>
            <a:pPr marL="1143000" lvl="2" indent="-228600">
              <a:buFont typeface="+mj-lt"/>
              <a:buAutoNum type="arabicPeriod"/>
            </a:pPr>
            <a:r>
              <a:rPr lang="en-US" b="1" dirty="0"/>
              <a:t>DNS Queries:</a:t>
            </a:r>
            <a:r>
              <a:rPr lang="en-US" dirty="0"/>
              <a:t> DNS, which resolves domain names into IP addresses, uses UDP for fast query responses. Reliability is less important here because if a DNS query fails, it can simply be reattempted.</a:t>
            </a:r>
          </a:p>
          <a:p>
            <a:pPr>
              <a:buFont typeface="+mj-lt"/>
              <a:buAutoNum type="arabicPeriod"/>
            </a:pPr>
            <a:r>
              <a:rPr lang="en-US" b="1" dirty="0"/>
              <a:t>When to Use TCP and UDP Together:</a:t>
            </a:r>
            <a:endParaRPr lang="en-US" dirty="0"/>
          </a:p>
          <a:p>
            <a:pPr marL="742950" lvl="1" indent="-285750">
              <a:buFont typeface="+mj-lt"/>
              <a:buAutoNum type="arabicPeriod"/>
            </a:pPr>
            <a:r>
              <a:rPr lang="en-US" dirty="0"/>
              <a:t>Some applications may use a combination of both TCP and UDP, depending on the context. For example:</a:t>
            </a:r>
          </a:p>
          <a:p>
            <a:pPr marL="1143000" lvl="2" indent="-228600">
              <a:buFont typeface="+mj-lt"/>
              <a:buAutoNum type="arabicPeriod"/>
            </a:pPr>
            <a:r>
              <a:rPr lang="en-US" b="1" dirty="0"/>
              <a:t>Streaming Services (e.g., YouTube, Netflix):</a:t>
            </a:r>
            <a:r>
              <a:rPr lang="en-US" dirty="0"/>
              <a:t> While streaming may primarily use UDP for speed, TCP is often used for initial handshake and authentication before starting the stream.</a:t>
            </a:r>
          </a:p>
          <a:p>
            <a:pPr marL="1143000" lvl="2" indent="-228600">
              <a:buFont typeface="+mj-lt"/>
              <a:buAutoNum type="arabicPeriod"/>
            </a:pPr>
            <a:r>
              <a:rPr lang="en-US" b="1" dirty="0"/>
              <a:t>Multiplayer Games:</a:t>
            </a:r>
            <a:r>
              <a:rPr lang="en-US" dirty="0"/>
              <a:t> Some games use TCP for important actions (e.g., logins, account updates) and UDP for real-time game data (e.g., player movements, actions).</a:t>
            </a:r>
          </a:p>
          <a:p>
            <a:r>
              <a:rPr lang="en-US" b="1" dirty="0"/>
              <a:t>Security Implications of Each Protocol</a:t>
            </a:r>
          </a:p>
          <a:p>
            <a:r>
              <a:rPr lang="en-US" dirty="0"/>
              <a:t>Each protocol comes with different security implications, and knowing how to secure them is essential for network administrators and developers.</a:t>
            </a:r>
          </a:p>
          <a:p>
            <a:pPr>
              <a:buFont typeface="+mj-lt"/>
              <a:buAutoNum type="arabicPeriod"/>
            </a:pPr>
            <a:r>
              <a:rPr lang="en-US" b="1" dirty="0"/>
              <a:t>TCP Security Implications:</a:t>
            </a:r>
            <a:endParaRPr lang="en-US" dirty="0"/>
          </a:p>
          <a:p>
            <a:pPr marL="742950" lvl="1" indent="-285750">
              <a:buFont typeface="+mj-lt"/>
              <a:buAutoNum type="arabicPeriod"/>
            </a:pPr>
            <a:r>
              <a:rPr lang="en-US" b="1" dirty="0"/>
              <a:t>Man-in-the-Middle (MitM) Attacks:</a:t>
            </a:r>
            <a:r>
              <a:rPr lang="en-US" dirty="0"/>
              <a:t> Since TCP establishes a connection between two parties, an attacker can intercept the connection and perform a MitM attack, where they intercept, alter, or steal data being transmitted. Encrypting TCP traffic using SSL/TLS mitigates this risk.</a:t>
            </a:r>
          </a:p>
          <a:p>
            <a:pPr marL="742950" lvl="1" indent="-285750">
              <a:buFont typeface="+mj-lt"/>
              <a:buAutoNum type="arabicPeriod"/>
            </a:pPr>
            <a:r>
              <a:rPr lang="en-US" b="1" dirty="0"/>
              <a:t>SYN Flooding (Denial of Service):</a:t>
            </a:r>
            <a:r>
              <a:rPr lang="en-US" dirty="0"/>
              <a:t> TCP’s connection-oriented nature is vulnerable to SYN flooding attacks. In this attack, an attacker sends many SYN (synchronize) requests to the server, but never completes the three-way handshake, overwhelming the server with half-open connections.</a:t>
            </a:r>
          </a:p>
          <a:p>
            <a:pPr marL="1143000" lvl="2" indent="-228600">
              <a:buFont typeface="+mj-lt"/>
              <a:buAutoNum type="arabicPeriod"/>
            </a:pPr>
            <a:r>
              <a:rPr lang="en-US" b="1" dirty="0"/>
              <a:t>Mitigation:</a:t>
            </a:r>
            <a:r>
              <a:rPr lang="en-US" dirty="0"/>
              <a:t> Using SYN cookies, firewalls, and rate-limiting can reduce the risk of SYN flood attacks.</a:t>
            </a:r>
          </a:p>
          <a:p>
            <a:pPr marL="742950" lvl="1" indent="-285750">
              <a:buFont typeface="+mj-lt"/>
              <a:buAutoNum type="arabicPeriod"/>
            </a:pPr>
            <a:r>
              <a:rPr lang="en-US" b="1" dirty="0"/>
              <a:t>Session Hijacking:</a:t>
            </a:r>
            <a:r>
              <a:rPr lang="en-US" dirty="0"/>
              <a:t> An attacker may hijack an active TCP session to gain unauthorized access. This can happen if the attacker can guess sequence numbers used in TCP packets.</a:t>
            </a:r>
          </a:p>
          <a:p>
            <a:pPr marL="1143000" lvl="2" indent="-228600">
              <a:buFont typeface="+mj-lt"/>
              <a:buAutoNum type="arabicPeriod"/>
            </a:pPr>
            <a:r>
              <a:rPr lang="en-US" b="1" dirty="0"/>
              <a:t>Mitigation:</a:t>
            </a:r>
            <a:r>
              <a:rPr lang="en-US" dirty="0"/>
              <a:t> Using sequence number randomization and encryption (SSL/TLS) can help prevent session hijacking.</a:t>
            </a:r>
          </a:p>
          <a:p>
            <a:pPr>
              <a:buFont typeface="+mj-lt"/>
              <a:buAutoNum type="arabicPeriod"/>
            </a:pPr>
            <a:r>
              <a:rPr lang="en-US" b="1" dirty="0"/>
              <a:t>UDP Security Implications:</a:t>
            </a:r>
            <a:endParaRPr lang="en-US" dirty="0"/>
          </a:p>
          <a:p>
            <a:pPr marL="742950" lvl="1" indent="-285750">
              <a:buFont typeface="+mj-lt"/>
              <a:buAutoNum type="arabicPeriod"/>
            </a:pPr>
            <a:r>
              <a:rPr lang="en-US" b="1" dirty="0"/>
              <a:t>UDP Flooding (DoS Attack):</a:t>
            </a:r>
            <a:r>
              <a:rPr lang="en-US" dirty="0"/>
              <a:t> UDP is often used in distributed denial of service (DDoS) attacks. Attackers flood the target server with a massive volume of UDP packets, overwhelming its resources and making it unavailable to legitimate users.</a:t>
            </a:r>
          </a:p>
          <a:p>
            <a:pPr marL="1143000" lvl="2" indent="-228600">
              <a:buFont typeface="+mj-lt"/>
              <a:buAutoNum type="arabicPeriod"/>
            </a:pPr>
            <a:r>
              <a:rPr lang="en-US" b="1" dirty="0"/>
              <a:t>Mitigation:</a:t>
            </a:r>
            <a:r>
              <a:rPr lang="en-US" dirty="0"/>
              <a:t> Firewalls, rate-limiting, and anti-DDoS services can help defend against UDP flooding attacks.</a:t>
            </a:r>
          </a:p>
          <a:p>
            <a:pPr marL="742950" lvl="1" indent="-285750">
              <a:buFont typeface="+mj-lt"/>
              <a:buAutoNum type="arabicPeriod"/>
            </a:pPr>
            <a:r>
              <a:rPr lang="en-US" b="1" dirty="0"/>
              <a:t>No Built-In Mechanisms for Security:</a:t>
            </a:r>
            <a:r>
              <a:rPr lang="en-US" dirty="0"/>
              <a:t> Unlike TCP, which offers mechanisms to guarantee data delivery and integrity, UDP has no such features. Therefore, additional security measures like encryption must be implemented at the application layer.</a:t>
            </a:r>
          </a:p>
          <a:p>
            <a:pPr marL="742950" lvl="1" indent="-285750">
              <a:buFont typeface="+mj-lt"/>
              <a:buAutoNum type="arabicPeriod"/>
            </a:pPr>
            <a:r>
              <a:rPr lang="en-US" b="1" dirty="0"/>
              <a:t>Amplification Attacks:</a:t>
            </a:r>
            <a:r>
              <a:rPr lang="en-US" dirty="0"/>
              <a:t> UDP is vulnerable to amplification attacks. For example, in a DNS amplification attack, attackers send DNS queries with a spoofed source IP (the victim’s IP address). The DNS server sends large responses to the victim, overwhelming them with traffic.</a:t>
            </a:r>
          </a:p>
          <a:p>
            <a:pPr marL="1143000" lvl="2" indent="-228600">
              <a:buFont typeface="+mj-lt"/>
              <a:buAutoNum type="arabicPeriod"/>
            </a:pPr>
            <a:r>
              <a:rPr lang="en-US" b="1" dirty="0"/>
              <a:t>Mitigation:</a:t>
            </a:r>
            <a:r>
              <a:rPr lang="en-US" dirty="0"/>
              <a:t> Limiting UDP traffic through firewalls, configuring servers to prevent reflection/amplification, and using rate-limiting can reduce the impact of these attacks.</a:t>
            </a:r>
          </a:p>
          <a:p>
            <a:pPr>
              <a:buFont typeface="+mj-lt"/>
              <a:buAutoNum type="arabicPeriod"/>
            </a:pPr>
            <a:r>
              <a:rPr lang="en-US" b="1" dirty="0"/>
              <a:t>General Security Recommendations for TCP and UDP:</a:t>
            </a:r>
            <a:endParaRPr lang="en-US" dirty="0"/>
          </a:p>
          <a:p>
            <a:pPr marL="742950" lvl="1" indent="-285750">
              <a:buFont typeface="+mj-lt"/>
              <a:buAutoNum type="arabicPeriod"/>
            </a:pPr>
            <a:r>
              <a:rPr lang="en-US" b="1" dirty="0"/>
              <a:t>Encryption:</a:t>
            </a:r>
            <a:r>
              <a:rPr lang="en-US" dirty="0"/>
              <a:t> Always encrypt sensitive data transmitted via TCP or UDP. Use protocols such as SSL/TLS for TCP-based communications and Datagram Transport Layer Security (DTLS) for UDP.</a:t>
            </a:r>
          </a:p>
          <a:p>
            <a:pPr marL="742950" lvl="1" indent="-285750">
              <a:buFont typeface="+mj-lt"/>
              <a:buAutoNum type="arabicPeriod"/>
            </a:pPr>
            <a:r>
              <a:rPr lang="en-US" b="1" dirty="0"/>
              <a:t>Firewalls:</a:t>
            </a:r>
            <a:r>
              <a:rPr lang="en-US" dirty="0"/>
              <a:t> Implement firewalls to control access to open ports and filter traffic based on protocols, ensuring only authorized users and services can connect.</a:t>
            </a:r>
          </a:p>
          <a:p>
            <a:pPr marL="742950" lvl="1" indent="-285750">
              <a:buFont typeface="+mj-lt"/>
              <a:buAutoNum type="arabicPeriod"/>
            </a:pPr>
            <a:r>
              <a:rPr lang="en-US" b="1" dirty="0"/>
              <a:t>Access Control:</a:t>
            </a:r>
            <a:r>
              <a:rPr lang="en-US" dirty="0"/>
              <a:t> Use access control lists (ACLs) to restrict who can communicate over TCP or UDP, especially for services that are exposed to the internet.</a:t>
            </a:r>
          </a:p>
          <a:p>
            <a:pPr marL="742950" lvl="1" indent="-285750">
              <a:buFont typeface="+mj-lt"/>
              <a:buAutoNum type="arabicPeriod"/>
            </a:pPr>
            <a:r>
              <a:rPr lang="en-US" b="1" dirty="0"/>
              <a:t>Monitoring and IDS/IPS:</a:t>
            </a:r>
            <a:r>
              <a:rPr lang="en-US" dirty="0"/>
              <a:t> Continuously monitor network traffic for abnormal patterns using Intrusion Detection Systems (IDS) or Intrusion Prevention Systems (IPS). This helps in detecting signs of attacks, such as unusual amounts of SYN requests (for TCP) or UDP flooding.</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10</a:t>
            </a:fld>
            <a:endParaRPr lang="en-US"/>
          </a:p>
        </p:txBody>
      </p:sp>
    </p:spTree>
    <p:extLst>
      <p:ext uri="{BB962C8B-B14F-4D97-AF65-F5344CB8AC3E}">
        <p14:creationId xmlns:p14="http://schemas.microsoft.com/office/powerpoint/2010/main" val="2816768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Basics of Firewalls (Packet Filtering, Stateful Inspection)</a:t>
            </a:r>
          </a:p>
          <a:p>
            <a:r>
              <a:rPr lang="en-US" dirty="0"/>
              <a:t>Firewalls are an essential component of network security. They act as barriers between internal trusted networks and external untrusted networks, controlling the flow of data based on predefined security rules. Firewalls can operate in different ways, and two common types are </a:t>
            </a:r>
            <a:r>
              <a:rPr lang="en-US" b="1" dirty="0"/>
              <a:t>packet filtering firewalls</a:t>
            </a:r>
            <a:r>
              <a:rPr lang="en-US" dirty="0"/>
              <a:t> and </a:t>
            </a:r>
            <a:r>
              <a:rPr lang="en-US" b="1" dirty="0"/>
              <a:t>stateful inspection firewalls</a:t>
            </a:r>
            <a:r>
              <a:rPr lang="en-US" dirty="0"/>
              <a:t>.</a:t>
            </a:r>
          </a:p>
          <a:p>
            <a:pPr>
              <a:buFont typeface="+mj-lt"/>
              <a:buAutoNum type="arabicPeriod"/>
            </a:pPr>
            <a:r>
              <a:rPr lang="en-US" b="1" dirty="0"/>
              <a:t>Packet Filtering Firewalls:</a:t>
            </a:r>
            <a:endParaRPr lang="en-US" dirty="0"/>
          </a:p>
          <a:p>
            <a:pPr marL="742950" lvl="1" indent="-285750">
              <a:buFont typeface="+mj-lt"/>
              <a:buAutoNum type="arabicPeriod"/>
            </a:pPr>
            <a:r>
              <a:rPr lang="en-US" b="1" dirty="0"/>
              <a:t>How It Works:</a:t>
            </a:r>
            <a:r>
              <a:rPr lang="en-US" dirty="0"/>
              <a:t> Packet filtering firewalls examine each packet that enters or leaves the network. They analyze the packet’s header information (such as IP addresses, ports, and protocols) against a set of predefined rules and determine whether the packet should be allowed or denied.</a:t>
            </a:r>
          </a:p>
          <a:p>
            <a:pPr marL="742950" lvl="1" indent="-285750">
              <a:buFont typeface="+mj-lt"/>
              <a:buAutoNum type="arabicPeriod"/>
            </a:pPr>
            <a:r>
              <a:rPr lang="en-US" b="1" dirty="0"/>
              <a:t>Components Checked:</a:t>
            </a:r>
            <a:endParaRPr lang="en-US" dirty="0"/>
          </a:p>
          <a:p>
            <a:pPr marL="1143000" lvl="2" indent="-228600">
              <a:buFont typeface="+mj-lt"/>
              <a:buAutoNum type="arabicPeriod"/>
            </a:pPr>
            <a:r>
              <a:rPr lang="en-US" b="1" dirty="0"/>
              <a:t>Source IP Address:</a:t>
            </a:r>
            <a:r>
              <a:rPr lang="en-US" dirty="0"/>
              <a:t> Where the packet is coming from.</a:t>
            </a:r>
          </a:p>
          <a:p>
            <a:pPr marL="1143000" lvl="2" indent="-228600">
              <a:buFont typeface="+mj-lt"/>
              <a:buAutoNum type="arabicPeriod"/>
            </a:pPr>
            <a:r>
              <a:rPr lang="en-US" b="1" dirty="0"/>
              <a:t>Destination IP Address:</a:t>
            </a:r>
            <a:r>
              <a:rPr lang="en-US" dirty="0"/>
              <a:t> Where the packet is going.</a:t>
            </a:r>
          </a:p>
          <a:p>
            <a:pPr marL="1143000" lvl="2" indent="-228600">
              <a:buFont typeface="+mj-lt"/>
              <a:buAutoNum type="arabicPeriod"/>
            </a:pPr>
            <a:r>
              <a:rPr lang="en-US" b="1" dirty="0"/>
              <a:t>Source and Destination Port Numbers:</a:t>
            </a:r>
            <a:r>
              <a:rPr lang="en-US" dirty="0"/>
              <a:t> Which service or application the packet is related to.</a:t>
            </a:r>
          </a:p>
          <a:p>
            <a:pPr marL="1143000" lvl="2" indent="-228600">
              <a:buFont typeface="+mj-lt"/>
              <a:buAutoNum type="arabicPeriod"/>
            </a:pPr>
            <a:r>
              <a:rPr lang="en-US" b="1" dirty="0"/>
              <a:t>Protocol:</a:t>
            </a:r>
            <a:r>
              <a:rPr lang="en-US" dirty="0"/>
              <a:t> The type of communication being used (e.g., TCP, UDP, ICMP).</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Simple and fast: Packet filtering operates quickly because it only looks at the packet headers without inspecting the contents.</a:t>
            </a:r>
          </a:p>
          <a:p>
            <a:pPr marL="1143000" lvl="2" indent="-228600">
              <a:buFont typeface="+mj-lt"/>
              <a:buAutoNum type="arabicPeriod"/>
            </a:pPr>
            <a:r>
              <a:rPr lang="en-US" dirty="0"/>
              <a:t>Effective for basic traffic filtering: It blocks or allows packets based on IP addresses and ports.</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Limited context: Packet filtering doesn’t inspect the data payload or keep track of connection states, so it can’t prevent more complex attacks like session hijacking or data manipulation.</a:t>
            </a:r>
          </a:p>
          <a:p>
            <a:pPr marL="1143000" lvl="2" indent="-228600">
              <a:buFont typeface="+mj-lt"/>
              <a:buAutoNum type="arabicPeriod"/>
            </a:pPr>
            <a:r>
              <a:rPr lang="en-US" dirty="0"/>
              <a:t>Vulnerable to spoofing: Attackers can craft packets with forged IP addresses to bypass simple filtering rules.</a:t>
            </a:r>
          </a:p>
          <a:p>
            <a:pPr>
              <a:buFont typeface="+mj-lt"/>
              <a:buAutoNum type="arabicPeriod"/>
            </a:pPr>
            <a:r>
              <a:rPr lang="en-US" b="1" dirty="0"/>
              <a:t>Stateful Inspection Firewalls:</a:t>
            </a:r>
            <a:endParaRPr lang="en-US" dirty="0"/>
          </a:p>
          <a:p>
            <a:pPr marL="742950" lvl="1" indent="-285750">
              <a:buFont typeface="+mj-lt"/>
              <a:buAutoNum type="arabicPeriod"/>
            </a:pPr>
            <a:r>
              <a:rPr lang="en-US" b="1" dirty="0"/>
              <a:t>How It Works:</a:t>
            </a:r>
            <a:r>
              <a:rPr lang="en-US" dirty="0"/>
              <a:t> Stateful inspection firewalls (also known as dynamic packet filtering firewalls) monitor the state of active connections. Unlike packet filtering firewalls, they track the entire session and the context of the communication. They not only examine packet headers but also the connection state, making them much more sophisticated and secure.</a:t>
            </a:r>
          </a:p>
          <a:p>
            <a:pPr marL="742950" lvl="1" indent="-285750">
              <a:buFont typeface="+mj-lt"/>
              <a:buAutoNum type="arabicPeriod"/>
            </a:pPr>
            <a:r>
              <a:rPr lang="en-US" b="1" dirty="0"/>
              <a:t>State Tracking:</a:t>
            </a:r>
            <a:r>
              <a:rPr lang="en-US" dirty="0"/>
              <a:t> These firewalls maintain a </a:t>
            </a:r>
            <a:r>
              <a:rPr lang="en-US" b="1" dirty="0"/>
              <a:t>state table</a:t>
            </a:r>
            <a:r>
              <a:rPr lang="en-US" dirty="0"/>
              <a:t> that tracks each active session, monitoring the flow of traffic as it relates to the session. Only packets that belong to an established session are allowed, and new sessions must pass security rules.</a:t>
            </a:r>
          </a:p>
          <a:p>
            <a:pPr marL="742950" lvl="1" indent="-285750">
              <a:buFont typeface="+mj-lt"/>
              <a:buAutoNum type="arabicPeriod"/>
            </a:pPr>
            <a:r>
              <a:rPr lang="en-US" b="1" dirty="0"/>
              <a:t>Advantages:</a:t>
            </a:r>
            <a:endParaRPr lang="en-US" dirty="0"/>
          </a:p>
          <a:p>
            <a:pPr marL="1143000" lvl="2" indent="-228600">
              <a:buFont typeface="+mj-lt"/>
              <a:buAutoNum type="arabicPeriod"/>
            </a:pPr>
            <a:r>
              <a:rPr lang="en-US" dirty="0"/>
              <a:t>More Secure: Stateful firewalls can block more complex attacks because they understand the context of a connection, preventing illegitimate packets from entering.</a:t>
            </a:r>
          </a:p>
          <a:p>
            <a:pPr marL="1143000" lvl="2" indent="-228600">
              <a:buFont typeface="+mj-lt"/>
              <a:buAutoNum type="arabicPeriod"/>
            </a:pPr>
            <a:r>
              <a:rPr lang="en-US" dirty="0"/>
              <a:t>Dynamic Response: If an unauthorized packet tries to penetrate, the firewall can dynamically adjust to block or quarantine suspicious activity.</a:t>
            </a:r>
          </a:p>
          <a:p>
            <a:pPr marL="742950" lvl="1" indent="-285750">
              <a:buFont typeface="+mj-lt"/>
              <a:buAutoNum type="arabicPeriod"/>
            </a:pPr>
            <a:r>
              <a:rPr lang="en-US" b="1" dirty="0"/>
              <a:t>Disadvantages:</a:t>
            </a:r>
            <a:endParaRPr lang="en-US" dirty="0"/>
          </a:p>
          <a:p>
            <a:pPr marL="1143000" lvl="2" indent="-228600">
              <a:buFont typeface="+mj-lt"/>
              <a:buAutoNum type="arabicPeriod"/>
            </a:pPr>
            <a:r>
              <a:rPr lang="en-US" dirty="0"/>
              <a:t>Resource-Intensive: Because stateful firewalls maintain session information and analyze packets more deeply, they require more processing power and memory than packet-filtering firewalls.</a:t>
            </a:r>
          </a:p>
          <a:p>
            <a:r>
              <a:rPr lang="en-US" b="1" dirty="0"/>
              <a:t>Overview of Proxy Servers and Their Security Role</a:t>
            </a:r>
          </a:p>
          <a:p>
            <a:r>
              <a:rPr lang="en-US" dirty="0"/>
              <a:t>A </a:t>
            </a:r>
            <a:r>
              <a:rPr lang="en-US" b="1" dirty="0"/>
              <a:t>proxy server</a:t>
            </a:r>
            <a:r>
              <a:rPr lang="en-US" dirty="0"/>
              <a:t> is an intermediary server that separates users from the websites or services they access. When a client makes a request, the proxy server sends the request on behalf of the client and retrieves the response from the server, which it then delivers to the client. Proxies provide security, privacy, and administrative control in network communication.</a:t>
            </a:r>
          </a:p>
          <a:p>
            <a:pPr>
              <a:buFont typeface="+mj-lt"/>
              <a:buAutoNum type="arabicPeriod"/>
            </a:pPr>
            <a:r>
              <a:rPr lang="en-US" b="1" dirty="0"/>
              <a:t>Types of Proxy Servers:</a:t>
            </a:r>
            <a:endParaRPr lang="en-US" dirty="0"/>
          </a:p>
          <a:p>
            <a:pPr marL="742950" lvl="1" indent="-285750">
              <a:buFont typeface="+mj-lt"/>
              <a:buAutoNum type="arabicPeriod"/>
            </a:pPr>
            <a:r>
              <a:rPr lang="en-US" b="1" dirty="0"/>
              <a:t>Forward Proxy:</a:t>
            </a:r>
            <a:endParaRPr lang="en-US" dirty="0"/>
          </a:p>
          <a:p>
            <a:pPr marL="1143000" lvl="2" indent="-228600">
              <a:buFont typeface="+mj-lt"/>
              <a:buAutoNum type="arabicPeriod"/>
            </a:pPr>
            <a:r>
              <a:rPr lang="en-US" dirty="0"/>
              <a:t>Acts on behalf of a client to access resources from another server.</a:t>
            </a:r>
          </a:p>
          <a:p>
            <a:pPr marL="1143000" lvl="2" indent="-228600">
              <a:buFont typeface="+mj-lt"/>
              <a:buAutoNum type="arabicPeriod"/>
            </a:pPr>
            <a:r>
              <a:rPr lang="en-US" dirty="0"/>
              <a:t>Commonly used in internal networks to filter outbound traffic, improve privacy, and bypass geographic restrictions.</a:t>
            </a:r>
          </a:p>
          <a:p>
            <a:pPr marL="742950" lvl="1" indent="-285750">
              <a:buFont typeface="+mj-lt"/>
              <a:buAutoNum type="arabicPeriod"/>
            </a:pPr>
            <a:r>
              <a:rPr lang="en-US" b="1" dirty="0"/>
              <a:t>Reverse Proxy:</a:t>
            </a:r>
            <a:endParaRPr lang="en-US" dirty="0"/>
          </a:p>
          <a:p>
            <a:pPr marL="1143000" lvl="2" indent="-228600">
              <a:buFont typeface="+mj-lt"/>
              <a:buAutoNum type="arabicPeriod"/>
            </a:pPr>
            <a:r>
              <a:rPr lang="en-US" dirty="0"/>
              <a:t>Acts on behalf of a server, handling requests from clients and distributing them to one or more backend servers.</a:t>
            </a:r>
          </a:p>
          <a:p>
            <a:pPr marL="1143000" lvl="2" indent="-228600">
              <a:buFont typeface="+mj-lt"/>
              <a:buAutoNum type="arabicPeriod"/>
            </a:pPr>
            <a:r>
              <a:rPr lang="en-US" dirty="0"/>
              <a:t>Used for load balancing, hiding the internal structure of a network, and improving security for web applications.</a:t>
            </a:r>
          </a:p>
          <a:p>
            <a:pPr marL="742950" lvl="1" indent="-285750">
              <a:buFont typeface="+mj-lt"/>
              <a:buAutoNum type="arabicPeriod"/>
            </a:pPr>
            <a:r>
              <a:rPr lang="en-US" b="1" dirty="0"/>
              <a:t>Transparent Proxy:</a:t>
            </a:r>
            <a:endParaRPr lang="en-US" dirty="0"/>
          </a:p>
          <a:p>
            <a:pPr marL="1143000" lvl="2" indent="-228600">
              <a:buFont typeface="+mj-lt"/>
              <a:buAutoNum type="arabicPeriod"/>
            </a:pPr>
            <a:r>
              <a:rPr lang="en-US" dirty="0"/>
              <a:t>Intercepts communication between a client and server without requiring client configuration.</a:t>
            </a:r>
          </a:p>
          <a:p>
            <a:pPr marL="1143000" lvl="2" indent="-228600">
              <a:buFont typeface="+mj-lt"/>
              <a:buAutoNum type="arabicPeriod"/>
            </a:pPr>
            <a:r>
              <a:rPr lang="en-US" dirty="0"/>
              <a:t>Often used by organizations to enforce content filtering and monitor traffic.</a:t>
            </a:r>
          </a:p>
          <a:p>
            <a:pPr>
              <a:buFont typeface="+mj-lt"/>
              <a:buAutoNum type="arabicPeriod"/>
            </a:pPr>
            <a:r>
              <a:rPr lang="en-US" b="1" dirty="0"/>
              <a:t>Security Benefits of Proxy Servers:</a:t>
            </a:r>
            <a:endParaRPr lang="en-US" dirty="0"/>
          </a:p>
          <a:p>
            <a:pPr marL="742950" lvl="1" indent="-285750">
              <a:buFont typeface="+mj-lt"/>
              <a:buAutoNum type="arabicPeriod"/>
            </a:pPr>
            <a:r>
              <a:rPr lang="en-US" b="1" dirty="0"/>
              <a:t>Anonymity and Privacy:</a:t>
            </a:r>
            <a:endParaRPr lang="en-US" dirty="0"/>
          </a:p>
          <a:p>
            <a:pPr marL="1143000" lvl="2" indent="-228600">
              <a:buFont typeface="+mj-lt"/>
              <a:buAutoNum type="arabicPeriod"/>
            </a:pPr>
            <a:r>
              <a:rPr lang="en-US" dirty="0"/>
              <a:t>A proxy hides the user's IP address, providing anonymity by masking the origin of the request. This makes it harder for attackers or third parties to track the user’s activities or identify the client machine.</a:t>
            </a:r>
          </a:p>
          <a:p>
            <a:pPr marL="742950" lvl="1" indent="-285750">
              <a:buFont typeface="+mj-lt"/>
              <a:buAutoNum type="arabicPeriod"/>
            </a:pPr>
            <a:r>
              <a:rPr lang="en-US" b="1" dirty="0"/>
              <a:t>Content Filtering and Monitoring:</a:t>
            </a:r>
            <a:endParaRPr lang="en-US" dirty="0"/>
          </a:p>
          <a:p>
            <a:pPr marL="1143000" lvl="2" indent="-228600">
              <a:buFont typeface="+mj-lt"/>
              <a:buAutoNum type="arabicPeriod"/>
            </a:pPr>
            <a:r>
              <a:rPr lang="en-US" dirty="0"/>
              <a:t>Proxy servers can filter incoming and outgoing traffic based on security policies, blocking access to malicious websites, certain content categories (e.g., adult, social media), or specific file types. This helps prevent users from visiting sites that may harbor malware or phishing attacks.</a:t>
            </a:r>
          </a:p>
          <a:p>
            <a:pPr marL="742950" lvl="1" indent="-285750">
              <a:buFont typeface="+mj-lt"/>
              <a:buAutoNum type="arabicPeriod"/>
            </a:pPr>
            <a:r>
              <a:rPr lang="en-US" b="1" dirty="0"/>
              <a:t>Load Balancing and DDoS Protection:</a:t>
            </a:r>
            <a:endParaRPr lang="en-US" dirty="0"/>
          </a:p>
          <a:p>
            <a:pPr marL="1143000" lvl="2" indent="-228600">
              <a:buFont typeface="+mj-lt"/>
              <a:buAutoNum type="arabicPeriod"/>
            </a:pPr>
            <a:r>
              <a:rPr lang="en-US" dirty="0"/>
              <a:t>Reverse proxies distribute requests to multiple servers, balancing the load and protecting against distributed denial-of-service (DDoS) attacks by ensuring that no single server is overwhelmed.</a:t>
            </a:r>
          </a:p>
          <a:p>
            <a:pPr marL="742950" lvl="1" indent="-285750">
              <a:buFont typeface="+mj-lt"/>
              <a:buAutoNum type="arabicPeriod"/>
            </a:pPr>
            <a:r>
              <a:rPr lang="en-US" b="1" dirty="0"/>
              <a:t>Web Application Security:</a:t>
            </a:r>
            <a:endParaRPr lang="en-US" dirty="0"/>
          </a:p>
          <a:p>
            <a:pPr marL="1143000" lvl="2" indent="-228600">
              <a:buFont typeface="+mj-lt"/>
              <a:buAutoNum type="arabicPeriod"/>
            </a:pPr>
            <a:r>
              <a:rPr lang="en-US" dirty="0"/>
              <a:t>Proxies can protect web applications from attacks like cross-site scripting (XSS) or SQL injection by inspecting incoming requests and blocking malicious activity before it reaches the web server.</a:t>
            </a:r>
          </a:p>
          <a:p>
            <a:pPr>
              <a:buFont typeface="+mj-lt"/>
              <a:buAutoNum type="arabicPeriod"/>
            </a:pPr>
            <a:r>
              <a:rPr lang="en-US" b="1" dirty="0"/>
              <a:t>Limitations of Proxy Servers:</a:t>
            </a:r>
            <a:endParaRPr lang="en-US" dirty="0"/>
          </a:p>
          <a:p>
            <a:pPr marL="742950" lvl="1" indent="-285750">
              <a:buFont typeface="+mj-lt"/>
              <a:buAutoNum type="arabicPeriod"/>
            </a:pPr>
            <a:r>
              <a:rPr lang="en-US" b="1" dirty="0"/>
              <a:t>No End-to-End Encryption:</a:t>
            </a:r>
            <a:endParaRPr lang="en-US" dirty="0"/>
          </a:p>
          <a:p>
            <a:pPr marL="1143000" lvl="2" indent="-228600">
              <a:buFont typeface="+mj-lt"/>
              <a:buAutoNum type="arabicPeriod"/>
            </a:pPr>
            <a:r>
              <a:rPr lang="en-US" dirty="0"/>
              <a:t>Proxy servers do not always encrypt data. If an attacker can intercept the connection between the client and proxy, sensitive information may be exposed.</a:t>
            </a:r>
          </a:p>
          <a:p>
            <a:pPr marL="742950" lvl="1" indent="-285750">
              <a:buFont typeface="+mj-lt"/>
              <a:buAutoNum type="arabicPeriod"/>
            </a:pPr>
            <a:r>
              <a:rPr lang="en-US" b="1" dirty="0"/>
              <a:t>Bypassing Restrictions:</a:t>
            </a:r>
            <a:endParaRPr lang="en-US" dirty="0"/>
          </a:p>
          <a:p>
            <a:pPr marL="1143000" lvl="2" indent="-228600">
              <a:buFont typeface="+mj-lt"/>
              <a:buAutoNum type="arabicPeriod"/>
            </a:pPr>
            <a:r>
              <a:rPr lang="en-US" dirty="0"/>
              <a:t>While proxies can enforce access control policies, skilled users or attackers may use anonymization tools to bypass proxy restrictions, making it harder for administrators to monitor and control traffic.</a:t>
            </a:r>
          </a:p>
          <a:p>
            <a:r>
              <a:rPr lang="en-US" b="1" dirty="0"/>
              <a:t>Firewalls as a First Line of Defense in Network Security</a:t>
            </a:r>
          </a:p>
          <a:p>
            <a:r>
              <a:rPr lang="en-US" dirty="0"/>
              <a:t>Firewalls play a critical role as the </a:t>
            </a:r>
            <a:r>
              <a:rPr lang="en-US" b="1" dirty="0"/>
              <a:t>first line of defense</a:t>
            </a:r>
            <a:r>
              <a:rPr lang="en-US" dirty="0"/>
              <a:t> in protecting networks from external threats. They serve as gatekeepers that control and monitor incoming and outgoing network traffic based on predetermined security rules. Firewalls are often deployed at the </a:t>
            </a:r>
            <a:r>
              <a:rPr lang="en-US" b="1" dirty="0"/>
              <a:t>network perimeter</a:t>
            </a:r>
            <a:r>
              <a:rPr lang="en-US" dirty="0"/>
              <a:t> to protect the internal network from external attackers. Still, they can also be used within the network to create </a:t>
            </a:r>
            <a:r>
              <a:rPr lang="en-US" b="1" dirty="0"/>
              <a:t>segmented zones</a:t>
            </a:r>
            <a:r>
              <a:rPr lang="en-US" dirty="0"/>
              <a:t> with different security levels.</a:t>
            </a:r>
          </a:p>
          <a:p>
            <a:pPr>
              <a:buFont typeface="+mj-lt"/>
              <a:buAutoNum type="arabicPeriod"/>
            </a:pPr>
            <a:r>
              <a:rPr lang="en-US" b="1" dirty="0"/>
              <a:t>Traffic Filtering:</a:t>
            </a:r>
            <a:endParaRPr lang="en-US" dirty="0"/>
          </a:p>
          <a:p>
            <a:pPr marL="742950" lvl="1" indent="-285750">
              <a:buFont typeface="+mj-lt"/>
              <a:buAutoNum type="arabicPeriod"/>
            </a:pPr>
            <a:r>
              <a:rPr lang="en-US" dirty="0"/>
              <a:t>Firewalls filter both inbound and outbound traffic based on security rules. Inbound filtering blocks unauthorized or potentially harmful traffic from entering the network, while outbound filtering controls which internal traffic can leave the network. This reduces the risk of data exfiltration and malicious traffic leaving the network.</a:t>
            </a:r>
          </a:p>
          <a:p>
            <a:pPr>
              <a:buFont typeface="+mj-lt"/>
              <a:buAutoNum type="arabicPeriod"/>
            </a:pPr>
            <a:r>
              <a:rPr lang="en-US" b="1" dirty="0"/>
              <a:t>Prevention of Unauthorized Access:</a:t>
            </a:r>
            <a:endParaRPr lang="en-US" dirty="0"/>
          </a:p>
          <a:p>
            <a:pPr marL="742950" lvl="1" indent="-285750">
              <a:buFont typeface="+mj-lt"/>
              <a:buAutoNum type="arabicPeriod"/>
            </a:pPr>
            <a:r>
              <a:rPr lang="en-US" dirty="0"/>
              <a:t>Firewalls prevent unauthorized users or malicious traffic from accessing sensitive resources, such as servers, databases, and private data. They restrict access based on factors such as IP addresses, domain names, and port numbers.</a:t>
            </a:r>
          </a:p>
          <a:p>
            <a:pPr marL="742950" lvl="1" indent="-285750">
              <a:buFont typeface="+mj-lt"/>
              <a:buAutoNum type="arabicPeriod"/>
            </a:pPr>
            <a:r>
              <a:rPr lang="en-US" b="1" dirty="0"/>
              <a:t>Example:</a:t>
            </a:r>
            <a:r>
              <a:rPr lang="en-US" dirty="0"/>
              <a:t> A company may configure its firewall to block all inbound traffic except for HTTPS requests on port 443, ensuring that only secure web traffic is allowed.</a:t>
            </a:r>
          </a:p>
          <a:p>
            <a:pPr>
              <a:buFont typeface="+mj-lt"/>
              <a:buAutoNum type="arabicPeriod"/>
            </a:pPr>
            <a:r>
              <a:rPr lang="en-US" b="1" dirty="0"/>
              <a:t>Application Layer Filtering (Next-Generation Firewalls):</a:t>
            </a:r>
            <a:endParaRPr lang="en-US" dirty="0"/>
          </a:p>
          <a:p>
            <a:pPr marL="742950" lvl="1" indent="-285750">
              <a:buFont typeface="+mj-lt"/>
              <a:buAutoNum type="arabicPeriod"/>
            </a:pPr>
            <a:r>
              <a:rPr lang="en-US" dirty="0"/>
              <a:t>While traditional firewalls filter traffic at the network and transport layers, </a:t>
            </a:r>
            <a:r>
              <a:rPr lang="en-US" b="1" dirty="0"/>
              <a:t>next-generation firewalls (NGFWs)</a:t>
            </a:r>
            <a:r>
              <a:rPr lang="en-US" dirty="0"/>
              <a:t> provide more granular control by inspecting traffic at the application layer (Layer 7). They can identify the specific applications generating traffic (e.g., Facebook, Dropbox) and enforce application-specific security policies.</a:t>
            </a:r>
          </a:p>
          <a:p>
            <a:pPr marL="742950" lvl="1" indent="-285750">
              <a:buFont typeface="+mj-lt"/>
              <a:buAutoNum type="arabicPeriod"/>
            </a:pPr>
            <a:r>
              <a:rPr lang="en-US" b="1" dirty="0"/>
              <a:t>Example:</a:t>
            </a:r>
            <a:r>
              <a:rPr lang="en-US" dirty="0"/>
              <a:t> A company can use a next-generation firewall to block access to social media sites while allowing access to other applications.</a:t>
            </a:r>
          </a:p>
          <a:p>
            <a:pPr>
              <a:buFont typeface="+mj-lt"/>
              <a:buAutoNum type="arabicPeriod"/>
            </a:pPr>
            <a:r>
              <a:rPr lang="en-US" b="1" dirty="0"/>
              <a:t>Intrusion Detection and Prevention:</a:t>
            </a:r>
            <a:endParaRPr lang="en-US" dirty="0"/>
          </a:p>
          <a:p>
            <a:pPr marL="742950" lvl="1" indent="-285750">
              <a:buFont typeface="+mj-lt"/>
              <a:buAutoNum type="arabicPeriod"/>
            </a:pPr>
            <a:r>
              <a:rPr lang="en-US" dirty="0"/>
              <a:t>Many modern firewalls integrate </a:t>
            </a:r>
            <a:r>
              <a:rPr lang="en-US" b="1" dirty="0"/>
              <a:t>Intrusion Detection Systems (IDS)</a:t>
            </a:r>
            <a:r>
              <a:rPr lang="en-US" dirty="0"/>
              <a:t> and </a:t>
            </a:r>
            <a:r>
              <a:rPr lang="en-US" b="1" dirty="0"/>
              <a:t>Intrusion Prevention Systems (IPS)</a:t>
            </a:r>
            <a:r>
              <a:rPr lang="en-US" dirty="0"/>
              <a:t> to detect and block suspicious activity in real-time. IDS monitors network traffic for known attack patterns and alerts administrators to potential threats, while IPS takes proactive action by blocking malicious traffic.</a:t>
            </a:r>
          </a:p>
          <a:p>
            <a:pPr marL="742950" lvl="1" indent="-285750">
              <a:buFont typeface="+mj-lt"/>
              <a:buAutoNum type="arabicPeriod"/>
            </a:pPr>
            <a:r>
              <a:rPr lang="en-US" b="1" dirty="0"/>
              <a:t>Example:</a:t>
            </a:r>
            <a:r>
              <a:rPr lang="en-US" dirty="0"/>
              <a:t> If the firewall detects a known signature for an SQL injection attack, the IPS will block the incoming traffic and prevent the attack from reaching the database server.</a:t>
            </a:r>
          </a:p>
          <a:p>
            <a:pPr>
              <a:buFont typeface="+mj-lt"/>
              <a:buAutoNum type="arabicPeriod"/>
            </a:pPr>
            <a:r>
              <a:rPr lang="en-US" b="1" dirty="0"/>
              <a:t>Virtual Private Network (VPN) Integration:</a:t>
            </a:r>
            <a:endParaRPr lang="en-US" dirty="0"/>
          </a:p>
          <a:p>
            <a:pPr marL="742950" lvl="1" indent="-285750">
              <a:buFont typeface="+mj-lt"/>
              <a:buAutoNum type="arabicPeriod"/>
            </a:pPr>
            <a:r>
              <a:rPr lang="en-US" dirty="0"/>
              <a:t>Firewalls often include </a:t>
            </a:r>
            <a:r>
              <a:rPr lang="en-US" b="1" dirty="0"/>
              <a:t>VPN capabilities</a:t>
            </a:r>
            <a:r>
              <a:rPr lang="en-US" dirty="0"/>
              <a:t>, which allow remote users to connect to the internal network from outside locations securely. VPNs create encrypted tunnels for secure communication, protecting sensitive data from being intercepted by attackers.</a:t>
            </a:r>
          </a:p>
          <a:p>
            <a:pPr marL="742950" lvl="1" indent="-285750">
              <a:buFont typeface="+mj-lt"/>
              <a:buAutoNum type="arabicPeriod"/>
            </a:pPr>
            <a:r>
              <a:rPr lang="en-US" b="1" dirty="0"/>
              <a:t>Example:</a:t>
            </a:r>
            <a:r>
              <a:rPr lang="en-US" dirty="0"/>
              <a:t> Employees working remotely can use a VPN to securely access the company's internal resources through the firewall.</a:t>
            </a:r>
          </a:p>
          <a:p>
            <a:pPr>
              <a:buFont typeface="+mj-lt"/>
              <a:buAutoNum type="arabicPeriod"/>
            </a:pPr>
            <a:r>
              <a:rPr lang="en-US" b="1" dirty="0"/>
              <a:t>Firewall Security Rules and Policies:</a:t>
            </a:r>
            <a:endParaRPr lang="en-US" dirty="0"/>
          </a:p>
          <a:p>
            <a:pPr marL="742950" lvl="1" indent="-285750">
              <a:buFont typeface="+mj-lt"/>
              <a:buAutoNum type="arabicPeriod"/>
            </a:pPr>
            <a:r>
              <a:rPr lang="en-US" dirty="0"/>
              <a:t>Firewalls are effective when configured with </a:t>
            </a:r>
            <a:r>
              <a:rPr lang="en-US" b="1" dirty="0"/>
              <a:t>well-defined security policies</a:t>
            </a:r>
            <a:r>
              <a:rPr lang="en-US" dirty="0"/>
              <a:t>. These policies define what traffic is allowed, blocked, or monitored, based on organizational needs. Administrators must regularly review and update firewall rules to ensure they remain effective against emerging threats.</a:t>
            </a:r>
          </a:p>
          <a:p>
            <a:pPr marL="742950" lvl="1" indent="-285750">
              <a:buFont typeface="+mj-lt"/>
              <a:buAutoNum type="arabicPeriod"/>
            </a:pPr>
            <a:r>
              <a:rPr lang="en-US" b="1" dirty="0"/>
              <a:t>Best Practices:</a:t>
            </a:r>
            <a:endParaRPr lang="en-US" dirty="0"/>
          </a:p>
          <a:p>
            <a:pPr marL="1143000" lvl="2" indent="-228600">
              <a:buFont typeface="+mj-lt"/>
              <a:buAutoNum type="arabicPeriod"/>
            </a:pPr>
            <a:r>
              <a:rPr lang="en-US" b="1" dirty="0"/>
              <a:t>Least Privilege Principle:</a:t>
            </a:r>
            <a:r>
              <a:rPr lang="en-US" dirty="0"/>
              <a:t> Only allow the minimum traffic required for business operations. Deny all other traffic by default.</a:t>
            </a:r>
          </a:p>
          <a:p>
            <a:pPr marL="1143000" lvl="2" indent="-228600">
              <a:buFont typeface="+mj-lt"/>
              <a:buAutoNum type="arabicPeriod"/>
            </a:pPr>
            <a:r>
              <a:rPr lang="en-US" b="1" dirty="0"/>
              <a:t>Regular Audits:</a:t>
            </a:r>
            <a:r>
              <a:rPr lang="en-US" dirty="0"/>
              <a:t> Conduct regular audits of firewall rules and logs to ensure they are up-to-date and effective.</a:t>
            </a:r>
          </a:p>
          <a:p>
            <a:pPr marL="1143000" lvl="2" indent="-228600">
              <a:buFont typeface="+mj-lt"/>
              <a:buAutoNum type="arabicPeriod"/>
            </a:pPr>
            <a:r>
              <a:rPr lang="en-US" b="1" dirty="0"/>
              <a:t>Logging and Alerts:</a:t>
            </a:r>
            <a:r>
              <a:rPr lang="en-US" dirty="0"/>
              <a:t> Enable logging to track all traffic that passes through the firewall. This provides visibility into potential threats and can help during incident response.</a:t>
            </a:r>
          </a:p>
          <a:p>
            <a:pPr marL="1143000" lvl="2" indent="-228600">
              <a:buFont typeface="+mj-lt"/>
              <a:buAutoNum type="arabicPeriod"/>
            </a:pPr>
            <a:endParaRPr lang="en-US" b="1" dirty="0"/>
          </a:p>
          <a:p>
            <a:r>
              <a:rPr lang="en-US" dirty="0"/>
              <a:t>Firewalls, whether using packet filtering or stateful inspection, are critical in network defense. They act as gatekeepers, filtering traffic based on predefined rules and helping prevent unauthorized access. Proxy servers complement firewalls by providing additional layers of security, such as anonymity, content filtering, and load balancing. Together, these tools form a critical part of any organization’s </a:t>
            </a:r>
            <a:r>
              <a:rPr lang="en-US" b="1" dirty="0"/>
              <a:t>first line of defense</a:t>
            </a:r>
            <a:r>
              <a:rPr lang="en-US" dirty="0"/>
              <a:t> in network security, protecting systems from external threats while monitoring and controlling traffic flow across the network. However, their effectiveness depends on proper configuration, regular updates, and ongoing monitoring to stay ahead of evolving cyber threats.</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11</a:t>
            </a:fld>
            <a:endParaRPr lang="en-US"/>
          </a:p>
        </p:txBody>
      </p:sp>
    </p:spTree>
    <p:extLst>
      <p:ext uri="{BB962C8B-B14F-4D97-AF65-F5344CB8AC3E}">
        <p14:creationId xmlns:p14="http://schemas.microsoft.com/office/powerpoint/2010/main" val="883426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Example Configurations of Firewalls</a:t>
            </a:r>
          </a:p>
          <a:p>
            <a:r>
              <a:rPr lang="en-US" dirty="0"/>
              <a:t>Firewalls can be configured to meet specific security needs, and their configurations vary depending on the organization's network architecture and policies. Here are a few common firewall configurations:</a:t>
            </a:r>
          </a:p>
          <a:p>
            <a:pPr>
              <a:buFont typeface="+mj-lt"/>
              <a:buAutoNum type="arabicPeriod"/>
            </a:pPr>
            <a:r>
              <a:rPr lang="en-US" b="1" dirty="0"/>
              <a:t>Basic Firewall Configuration for a Small Office Network:</a:t>
            </a:r>
            <a:endParaRPr lang="en-US" dirty="0"/>
          </a:p>
          <a:p>
            <a:pPr marL="742950" lvl="1" indent="-285750">
              <a:buFont typeface="+mj-lt"/>
              <a:buAutoNum type="arabicPeriod"/>
            </a:pPr>
            <a:r>
              <a:rPr lang="en-US" b="1" dirty="0"/>
              <a:t>Purpose:</a:t>
            </a:r>
            <a:r>
              <a:rPr lang="en-US" dirty="0"/>
              <a:t> To protect the internal network from external threats while allowing employees access to the internet and internal resources.</a:t>
            </a:r>
          </a:p>
          <a:p>
            <a:pPr marL="742950" lvl="1" indent="-285750">
              <a:buFont typeface="+mj-lt"/>
              <a:buAutoNum type="arabicPeriod"/>
            </a:pPr>
            <a:r>
              <a:rPr lang="en-US" b="1" dirty="0"/>
              <a:t>Configuration:</a:t>
            </a:r>
            <a:endParaRPr lang="en-US" dirty="0"/>
          </a:p>
          <a:p>
            <a:pPr marL="1143000" lvl="2" indent="-228600">
              <a:buFont typeface="+mj-lt"/>
              <a:buAutoNum type="arabicPeriod"/>
            </a:pPr>
            <a:r>
              <a:rPr lang="en-US" b="1" dirty="0"/>
              <a:t>Allow Outbound Traffic:</a:t>
            </a:r>
            <a:r>
              <a:rPr lang="en-US" dirty="0"/>
              <a:t> Permit outbound traffic from the internal network to external networks (the internet) on common service ports like HTTP (80), HTTPS (443), and DNS (53).</a:t>
            </a:r>
          </a:p>
          <a:p>
            <a:pPr marL="1143000" lvl="2" indent="-228600">
              <a:buFont typeface="+mj-lt"/>
              <a:buAutoNum type="arabicPeriod"/>
            </a:pPr>
            <a:r>
              <a:rPr lang="en-US" b="1" dirty="0"/>
              <a:t>Deny Inbound Traffic:</a:t>
            </a:r>
            <a:r>
              <a:rPr lang="en-US" dirty="0"/>
              <a:t> Block all incoming traffic from the external network, except for essential services like web hosting (ports 80 and 443) or VPN access (port 1194).</a:t>
            </a:r>
          </a:p>
          <a:p>
            <a:pPr marL="1143000" lvl="2" indent="-228600">
              <a:buFont typeface="+mj-lt"/>
              <a:buAutoNum type="arabicPeriod"/>
            </a:pPr>
            <a:r>
              <a:rPr lang="en-US" b="1" dirty="0"/>
              <a:t>Allow Internal Services:</a:t>
            </a:r>
            <a:r>
              <a:rPr lang="en-US" dirty="0"/>
              <a:t> Allow internal network communication (e.g., printers, file sharing services) using appropriate ports such as SMB (445) and internal DNS queries (port 53).</a:t>
            </a:r>
          </a:p>
          <a:p>
            <a:pPr>
              <a:buFont typeface="+mj-lt"/>
              <a:buAutoNum type="arabicPeriod"/>
            </a:pPr>
            <a:r>
              <a:rPr lang="en-US" b="1" dirty="0"/>
              <a:t>Firewall Configuration for Web Hosting (DMZ Setup):</a:t>
            </a:r>
            <a:endParaRPr lang="en-US" dirty="0"/>
          </a:p>
          <a:p>
            <a:pPr marL="742950" lvl="1" indent="-285750">
              <a:buFont typeface="+mj-lt"/>
              <a:buAutoNum type="arabicPeriod"/>
            </a:pPr>
            <a:r>
              <a:rPr lang="en-US" b="1" dirty="0"/>
              <a:t>Purpose:</a:t>
            </a:r>
            <a:r>
              <a:rPr lang="en-US" dirty="0"/>
              <a:t> To create a </a:t>
            </a:r>
            <a:r>
              <a:rPr lang="en-US" b="1" dirty="0"/>
              <a:t>DMZ (Demilitarized Zone)</a:t>
            </a:r>
            <a:r>
              <a:rPr lang="en-US" dirty="0"/>
              <a:t>, which isolates public-facing servers (e.g., web servers) from the internal network to prevent direct access by attackers.</a:t>
            </a:r>
          </a:p>
          <a:p>
            <a:pPr marL="742950" lvl="1" indent="-285750">
              <a:buFont typeface="+mj-lt"/>
              <a:buAutoNum type="arabicPeriod"/>
            </a:pPr>
            <a:r>
              <a:rPr lang="en-US" b="1" dirty="0"/>
              <a:t>Configuration:</a:t>
            </a:r>
            <a:endParaRPr lang="en-US" dirty="0"/>
          </a:p>
          <a:p>
            <a:pPr marL="1143000" lvl="2" indent="-228600">
              <a:buFont typeface="+mj-lt"/>
              <a:buAutoNum type="arabicPeriod"/>
            </a:pPr>
            <a:r>
              <a:rPr lang="en-US" b="1" dirty="0"/>
              <a:t>Inbound Traffic:</a:t>
            </a:r>
            <a:endParaRPr lang="en-US" dirty="0"/>
          </a:p>
          <a:p>
            <a:pPr marL="1600200" lvl="3" indent="-228600">
              <a:buFont typeface="+mj-lt"/>
              <a:buAutoNum type="arabicPeriod"/>
            </a:pPr>
            <a:r>
              <a:rPr lang="en-US" dirty="0"/>
              <a:t>Allow inbound HTTP (port 80) and HTTPS (port 443) traffic to the web servers in the DMZ.</a:t>
            </a:r>
          </a:p>
          <a:p>
            <a:pPr marL="1600200" lvl="3" indent="-228600">
              <a:buFont typeface="+mj-lt"/>
              <a:buAutoNum type="arabicPeriod"/>
            </a:pPr>
            <a:r>
              <a:rPr lang="en-US" dirty="0"/>
              <a:t>Deny all other incoming traffic to the internal network.</a:t>
            </a:r>
          </a:p>
          <a:p>
            <a:pPr marL="1143000" lvl="2" indent="-228600">
              <a:buFont typeface="+mj-lt"/>
              <a:buAutoNum type="arabicPeriod"/>
            </a:pPr>
            <a:r>
              <a:rPr lang="en-US" b="1" dirty="0"/>
              <a:t>Outbound Traffic:</a:t>
            </a:r>
            <a:endParaRPr lang="en-US" dirty="0"/>
          </a:p>
          <a:p>
            <a:pPr marL="1600200" lvl="3" indent="-228600">
              <a:buFont typeface="+mj-lt"/>
              <a:buAutoNum type="arabicPeriod"/>
            </a:pPr>
            <a:r>
              <a:rPr lang="en-US" dirty="0"/>
              <a:t>Restrict outbound traffic from the DMZ to external networks to avoid compromised servers initiating outbound connections.</a:t>
            </a:r>
          </a:p>
          <a:p>
            <a:pPr marL="1143000" lvl="2" indent="-228600">
              <a:buFont typeface="+mj-lt"/>
              <a:buAutoNum type="arabicPeriod"/>
            </a:pPr>
            <a:r>
              <a:rPr lang="en-US" b="1" dirty="0"/>
              <a:t>Inter-Zone Traffic:</a:t>
            </a:r>
            <a:endParaRPr lang="en-US" dirty="0"/>
          </a:p>
          <a:p>
            <a:pPr marL="1600200" lvl="3" indent="-228600">
              <a:buFont typeface="+mj-lt"/>
              <a:buAutoNum type="arabicPeriod"/>
            </a:pPr>
            <a:r>
              <a:rPr lang="en-US" dirty="0"/>
              <a:t>Only allow necessary communication between the internal network and the DMZ, such as database queries (e.g., SQL over port 3306) if the web application interacts with internal databases.</a:t>
            </a:r>
          </a:p>
          <a:p>
            <a:pPr marL="1143000" lvl="2" indent="-228600">
              <a:buFont typeface="+mj-lt"/>
              <a:buAutoNum type="arabicPeriod"/>
            </a:pPr>
            <a:r>
              <a:rPr lang="en-US" b="1" dirty="0"/>
              <a:t>Logging:</a:t>
            </a:r>
            <a:r>
              <a:rPr lang="en-US" dirty="0"/>
              <a:t> Enable logging for all traffic entering and leaving the DMZ, allowing administrators to monitor potential intrusions.</a:t>
            </a:r>
          </a:p>
          <a:p>
            <a:pPr>
              <a:buFont typeface="+mj-lt"/>
              <a:buAutoNum type="arabicPeriod"/>
            </a:pPr>
            <a:r>
              <a:rPr lang="en-US" b="1" dirty="0"/>
              <a:t>Firewall Configuration for a Corporate Office with VPN:</a:t>
            </a:r>
            <a:endParaRPr lang="en-US" dirty="0"/>
          </a:p>
          <a:p>
            <a:pPr marL="742950" lvl="1" indent="-285750">
              <a:buFont typeface="+mj-lt"/>
              <a:buAutoNum type="arabicPeriod"/>
            </a:pPr>
            <a:r>
              <a:rPr lang="en-US" b="1" dirty="0"/>
              <a:t>Purpose:</a:t>
            </a:r>
            <a:r>
              <a:rPr lang="en-US" dirty="0"/>
              <a:t> To secure the office network while allowing remote employees to access internal resources through a VPN securely.</a:t>
            </a:r>
          </a:p>
          <a:p>
            <a:pPr marL="742950" lvl="1" indent="-285750">
              <a:buFont typeface="+mj-lt"/>
              <a:buAutoNum type="arabicPeriod"/>
            </a:pPr>
            <a:r>
              <a:rPr lang="en-US" b="1" dirty="0"/>
              <a:t>Configuration:</a:t>
            </a:r>
            <a:endParaRPr lang="en-US" dirty="0"/>
          </a:p>
          <a:p>
            <a:pPr marL="1143000" lvl="2" indent="-228600">
              <a:buFont typeface="+mj-lt"/>
              <a:buAutoNum type="arabicPeriod"/>
            </a:pPr>
            <a:r>
              <a:rPr lang="en-US" b="1" dirty="0"/>
              <a:t>Allow VPN Traffic:</a:t>
            </a:r>
            <a:r>
              <a:rPr lang="en-US" dirty="0"/>
              <a:t> Permit inbound traffic on the VPN port (e.g., OpenVPN uses port 1194). This allows remote employees to connect to the internal network securely.</a:t>
            </a:r>
          </a:p>
          <a:p>
            <a:pPr marL="1143000" lvl="2" indent="-228600">
              <a:buFont typeface="+mj-lt"/>
              <a:buAutoNum type="arabicPeriod"/>
            </a:pPr>
            <a:r>
              <a:rPr lang="en-US" b="1" dirty="0"/>
              <a:t>Restrict Remote Access:</a:t>
            </a:r>
            <a:r>
              <a:rPr lang="en-US" dirty="0"/>
              <a:t> Only allow remote access to specific internal resources, such as a file server or certain applications, through VPN tunnels. All other internal traffic should be blocked to minimize the attack surface.</a:t>
            </a:r>
          </a:p>
          <a:p>
            <a:pPr marL="1143000" lvl="2" indent="-228600">
              <a:buFont typeface="+mj-lt"/>
              <a:buAutoNum type="arabicPeriod"/>
            </a:pPr>
            <a:r>
              <a:rPr lang="en-US" b="1" dirty="0"/>
              <a:t>Block Unused Ports:</a:t>
            </a:r>
            <a:r>
              <a:rPr lang="en-US" dirty="0"/>
              <a:t> Deny access to unused or sensitive ports like RDP (3389), Telnet (23), and FTP (21) unless necessary.</a:t>
            </a:r>
          </a:p>
          <a:p>
            <a:r>
              <a:rPr lang="en-US" b="1" dirty="0"/>
              <a:t>How to Set Up Firewall Rules to Block Unauthorized Traffic</a:t>
            </a:r>
          </a:p>
          <a:p>
            <a:r>
              <a:rPr lang="en-US" dirty="0"/>
              <a:t>Setting up firewall rules involves defining clear policies that block unauthorized traffic while allowing legitimate traffic through. Here’s a step-by-step guide for configuring firewall rules:</a:t>
            </a:r>
          </a:p>
          <a:p>
            <a:pPr>
              <a:buFont typeface="+mj-lt"/>
              <a:buAutoNum type="arabicPeriod"/>
            </a:pPr>
            <a:r>
              <a:rPr lang="en-US" b="1" dirty="0"/>
              <a:t>Determine the Traffic to Allow and Block:</a:t>
            </a:r>
            <a:endParaRPr lang="en-US" dirty="0"/>
          </a:p>
          <a:p>
            <a:pPr marL="742950" lvl="1" indent="-285750">
              <a:buFont typeface="+mj-lt"/>
              <a:buAutoNum type="arabicPeriod"/>
            </a:pPr>
            <a:r>
              <a:rPr lang="en-US" dirty="0"/>
              <a:t>Identify the essential services that need access, such as web browsing (HTTP/HTTPS), email (SMTP), or remote access (SSH/VPN). Block all other unnecessary traffic by default.</a:t>
            </a:r>
          </a:p>
          <a:p>
            <a:pPr>
              <a:buFont typeface="+mj-lt"/>
              <a:buAutoNum type="arabicPeriod"/>
            </a:pPr>
            <a:r>
              <a:rPr lang="en-US" b="1" dirty="0"/>
              <a:t>Implement the Principle of Least Privilege:</a:t>
            </a:r>
            <a:endParaRPr lang="en-US" dirty="0"/>
          </a:p>
          <a:p>
            <a:pPr marL="742950" lvl="1" indent="-285750">
              <a:buFont typeface="+mj-lt"/>
              <a:buAutoNum type="arabicPeriod"/>
            </a:pPr>
            <a:r>
              <a:rPr lang="en-US" dirty="0"/>
              <a:t>Start with a default </a:t>
            </a:r>
            <a:r>
              <a:rPr lang="en-US" b="1" dirty="0"/>
              <a:t>deny-all rule</a:t>
            </a:r>
            <a:r>
              <a:rPr lang="en-US" dirty="0"/>
              <a:t>. Only open the ports required for business operations. This ensures that any traffic not explicitly allowed is automatically denied.</a:t>
            </a:r>
          </a:p>
          <a:p>
            <a:pPr marL="742950" lvl="1" indent="-285750">
              <a:buFont typeface="+mj-lt"/>
              <a:buAutoNum type="arabicPeriod"/>
            </a:pPr>
            <a:r>
              <a:rPr lang="en-US" b="1" dirty="0"/>
              <a:t>Example:</a:t>
            </a:r>
            <a:r>
              <a:rPr lang="en-US" dirty="0"/>
              <a:t> Deny all inbound traffic except for HTTP (port 80) and HTTPS (port 443) if you’re running a web server.</a:t>
            </a:r>
          </a:p>
          <a:p>
            <a:pPr>
              <a:buFont typeface="+mj-lt"/>
              <a:buAutoNum type="arabicPeriod"/>
            </a:pPr>
            <a:r>
              <a:rPr lang="en-US" b="1" dirty="0"/>
              <a:t>Define Inbound and Outbound Rules:</a:t>
            </a:r>
            <a:endParaRPr lang="en-US" dirty="0"/>
          </a:p>
          <a:p>
            <a:pPr marL="742950" lvl="1" indent="-285750">
              <a:buFont typeface="+mj-lt"/>
              <a:buAutoNum type="arabicPeriod"/>
            </a:pPr>
            <a:r>
              <a:rPr lang="en-US" b="1" dirty="0"/>
              <a:t>Inbound Rules:</a:t>
            </a:r>
            <a:r>
              <a:rPr lang="en-US" dirty="0"/>
              <a:t> Control which external traffic is allowed to enter your network. Typically, you will block everything except the services or applications you specifically want to expose (e.g., VPN or web services).</a:t>
            </a:r>
          </a:p>
          <a:p>
            <a:pPr marL="742950" lvl="1" indent="-285750">
              <a:buFont typeface="+mj-lt"/>
              <a:buAutoNum type="arabicPeriod"/>
            </a:pPr>
            <a:r>
              <a:rPr lang="en-US" b="1" dirty="0"/>
              <a:t>Outbound Rules:</a:t>
            </a:r>
            <a:r>
              <a:rPr lang="en-US" dirty="0"/>
              <a:t> Control which traffic from the internal network can go out to external networks. For instance, block outbound connections to known malicious IP addresses or restrict certain ports to prevent unauthorized data exfiltration.</a:t>
            </a:r>
          </a:p>
          <a:p>
            <a:pPr>
              <a:buFont typeface="+mj-lt"/>
              <a:buAutoNum type="arabicPeriod"/>
            </a:pPr>
            <a:r>
              <a:rPr lang="en-US" b="1" dirty="0"/>
              <a:t>Set Source and Destination IP Restrictions:</a:t>
            </a:r>
            <a:endParaRPr lang="en-US" dirty="0"/>
          </a:p>
          <a:p>
            <a:pPr marL="742950" lvl="1" indent="-285750">
              <a:buFont typeface="+mj-lt"/>
              <a:buAutoNum type="arabicPeriod"/>
            </a:pPr>
            <a:r>
              <a:rPr lang="en-US" dirty="0"/>
              <a:t>For added security, limit incoming and outgoing traffic based on specific IP addresses or ranges.</a:t>
            </a:r>
          </a:p>
          <a:p>
            <a:pPr marL="742950" lvl="1" indent="-285750">
              <a:buFont typeface="+mj-lt"/>
              <a:buAutoNum type="arabicPeriod"/>
            </a:pPr>
            <a:r>
              <a:rPr lang="en-US" b="1" dirty="0"/>
              <a:t>Example:</a:t>
            </a:r>
            <a:endParaRPr lang="en-US" dirty="0"/>
          </a:p>
          <a:p>
            <a:pPr marL="1143000" lvl="2" indent="-228600">
              <a:buFont typeface="+mj-lt"/>
              <a:buAutoNum type="arabicPeriod"/>
            </a:pPr>
            <a:r>
              <a:rPr lang="en-US" dirty="0"/>
              <a:t>Allow only known IP addresses to access internal services. For instance, allow inbound SSH (port 22) traffic only from a trusted administrator’s IP address.</a:t>
            </a:r>
          </a:p>
          <a:p>
            <a:pPr>
              <a:buFont typeface="+mj-lt"/>
              <a:buAutoNum type="arabicPeriod"/>
            </a:pPr>
            <a:r>
              <a:rPr lang="en-US" b="1" dirty="0"/>
              <a:t>Configure Port and Protocol Filtering:</a:t>
            </a:r>
            <a:endParaRPr lang="en-US" dirty="0"/>
          </a:p>
          <a:p>
            <a:pPr marL="742950" lvl="1" indent="-285750">
              <a:buFont typeface="+mj-lt"/>
              <a:buAutoNum type="arabicPeriod"/>
            </a:pPr>
            <a:r>
              <a:rPr lang="en-US" dirty="0"/>
              <a:t>Define which ports are open and which should be blocked. For example, allow HTTP/HTTPS (ports 80 and 443) but block Telnet (port 23) as it's insecure.</a:t>
            </a:r>
          </a:p>
          <a:p>
            <a:pPr marL="742950" lvl="1" indent="-285750">
              <a:buFont typeface="+mj-lt"/>
              <a:buAutoNum type="arabicPeriod"/>
            </a:pPr>
            <a:r>
              <a:rPr lang="en-US" b="1" dirty="0"/>
              <a:t>Example Rule:</a:t>
            </a:r>
            <a:endParaRPr lang="en-US" dirty="0"/>
          </a:p>
          <a:p>
            <a:pPr marL="1143000" lvl="2" indent="-228600">
              <a:buFont typeface="+mj-lt"/>
              <a:buAutoNum type="arabicPeriod"/>
            </a:pPr>
            <a:r>
              <a:rPr lang="en-US" dirty="0"/>
              <a:t>Allow inbound traffic on port 443 (HTTPS) for secure web traffic.</a:t>
            </a:r>
          </a:p>
          <a:p>
            <a:pPr marL="1143000" lvl="2" indent="-228600">
              <a:buFont typeface="+mj-lt"/>
              <a:buAutoNum type="arabicPeriod"/>
            </a:pPr>
            <a:r>
              <a:rPr lang="en-US" dirty="0"/>
              <a:t>Deny inbound traffic on port 23 (Telnet) to prevent attackers from exploiting Telnet’s weak authentication.</a:t>
            </a:r>
          </a:p>
          <a:p>
            <a:pPr>
              <a:buFont typeface="+mj-lt"/>
              <a:buAutoNum type="arabicPeriod"/>
            </a:pPr>
            <a:r>
              <a:rPr lang="en-US" b="1" dirty="0"/>
              <a:t>Enable Stateful Inspection:</a:t>
            </a:r>
            <a:endParaRPr lang="en-US" dirty="0"/>
          </a:p>
          <a:p>
            <a:pPr marL="742950" lvl="1" indent="-285750">
              <a:buFont typeface="+mj-lt"/>
              <a:buAutoNum type="arabicPeriod"/>
            </a:pPr>
            <a:r>
              <a:rPr lang="en-US" dirty="0"/>
              <a:t>Stateful firewalls track the state of active connections. Once a session is established, only traffic related to that session is allowed, making it harder for attackers to send rogue packets into the network.</a:t>
            </a:r>
          </a:p>
          <a:p>
            <a:pPr>
              <a:buFont typeface="+mj-lt"/>
              <a:buAutoNum type="arabicPeriod"/>
            </a:pPr>
            <a:r>
              <a:rPr lang="en-US" b="1" dirty="0"/>
              <a:t>Apply Time-Based Rules (Optional):</a:t>
            </a:r>
            <a:endParaRPr lang="en-US" dirty="0"/>
          </a:p>
          <a:p>
            <a:pPr marL="742950" lvl="1" indent="-285750">
              <a:buFont typeface="+mj-lt"/>
              <a:buAutoNum type="arabicPeriod"/>
            </a:pPr>
            <a:r>
              <a:rPr lang="en-US" dirty="0"/>
              <a:t>In some cases, you may want to allow access only during specific times. For example, you could restrict administrative access (SSH) to certain hours of the day to reduce the attack surface.</a:t>
            </a:r>
          </a:p>
          <a:p>
            <a:pPr>
              <a:buFont typeface="+mj-lt"/>
              <a:buAutoNum type="arabicPeriod"/>
            </a:pPr>
            <a:r>
              <a:rPr lang="en-US" b="1" dirty="0"/>
              <a:t>Enable Logging and Monitoring:</a:t>
            </a:r>
            <a:endParaRPr lang="en-US" dirty="0"/>
          </a:p>
          <a:p>
            <a:pPr marL="742950" lvl="1" indent="-285750">
              <a:buFont typeface="+mj-lt"/>
              <a:buAutoNum type="arabicPeriod"/>
            </a:pPr>
            <a:r>
              <a:rPr lang="en-US" dirty="0"/>
              <a:t>Configure the firewall to log all traffic, especially denied connections. This helps in identifying suspicious behavior and enables incident response.</a:t>
            </a:r>
          </a:p>
          <a:p>
            <a:pPr marL="742950" lvl="1" indent="-285750">
              <a:buFont typeface="+mj-lt"/>
              <a:buAutoNum type="arabicPeriod"/>
            </a:pPr>
            <a:r>
              <a:rPr lang="en-US" dirty="0"/>
              <a:t>Set alerts for attempts to access blocked ports or unauthorized IP addresses.</a:t>
            </a:r>
          </a:p>
          <a:p>
            <a:r>
              <a:rPr lang="en-US" b="1" dirty="0"/>
              <a:t>Case Study of a Firewall Successfully Mitigating an Attack</a:t>
            </a:r>
          </a:p>
          <a:p>
            <a:r>
              <a:rPr lang="en-US" b="1" dirty="0"/>
              <a:t>Case Study: How a Stateful Firewall Blocked a DDoS Attack on a Web Hosting Provider</a:t>
            </a:r>
            <a:endParaRPr lang="en-US" dirty="0"/>
          </a:p>
          <a:p>
            <a:r>
              <a:rPr lang="en-US" b="1" dirty="0"/>
              <a:t>Background:</a:t>
            </a:r>
          </a:p>
          <a:p>
            <a:r>
              <a:rPr lang="en-US" dirty="0"/>
              <a:t>A web hosting provider was hosting several high-traffic websites that were vulnerable to Distributed Denial of Service (DDoS) attacks. A botnet launched a coordinated attack to flood the provider’s servers with traffic, aiming to overwhelm the network and render the websites unreachable.</a:t>
            </a:r>
          </a:p>
          <a:p>
            <a:r>
              <a:rPr lang="en-US" b="1" dirty="0"/>
              <a:t>Attack Method:</a:t>
            </a:r>
          </a:p>
          <a:p>
            <a:pPr>
              <a:buFont typeface="Arial" panose="020B0604020202020204" pitchFamily="34" charset="0"/>
              <a:buChar char="•"/>
            </a:pPr>
            <a:r>
              <a:rPr lang="en-US" dirty="0"/>
              <a:t>The attackers used a </a:t>
            </a:r>
            <a:r>
              <a:rPr lang="en-US" b="1" dirty="0"/>
              <a:t>SYN flood attack</a:t>
            </a:r>
            <a:r>
              <a:rPr lang="en-US" dirty="0"/>
              <a:t>, sending a massive number of SYN packets to the provider’s servers. In a typical three-way handshake, the server would respond with a SYN-ACK packet and wait for the client’s ACK packet. However, the attackers never sent the ACK, leaving the connections open and exhausting the server’s resources.</a:t>
            </a:r>
          </a:p>
          <a:p>
            <a:r>
              <a:rPr lang="en-US" b="1" dirty="0"/>
              <a:t>Firewall Setup:</a:t>
            </a:r>
          </a:p>
          <a:p>
            <a:pPr>
              <a:buFont typeface="Arial" panose="020B0604020202020204" pitchFamily="34" charset="0"/>
              <a:buChar char="•"/>
            </a:pPr>
            <a:r>
              <a:rPr lang="en-US" dirty="0"/>
              <a:t>The provider had a </a:t>
            </a:r>
            <a:r>
              <a:rPr lang="en-US" b="1" dirty="0"/>
              <a:t>stateful inspection firewall</a:t>
            </a:r>
            <a:r>
              <a:rPr lang="en-US" dirty="0"/>
              <a:t> in place to protect its network.</a:t>
            </a:r>
          </a:p>
          <a:p>
            <a:pPr>
              <a:buFont typeface="Arial" panose="020B0604020202020204" pitchFamily="34" charset="0"/>
              <a:buChar char="•"/>
            </a:pPr>
            <a:r>
              <a:rPr lang="en-US" dirty="0"/>
              <a:t>The firewall was configured to </a:t>
            </a:r>
            <a:r>
              <a:rPr lang="en-US" b="1" dirty="0"/>
              <a:t>monitor all inbound SYN requests</a:t>
            </a:r>
            <a:r>
              <a:rPr lang="en-US" dirty="0"/>
              <a:t> and only allow legitimate SYN-ACK responses to proceed.</a:t>
            </a:r>
          </a:p>
          <a:p>
            <a:pPr>
              <a:buFont typeface="Arial" panose="020B0604020202020204" pitchFamily="34" charset="0"/>
              <a:buChar char="•"/>
            </a:pPr>
            <a:r>
              <a:rPr lang="en-US" dirty="0"/>
              <a:t>Additionally, the firewall had a </a:t>
            </a:r>
            <a:r>
              <a:rPr lang="en-US" b="1" dirty="0"/>
              <a:t>rate-limiting rule</a:t>
            </a:r>
            <a:r>
              <a:rPr lang="en-US" dirty="0"/>
              <a:t> that limited the number of SYN requests any single IP address could make over a short time.</a:t>
            </a:r>
          </a:p>
          <a:p>
            <a:r>
              <a:rPr lang="en-US" b="1" dirty="0"/>
              <a:t>Mitigation:</a:t>
            </a:r>
          </a:p>
          <a:p>
            <a:pPr>
              <a:buFont typeface="Arial" panose="020B0604020202020204" pitchFamily="34" charset="0"/>
              <a:buChar char="•"/>
            </a:pPr>
            <a:r>
              <a:rPr lang="en-US" b="1" dirty="0"/>
              <a:t>Rate Limiting:</a:t>
            </a:r>
            <a:r>
              <a:rPr lang="en-US" dirty="0"/>
              <a:t> The firewall detected the unusual surge in SYN requests and began rate-limiting connections from each IP address. This effectively throttled the incoming flood of SYN packets, ensuring that legitimate users could still establish connections.</a:t>
            </a:r>
          </a:p>
          <a:p>
            <a:pPr>
              <a:buFont typeface="Arial" panose="020B0604020202020204" pitchFamily="34" charset="0"/>
              <a:buChar char="•"/>
            </a:pPr>
            <a:r>
              <a:rPr lang="en-US" b="1" dirty="0"/>
              <a:t>SYN Cookies:</a:t>
            </a:r>
            <a:r>
              <a:rPr lang="en-US" dirty="0"/>
              <a:t> The firewall also implemented SYN cookies, a technique that allows the server to handle large numbers of SYN requests without consuming resources. Rather than storing half-open connections, the server encoded the connection information in the SYN-ACK response, ensuring that only legitimate ACK responses would create full connections.</a:t>
            </a:r>
          </a:p>
          <a:p>
            <a:pPr>
              <a:buFont typeface="Arial" panose="020B0604020202020204" pitchFamily="34" charset="0"/>
              <a:buChar char="•"/>
            </a:pPr>
            <a:r>
              <a:rPr lang="en-US" b="1" dirty="0"/>
              <a:t>Blocking Malicious IPs:</a:t>
            </a:r>
            <a:r>
              <a:rPr lang="en-US" dirty="0"/>
              <a:t> Using its </a:t>
            </a:r>
            <a:r>
              <a:rPr lang="en-US" b="1" dirty="0"/>
              <a:t>Intrusion Detection System (IDS)</a:t>
            </a:r>
            <a:r>
              <a:rPr lang="en-US" dirty="0"/>
              <a:t> module, the firewall identified patterns in the attack and flagged certain IP addresses involved in the botnet as malicious. These IP addresses were added to the blocklist, preventing further requests from reaching the server.</a:t>
            </a:r>
          </a:p>
          <a:p>
            <a:r>
              <a:rPr lang="en-US" b="1" dirty="0"/>
              <a:t>Outcome:</a:t>
            </a:r>
          </a:p>
          <a:p>
            <a:pPr>
              <a:buFont typeface="Arial" panose="020B0604020202020204" pitchFamily="34" charset="0"/>
              <a:buChar char="•"/>
            </a:pPr>
            <a:r>
              <a:rPr lang="en-US" dirty="0"/>
              <a:t>The </a:t>
            </a:r>
            <a:r>
              <a:rPr lang="en-US" b="1" dirty="0"/>
              <a:t>firewall successfully blocked the SYN flood attack</a:t>
            </a:r>
            <a:r>
              <a:rPr lang="en-US" dirty="0"/>
              <a:t> before it could cripple the web servers. By throttling the connection rate and rejecting malicious IPs, the firewall allowed legitimate traffic to continue flowing to the websites. Users reported minimal disruption, and the attack was mitigated without requiring manual intervention.</a:t>
            </a:r>
          </a:p>
          <a:p>
            <a:pPr>
              <a:buFont typeface="Arial" panose="020B0604020202020204" pitchFamily="34" charset="0"/>
              <a:buChar char="•"/>
            </a:pPr>
            <a:r>
              <a:rPr lang="en-US" dirty="0"/>
              <a:t>The web hosting provider also used the firewall’s </a:t>
            </a:r>
            <a:r>
              <a:rPr lang="en-US" b="1" dirty="0"/>
              <a:t>logging features</a:t>
            </a:r>
            <a:r>
              <a:rPr lang="en-US" dirty="0"/>
              <a:t> to gather forensic data on the attack. This data helped the provider improve its firewall rules and implement additional security measures to prevent similar attacks in the future.</a:t>
            </a:r>
          </a:p>
          <a:p>
            <a:r>
              <a:rPr lang="en-US" b="1" dirty="0"/>
              <a:t>Lessons Learned:</a:t>
            </a:r>
          </a:p>
          <a:p>
            <a:pPr>
              <a:buFont typeface="Arial" panose="020B0604020202020204" pitchFamily="34" charset="0"/>
              <a:buChar char="•"/>
            </a:pPr>
            <a:r>
              <a:rPr lang="en-US" b="1" dirty="0"/>
              <a:t>Proactive Configuration:</a:t>
            </a:r>
            <a:r>
              <a:rPr lang="en-US" dirty="0"/>
              <a:t> Pre-configuring firewalls to handle common attacks, such as SYN floods, ensures quick and automatic responses to threats.</a:t>
            </a:r>
          </a:p>
          <a:p>
            <a:pPr>
              <a:buFont typeface="Arial" panose="020B0604020202020204" pitchFamily="34" charset="0"/>
              <a:buChar char="•"/>
            </a:pPr>
            <a:r>
              <a:rPr lang="en-US" b="1" dirty="0"/>
              <a:t>Rate Limiting:</a:t>
            </a:r>
            <a:r>
              <a:rPr lang="en-US" dirty="0"/>
              <a:t> Limiting connection rates from specific IP addresses can prevent brute-force or DDoS attacks from overwhelming resources.</a:t>
            </a:r>
          </a:p>
          <a:p>
            <a:pPr>
              <a:buFont typeface="Arial" panose="020B0604020202020204" pitchFamily="34" charset="0"/>
              <a:buChar char="•"/>
            </a:pPr>
            <a:r>
              <a:rPr lang="en-US" b="1" dirty="0"/>
              <a:t>SYN Cookies and Stateful Inspection:</a:t>
            </a:r>
            <a:r>
              <a:rPr lang="en-US" dirty="0"/>
              <a:t> Techniques like SYN cookies, combined with stateful firewalls, help maintain performance while defending against attacks targeting connection mechanisms.</a:t>
            </a:r>
          </a:p>
          <a:p>
            <a:endParaRPr lang="en-US" b="1" dirty="0"/>
          </a:p>
          <a:p>
            <a:r>
              <a:rPr lang="en-US" dirty="0"/>
              <a:t>Firewalls, when configured correctly, are incredibly powerful tools for protecting networks from a wide range of attacks. Basic configurations, such as packet filtering or blocking specific ports, can block common threats. More advanced configurations, like stateful inspection, rate-limiting, and applying context-aware rules, provide deeper protection against sophisticated attacks like SYN floods or data exfiltration. As demonstrated in the case study, a firewall can not only mitigate an attack but also provide insights for improving long-term security. Regular audits, logging, and monitoring should always accompany firewall configurations to ensure that emerging threats are swiftly dealt with.</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12</a:t>
            </a:fld>
            <a:endParaRPr lang="en-US"/>
          </a:p>
        </p:txBody>
      </p:sp>
    </p:spTree>
    <p:extLst>
      <p:ext uri="{BB962C8B-B14F-4D97-AF65-F5344CB8AC3E}">
        <p14:creationId xmlns:p14="http://schemas.microsoft.com/office/powerpoint/2010/main" val="3622531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9/8/2024</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9/8/2024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9/8/2024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9/8/2024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9/8/2024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9/8/2024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9/8/2024</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9/8/2024</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9/8/2024</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9/8/2024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9/8/2024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9/8/2024</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 Ethical Hacking in Electrical Engineering</a:t>
            </a:r>
          </a:p>
        </p:txBody>
      </p:sp>
      <p:sp>
        <p:nvSpPr>
          <p:cNvPr id="5" name="Subtitle 4"/>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Week2</a:t>
            </a:r>
          </a:p>
          <a:p>
            <a:r>
              <a:rPr lang="en-US" dirty="0" err="1">
                <a:latin typeface="Times New Roman" panose="02020603050405020304" pitchFamily="18" charset="0"/>
                <a:cs typeface="Times New Roman" panose="02020603050405020304" pitchFamily="18" charset="0"/>
              </a:rPr>
              <a:t>Simohamed</a:t>
            </a:r>
            <a:r>
              <a:rPr lang="en-US" dirty="0">
                <a:latin typeface="Times New Roman" panose="02020603050405020304" pitchFamily="18" charset="0"/>
                <a:cs typeface="Times New Roman" panose="02020603050405020304" pitchFamily="18" charset="0"/>
              </a:rPr>
              <a:t> Roudani</a:t>
            </a:r>
          </a:p>
          <a:p>
            <a:r>
              <a:rPr lang="en-US" dirty="0">
                <a:latin typeface="Times New Roman" panose="02020603050405020304" pitchFamily="18" charset="0"/>
                <a:cs typeface="Times New Roman" panose="02020603050405020304" pitchFamily="18" charset="0"/>
              </a:rPr>
              <a:t>Fall 2024</a:t>
            </a: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3BFF1-AD65-3CE9-893E-5C1E99126F42}"/>
              </a:ext>
            </a:extLst>
          </p:cNvPr>
          <p:cNvSpPr>
            <a:spLocks noGrp="1"/>
          </p:cNvSpPr>
          <p:nvPr>
            <p:ph type="title"/>
          </p:nvPr>
        </p:nvSpPr>
        <p:spPr/>
        <p:txBody>
          <a:bodyPr/>
          <a:lstStyle/>
          <a:p>
            <a:r>
              <a:rPr lang="en-US" dirty="0"/>
              <a:t>Role of TCP and UDP</a:t>
            </a:r>
          </a:p>
        </p:txBody>
      </p:sp>
      <p:sp>
        <p:nvSpPr>
          <p:cNvPr id="3" name="Content Placeholder 2">
            <a:extLst>
              <a:ext uri="{FF2B5EF4-FFF2-40B4-BE49-F238E27FC236}">
                <a16:creationId xmlns:a16="http://schemas.microsoft.com/office/drawing/2014/main" id="{8C70D961-6679-B15A-952F-F19323E2BA7F}"/>
              </a:ext>
            </a:extLst>
          </p:cNvPr>
          <p:cNvSpPr>
            <a:spLocks noGrp="1"/>
          </p:cNvSpPr>
          <p:nvPr>
            <p:ph idx="1"/>
          </p:nvPr>
        </p:nvSpPr>
        <p:spPr/>
        <p:txBody>
          <a:bodyPr/>
          <a:lstStyle/>
          <a:p>
            <a:r>
              <a:rPr lang="en-US" dirty="0"/>
              <a:t>Differences between TCP and UDP</a:t>
            </a:r>
          </a:p>
          <a:p>
            <a:r>
              <a:rPr lang="en-US" dirty="0"/>
              <a:t>When to use TCP vs. UDP in network communication</a:t>
            </a:r>
          </a:p>
          <a:p>
            <a:r>
              <a:rPr lang="en-US" dirty="0"/>
              <a:t>Security implications of each protocol</a:t>
            </a:r>
          </a:p>
          <a:p>
            <a:endParaRPr lang="en-US" dirty="0"/>
          </a:p>
        </p:txBody>
      </p:sp>
    </p:spTree>
    <p:extLst>
      <p:ext uri="{BB962C8B-B14F-4D97-AF65-F5344CB8AC3E}">
        <p14:creationId xmlns:p14="http://schemas.microsoft.com/office/powerpoint/2010/main" val="170785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054E9-7275-10EF-2CEA-921B9253E2F4}"/>
              </a:ext>
            </a:extLst>
          </p:cNvPr>
          <p:cNvSpPr>
            <a:spLocks noGrp="1"/>
          </p:cNvSpPr>
          <p:nvPr>
            <p:ph type="title"/>
          </p:nvPr>
        </p:nvSpPr>
        <p:spPr/>
        <p:txBody>
          <a:bodyPr/>
          <a:lstStyle/>
          <a:p>
            <a:r>
              <a:rPr lang="en-US" dirty="0"/>
              <a:t>Firewalls and Proxies</a:t>
            </a:r>
          </a:p>
        </p:txBody>
      </p:sp>
      <p:sp>
        <p:nvSpPr>
          <p:cNvPr id="3" name="Content Placeholder 2">
            <a:extLst>
              <a:ext uri="{FF2B5EF4-FFF2-40B4-BE49-F238E27FC236}">
                <a16:creationId xmlns:a16="http://schemas.microsoft.com/office/drawing/2014/main" id="{6081EEEC-6E3B-7C0A-5FA1-02C84D4998B5}"/>
              </a:ext>
            </a:extLst>
          </p:cNvPr>
          <p:cNvSpPr>
            <a:spLocks noGrp="1"/>
          </p:cNvSpPr>
          <p:nvPr>
            <p:ph idx="1"/>
          </p:nvPr>
        </p:nvSpPr>
        <p:spPr/>
        <p:txBody>
          <a:bodyPr/>
          <a:lstStyle/>
          <a:p>
            <a:r>
              <a:rPr lang="en-US" dirty="0"/>
              <a:t>Basics of firewalls (packet filtering, stateful inspection)</a:t>
            </a:r>
          </a:p>
          <a:p>
            <a:r>
              <a:rPr lang="en-US" dirty="0"/>
              <a:t>Overview of proxy servers and their security role</a:t>
            </a:r>
          </a:p>
          <a:p>
            <a:r>
              <a:rPr lang="en-US" dirty="0"/>
              <a:t>Firewalls as a first line of defense in network security</a:t>
            </a:r>
          </a:p>
          <a:p>
            <a:endParaRPr lang="en-US" dirty="0"/>
          </a:p>
        </p:txBody>
      </p:sp>
    </p:spTree>
    <p:extLst>
      <p:ext uri="{BB962C8B-B14F-4D97-AF65-F5344CB8AC3E}">
        <p14:creationId xmlns:p14="http://schemas.microsoft.com/office/powerpoint/2010/main" val="3962587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CE608-D90B-ECDB-5D8D-C5FF16CDAC9F}"/>
              </a:ext>
            </a:extLst>
          </p:cNvPr>
          <p:cNvSpPr>
            <a:spLocks noGrp="1"/>
          </p:cNvSpPr>
          <p:nvPr>
            <p:ph type="title"/>
          </p:nvPr>
        </p:nvSpPr>
        <p:spPr/>
        <p:txBody>
          <a:bodyPr/>
          <a:lstStyle/>
          <a:p>
            <a:r>
              <a:rPr lang="en-US" dirty="0"/>
              <a:t>Firewalls in Action</a:t>
            </a:r>
          </a:p>
        </p:txBody>
      </p:sp>
      <p:sp>
        <p:nvSpPr>
          <p:cNvPr id="3" name="Content Placeholder 2">
            <a:extLst>
              <a:ext uri="{FF2B5EF4-FFF2-40B4-BE49-F238E27FC236}">
                <a16:creationId xmlns:a16="http://schemas.microsoft.com/office/drawing/2014/main" id="{2249001D-DE51-0415-070A-11E54335EBC2}"/>
              </a:ext>
            </a:extLst>
          </p:cNvPr>
          <p:cNvSpPr>
            <a:spLocks noGrp="1"/>
          </p:cNvSpPr>
          <p:nvPr>
            <p:ph idx="1"/>
          </p:nvPr>
        </p:nvSpPr>
        <p:spPr/>
        <p:txBody>
          <a:bodyPr/>
          <a:lstStyle/>
          <a:p>
            <a:r>
              <a:rPr lang="en-US" dirty="0"/>
              <a:t>Example configurations of firewalls</a:t>
            </a:r>
          </a:p>
          <a:p>
            <a:r>
              <a:rPr lang="en-US" dirty="0"/>
              <a:t>How to set up firewall rules to block unauthorized traffic</a:t>
            </a:r>
          </a:p>
          <a:p>
            <a:r>
              <a:rPr lang="en-US" dirty="0"/>
              <a:t>Case study of a firewall successfully mitigating an attack</a:t>
            </a:r>
          </a:p>
          <a:p>
            <a:endParaRPr lang="en-US" dirty="0"/>
          </a:p>
        </p:txBody>
      </p:sp>
    </p:spTree>
    <p:extLst>
      <p:ext uri="{BB962C8B-B14F-4D97-AF65-F5344CB8AC3E}">
        <p14:creationId xmlns:p14="http://schemas.microsoft.com/office/powerpoint/2010/main" val="2190395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89FD7-2635-124A-9353-8F0FBD399829}"/>
              </a:ext>
            </a:extLst>
          </p:cNvPr>
          <p:cNvSpPr>
            <a:spLocks noGrp="1"/>
          </p:cNvSpPr>
          <p:nvPr>
            <p:ph type="title"/>
          </p:nvPr>
        </p:nvSpPr>
        <p:spPr/>
        <p:txBody>
          <a:bodyPr/>
          <a:lstStyle/>
          <a:p>
            <a:r>
              <a:rPr lang="en-US" dirty="0"/>
              <a:t>Introduction to Network Scanning</a:t>
            </a:r>
          </a:p>
        </p:txBody>
      </p:sp>
      <p:sp>
        <p:nvSpPr>
          <p:cNvPr id="3" name="Content Placeholder 2">
            <a:extLst>
              <a:ext uri="{FF2B5EF4-FFF2-40B4-BE49-F238E27FC236}">
                <a16:creationId xmlns:a16="http://schemas.microsoft.com/office/drawing/2014/main" id="{E41CD903-DA6E-BDE4-DCCE-EE410B0EE9F5}"/>
              </a:ext>
            </a:extLst>
          </p:cNvPr>
          <p:cNvSpPr>
            <a:spLocks noGrp="1"/>
          </p:cNvSpPr>
          <p:nvPr>
            <p:ph idx="1"/>
          </p:nvPr>
        </p:nvSpPr>
        <p:spPr/>
        <p:txBody>
          <a:bodyPr/>
          <a:lstStyle/>
          <a:p>
            <a:r>
              <a:rPr lang="en-US" dirty="0"/>
              <a:t>Importance of network scanning in ethical hacking</a:t>
            </a:r>
          </a:p>
          <a:p>
            <a:r>
              <a:rPr lang="en-US" dirty="0"/>
              <a:t>Different types of scans: port scan, stealth scan, service scan</a:t>
            </a:r>
          </a:p>
          <a:p>
            <a:r>
              <a:rPr lang="en-US" dirty="0"/>
              <a:t>Legal and ethical considerations in network scanning</a:t>
            </a:r>
          </a:p>
          <a:p>
            <a:endParaRPr lang="en-US" dirty="0"/>
          </a:p>
        </p:txBody>
      </p:sp>
    </p:spTree>
    <p:extLst>
      <p:ext uri="{BB962C8B-B14F-4D97-AF65-F5344CB8AC3E}">
        <p14:creationId xmlns:p14="http://schemas.microsoft.com/office/powerpoint/2010/main" val="2138434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2B16D-C3B1-5827-E0CB-049EFCC1964B}"/>
              </a:ext>
            </a:extLst>
          </p:cNvPr>
          <p:cNvSpPr>
            <a:spLocks noGrp="1"/>
          </p:cNvSpPr>
          <p:nvPr>
            <p:ph type="title"/>
          </p:nvPr>
        </p:nvSpPr>
        <p:spPr/>
        <p:txBody>
          <a:bodyPr/>
          <a:lstStyle/>
          <a:p>
            <a:r>
              <a:rPr lang="en-US" dirty="0"/>
              <a:t>Tools for Network Scanning: Nmap</a:t>
            </a:r>
          </a:p>
        </p:txBody>
      </p:sp>
      <p:sp>
        <p:nvSpPr>
          <p:cNvPr id="3" name="Content Placeholder 2">
            <a:extLst>
              <a:ext uri="{FF2B5EF4-FFF2-40B4-BE49-F238E27FC236}">
                <a16:creationId xmlns:a16="http://schemas.microsoft.com/office/drawing/2014/main" id="{E9A90B94-71AF-CF27-D3A7-5D7D4378C1FC}"/>
              </a:ext>
            </a:extLst>
          </p:cNvPr>
          <p:cNvSpPr>
            <a:spLocks noGrp="1"/>
          </p:cNvSpPr>
          <p:nvPr>
            <p:ph idx="1"/>
          </p:nvPr>
        </p:nvSpPr>
        <p:spPr/>
        <p:txBody>
          <a:bodyPr/>
          <a:lstStyle/>
          <a:p>
            <a:r>
              <a:rPr lang="en-US" dirty="0"/>
              <a:t>Overview of Nmap and its capabilities</a:t>
            </a:r>
          </a:p>
          <a:p>
            <a:r>
              <a:rPr lang="en-US" dirty="0"/>
              <a:t>Basic commands and outputs</a:t>
            </a:r>
          </a:p>
          <a:p>
            <a:r>
              <a:rPr lang="en-US" dirty="0"/>
              <a:t>Examples of using Nmap for reconnaissance</a:t>
            </a:r>
          </a:p>
          <a:p>
            <a:endParaRPr lang="en-US" dirty="0"/>
          </a:p>
        </p:txBody>
      </p:sp>
    </p:spTree>
    <p:extLst>
      <p:ext uri="{BB962C8B-B14F-4D97-AF65-F5344CB8AC3E}">
        <p14:creationId xmlns:p14="http://schemas.microsoft.com/office/powerpoint/2010/main" val="4119566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1EBE-7191-6FF5-E4A6-89B83473FFD4}"/>
              </a:ext>
            </a:extLst>
          </p:cNvPr>
          <p:cNvSpPr>
            <a:spLocks noGrp="1"/>
          </p:cNvSpPr>
          <p:nvPr>
            <p:ph type="title"/>
          </p:nvPr>
        </p:nvSpPr>
        <p:spPr/>
        <p:txBody>
          <a:bodyPr/>
          <a:lstStyle/>
          <a:p>
            <a:r>
              <a:rPr lang="en-US" dirty="0"/>
              <a:t>Introduction to Packet Analysis</a:t>
            </a:r>
          </a:p>
        </p:txBody>
      </p:sp>
      <p:sp>
        <p:nvSpPr>
          <p:cNvPr id="3" name="Content Placeholder 2">
            <a:extLst>
              <a:ext uri="{FF2B5EF4-FFF2-40B4-BE49-F238E27FC236}">
                <a16:creationId xmlns:a16="http://schemas.microsoft.com/office/drawing/2014/main" id="{3ECAC96F-DEE3-DFD8-B60B-63F49A5C764D}"/>
              </a:ext>
            </a:extLst>
          </p:cNvPr>
          <p:cNvSpPr>
            <a:spLocks noGrp="1"/>
          </p:cNvSpPr>
          <p:nvPr>
            <p:ph idx="1"/>
          </p:nvPr>
        </p:nvSpPr>
        <p:spPr/>
        <p:txBody>
          <a:bodyPr/>
          <a:lstStyle/>
          <a:p>
            <a:r>
              <a:rPr lang="en-US" dirty="0"/>
              <a:t>Explanation of packet analysis and its importance</a:t>
            </a:r>
          </a:p>
          <a:p>
            <a:r>
              <a:rPr lang="en-US" dirty="0"/>
              <a:t>How to capture and inspect network traffic</a:t>
            </a:r>
          </a:p>
          <a:p>
            <a:r>
              <a:rPr lang="en-US" dirty="0"/>
              <a:t>Identifying normal vs. suspicious traffic patterns</a:t>
            </a:r>
          </a:p>
          <a:p>
            <a:endParaRPr lang="en-US" dirty="0"/>
          </a:p>
        </p:txBody>
      </p:sp>
    </p:spTree>
    <p:extLst>
      <p:ext uri="{BB962C8B-B14F-4D97-AF65-F5344CB8AC3E}">
        <p14:creationId xmlns:p14="http://schemas.microsoft.com/office/powerpoint/2010/main" val="89723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FF473-FB59-ED5B-9179-9E9ED5B329E5}"/>
              </a:ext>
            </a:extLst>
          </p:cNvPr>
          <p:cNvSpPr>
            <a:spLocks noGrp="1"/>
          </p:cNvSpPr>
          <p:nvPr>
            <p:ph type="title"/>
          </p:nvPr>
        </p:nvSpPr>
        <p:spPr/>
        <p:txBody>
          <a:bodyPr/>
          <a:lstStyle/>
          <a:p>
            <a:r>
              <a:rPr lang="en-US" dirty="0"/>
              <a:t>Using Wireshark for Packet Analysis</a:t>
            </a:r>
          </a:p>
        </p:txBody>
      </p:sp>
      <p:sp>
        <p:nvSpPr>
          <p:cNvPr id="3" name="Content Placeholder 2">
            <a:extLst>
              <a:ext uri="{FF2B5EF4-FFF2-40B4-BE49-F238E27FC236}">
                <a16:creationId xmlns:a16="http://schemas.microsoft.com/office/drawing/2014/main" id="{6A80C43F-EFFB-E29B-83C7-37AFFF181FA5}"/>
              </a:ext>
            </a:extLst>
          </p:cNvPr>
          <p:cNvSpPr>
            <a:spLocks noGrp="1"/>
          </p:cNvSpPr>
          <p:nvPr>
            <p:ph idx="1"/>
          </p:nvPr>
        </p:nvSpPr>
        <p:spPr/>
        <p:txBody>
          <a:bodyPr/>
          <a:lstStyle/>
          <a:p>
            <a:r>
              <a:rPr lang="en-US" dirty="0"/>
              <a:t>Introduction to Wireshark and its interface</a:t>
            </a:r>
          </a:p>
          <a:p>
            <a:r>
              <a:rPr lang="en-US" dirty="0"/>
              <a:t>How to perform a packet capture</a:t>
            </a:r>
          </a:p>
          <a:p>
            <a:r>
              <a:rPr lang="en-US" dirty="0"/>
              <a:t>Interpreting results to detect potential vulnerabilities</a:t>
            </a:r>
          </a:p>
          <a:p>
            <a:endParaRPr lang="en-US" dirty="0"/>
          </a:p>
        </p:txBody>
      </p:sp>
    </p:spTree>
    <p:extLst>
      <p:ext uri="{BB962C8B-B14F-4D97-AF65-F5344CB8AC3E}">
        <p14:creationId xmlns:p14="http://schemas.microsoft.com/office/powerpoint/2010/main" val="350693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AF29F-5886-70C2-6439-28609EC3FF37}"/>
              </a:ext>
            </a:extLst>
          </p:cNvPr>
          <p:cNvSpPr>
            <a:spLocks noGrp="1"/>
          </p:cNvSpPr>
          <p:nvPr>
            <p:ph type="title"/>
          </p:nvPr>
        </p:nvSpPr>
        <p:spPr/>
        <p:txBody>
          <a:bodyPr/>
          <a:lstStyle/>
          <a:p>
            <a:r>
              <a:rPr lang="en-US" dirty="0"/>
              <a:t>Practical Exercise: Network Setup and Scanning</a:t>
            </a:r>
          </a:p>
        </p:txBody>
      </p:sp>
      <p:sp>
        <p:nvSpPr>
          <p:cNvPr id="3" name="Content Placeholder 2">
            <a:extLst>
              <a:ext uri="{FF2B5EF4-FFF2-40B4-BE49-F238E27FC236}">
                <a16:creationId xmlns:a16="http://schemas.microsoft.com/office/drawing/2014/main" id="{0C9A1BEB-DA16-8D87-7716-416F57CA7B20}"/>
              </a:ext>
            </a:extLst>
          </p:cNvPr>
          <p:cNvSpPr>
            <a:spLocks noGrp="1"/>
          </p:cNvSpPr>
          <p:nvPr>
            <p:ph idx="1"/>
          </p:nvPr>
        </p:nvSpPr>
        <p:spPr/>
        <p:txBody>
          <a:bodyPr/>
          <a:lstStyle/>
          <a:p>
            <a:r>
              <a:rPr lang="en-US" dirty="0"/>
              <a:t>Will be discussed more when we install Kali Linux box</a:t>
            </a:r>
          </a:p>
        </p:txBody>
      </p:sp>
    </p:spTree>
    <p:extLst>
      <p:ext uri="{BB962C8B-B14F-4D97-AF65-F5344CB8AC3E}">
        <p14:creationId xmlns:p14="http://schemas.microsoft.com/office/powerpoint/2010/main" val="137350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C9E72-0DC0-A7E0-2081-7A86E224F397}"/>
              </a:ext>
            </a:extLst>
          </p:cNvPr>
          <p:cNvSpPr>
            <a:spLocks noGrp="1"/>
          </p:cNvSpPr>
          <p:nvPr>
            <p:ph type="title"/>
          </p:nvPr>
        </p:nvSpPr>
        <p:spPr/>
        <p:txBody>
          <a:bodyPr/>
          <a:lstStyle/>
          <a:p>
            <a:r>
              <a:rPr lang="en-US" dirty="0"/>
              <a:t>Practical Exercise: Wireshark Packet Capture</a:t>
            </a:r>
          </a:p>
        </p:txBody>
      </p:sp>
      <p:sp>
        <p:nvSpPr>
          <p:cNvPr id="3" name="Content Placeholder 2">
            <a:extLst>
              <a:ext uri="{FF2B5EF4-FFF2-40B4-BE49-F238E27FC236}">
                <a16:creationId xmlns:a16="http://schemas.microsoft.com/office/drawing/2014/main" id="{95C9827F-6C7D-1E8B-5D2F-CDCC40BCBDA9}"/>
              </a:ext>
            </a:extLst>
          </p:cNvPr>
          <p:cNvSpPr>
            <a:spLocks noGrp="1"/>
          </p:cNvSpPr>
          <p:nvPr>
            <p:ph idx="1"/>
          </p:nvPr>
        </p:nvSpPr>
        <p:spPr/>
        <p:txBody>
          <a:bodyPr/>
          <a:lstStyle/>
          <a:p>
            <a:r>
              <a:rPr lang="en-US" dirty="0"/>
              <a:t>Will be discussed more when we install Kali Linux box</a:t>
            </a:r>
          </a:p>
          <a:p>
            <a:endParaRPr lang="en-US" dirty="0"/>
          </a:p>
        </p:txBody>
      </p:sp>
    </p:spTree>
    <p:extLst>
      <p:ext uri="{BB962C8B-B14F-4D97-AF65-F5344CB8AC3E}">
        <p14:creationId xmlns:p14="http://schemas.microsoft.com/office/powerpoint/2010/main" val="4244000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07EB-0FC9-0E61-5EB0-2FEAC2DE2AF1}"/>
              </a:ext>
            </a:extLst>
          </p:cNvPr>
          <p:cNvSpPr>
            <a:spLocks noGrp="1"/>
          </p:cNvSpPr>
          <p:nvPr>
            <p:ph type="title"/>
          </p:nvPr>
        </p:nvSpPr>
        <p:spPr/>
        <p:txBody>
          <a:bodyPr/>
          <a:lstStyle/>
          <a:p>
            <a:r>
              <a:rPr lang="en-US" dirty="0"/>
              <a:t>Summary and Conclusion</a:t>
            </a:r>
          </a:p>
        </p:txBody>
      </p:sp>
      <p:sp>
        <p:nvSpPr>
          <p:cNvPr id="3" name="Content Placeholder 2">
            <a:extLst>
              <a:ext uri="{FF2B5EF4-FFF2-40B4-BE49-F238E27FC236}">
                <a16:creationId xmlns:a16="http://schemas.microsoft.com/office/drawing/2014/main" id="{FBC9BF50-2C6D-B53E-8A85-BED3AB3200B6}"/>
              </a:ext>
            </a:extLst>
          </p:cNvPr>
          <p:cNvSpPr>
            <a:spLocks noGrp="1"/>
          </p:cNvSpPr>
          <p:nvPr>
            <p:ph idx="1"/>
          </p:nvPr>
        </p:nvSpPr>
        <p:spPr/>
        <p:txBody>
          <a:bodyPr/>
          <a:lstStyle/>
          <a:p>
            <a:r>
              <a:rPr lang="en-US" dirty="0"/>
              <a:t>Recap of key concepts learned: network topologies, protocols, and security measures</a:t>
            </a:r>
          </a:p>
          <a:p>
            <a:r>
              <a:rPr lang="en-US" dirty="0"/>
              <a:t>How networking knowledge supports ethical hacking</a:t>
            </a:r>
          </a:p>
          <a:p>
            <a:r>
              <a:rPr lang="en-US" dirty="0"/>
              <a:t>Preview of next week's topics: TCP/IP deep dive and real-world case studies</a:t>
            </a:r>
          </a:p>
          <a:p>
            <a:endParaRPr lang="en-US" dirty="0"/>
          </a:p>
        </p:txBody>
      </p:sp>
    </p:spTree>
    <p:extLst>
      <p:ext uri="{BB962C8B-B14F-4D97-AF65-F5344CB8AC3E}">
        <p14:creationId xmlns:p14="http://schemas.microsoft.com/office/powerpoint/2010/main" val="3645931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AD142-5B0E-8A50-4043-C3D9BF4BCC1A}"/>
              </a:ext>
            </a:extLst>
          </p:cNvPr>
          <p:cNvSpPr>
            <a:spLocks noGrp="1"/>
          </p:cNvSpPr>
          <p:nvPr>
            <p:ph type="title"/>
          </p:nvPr>
        </p:nvSpPr>
        <p:spPr/>
        <p:txBody>
          <a:bodyPr/>
          <a:lstStyle/>
          <a:p>
            <a:r>
              <a:rPr lang="en-US" dirty="0"/>
              <a:t>Fundamentals of Networking in Ethical Hacking</a:t>
            </a:r>
          </a:p>
        </p:txBody>
      </p:sp>
      <p:sp>
        <p:nvSpPr>
          <p:cNvPr id="3" name="Content Placeholder 2">
            <a:extLst>
              <a:ext uri="{FF2B5EF4-FFF2-40B4-BE49-F238E27FC236}">
                <a16:creationId xmlns:a16="http://schemas.microsoft.com/office/drawing/2014/main" id="{4E44ACE9-A3DD-DA5E-576A-777768520C5C}"/>
              </a:ext>
            </a:extLst>
          </p:cNvPr>
          <p:cNvSpPr>
            <a:spLocks noGrp="1"/>
          </p:cNvSpPr>
          <p:nvPr>
            <p:ph idx="1"/>
          </p:nvPr>
        </p:nvSpPr>
        <p:spPr/>
        <p:txBody>
          <a:bodyPr/>
          <a:lstStyle/>
          <a:p>
            <a:r>
              <a:rPr lang="en-US" dirty="0"/>
              <a:t>Week 2 Overview</a:t>
            </a:r>
          </a:p>
        </p:txBody>
      </p:sp>
    </p:spTree>
    <p:extLst>
      <p:ext uri="{BB962C8B-B14F-4D97-AF65-F5344CB8AC3E}">
        <p14:creationId xmlns:p14="http://schemas.microsoft.com/office/powerpoint/2010/main" val="2502333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39FB1-BF31-A73B-47D9-8F3B14EAD24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ABE17A46-DF92-DA62-1B2C-020D3754A4E7}"/>
              </a:ext>
            </a:extLst>
          </p:cNvPr>
          <p:cNvSpPr>
            <a:spLocks noGrp="1"/>
          </p:cNvSpPr>
          <p:nvPr>
            <p:ph idx="1"/>
          </p:nvPr>
        </p:nvSpPr>
        <p:spPr/>
        <p:txBody>
          <a:bodyPr/>
          <a:lstStyle/>
          <a:p>
            <a:pPr>
              <a:buFont typeface="Arial" panose="020B0604020202020204" pitchFamily="34" charset="0"/>
              <a:buChar char="•"/>
            </a:pPr>
            <a:r>
              <a:rPr lang="en-US" b="1" dirty="0"/>
              <a:t>Overview of topics covered in this session introduction to network topologies</a:t>
            </a:r>
          </a:p>
          <a:p>
            <a:pPr>
              <a:buFont typeface="Arial" panose="020B0604020202020204" pitchFamily="34" charset="0"/>
              <a:buChar char="•"/>
            </a:pPr>
            <a:r>
              <a:rPr lang="en-US" dirty="0"/>
              <a:t>Basic networking concepts and protocols</a:t>
            </a:r>
          </a:p>
          <a:p>
            <a:pPr>
              <a:buFont typeface="Arial" panose="020B0604020202020204" pitchFamily="34" charset="0"/>
              <a:buChar char="•"/>
            </a:pPr>
            <a:r>
              <a:rPr lang="en-US" dirty="0"/>
              <a:t>Network security layers</a:t>
            </a:r>
          </a:p>
          <a:p>
            <a:pPr>
              <a:buFont typeface="Arial" panose="020B0604020202020204" pitchFamily="34" charset="0"/>
              <a:buChar char="•"/>
            </a:pPr>
            <a:r>
              <a:rPr lang="en-US" dirty="0"/>
              <a:t>Firewalls and proxies</a:t>
            </a:r>
          </a:p>
          <a:p>
            <a:pPr>
              <a:buFont typeface="Arial" panose="020B0604020202020204" pitchFamily="34" charset="0"/>
              <a:buChar char="•"/>
            </a:pPr>
            <a:r>
              <a:rPr lang="en-US" dirty="0"/>
              <a:t>Network scanning and analysis tools</a:t>
            </a:r>
          </a:p>
          <a:p>
            <a:endParaRPr lang="en-US" dirty="0"/>
          </a:p>
        </p:txBody>
      </p:sp>
    </p:spTree>
    <p:extLst>
      <p:ext uri="{BB962C8B-B14F-4D97-AF65-F5344CB8AC3E}">
        <p14:creationId xmlns:p14="http://schemas.microsoft.com/office/powerpoint/2010/main" val="2697710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C876C-592D-12FC-A50E-4B3AE29EB27E}"/>
              </a:ext>
            </a:extLst>
          </p:cNvPr>
          <p:cNvSpPr>
            <a:spLocks noGrp="1"/>
          </p:cNvSpPr>
          <p:nvPr>
            <p:ph type="title"/>
          </p:nvPr>
        </p:nvSpPr>
        <p:spPr/>
        <p:txBody>
          <a:bodyPr/>
          <a:lstStyle/>
          <a:p>
            <a:r>
              <a:rPr lang="en-US" dirty="0"/>
              <a:t>Introduction to Networking in Ethical Hacking</a:t>
            </a:r>
          </a:p>
        </p:txBody>
      </p:sp>
      <p:sp>
        <p:nvSpPr>
          <p:cNvPr id="3" name="Content Placeholder 2">
            <a:extLst>
              <a:ext uri="{FF2B5EF4-FFF2-40B4-BE49-F238E27FC236}">
                <a16:creationId xmlns:a16="http://schemas.microsoft.com/office/drawing/2014/main" id="{9400ECB6-34DC-3392-E30E-9CB84F72518E}"/>
              </a:ext>
            </a:extLst>
          </p:cNvPr>
          <p:cNvSpPr>
            <a:spLocks noGrp="1"/>
          </p:cNvSpPr>
          <p:nvPr>
            <p:ph idx="1"/>
          </p:nvPr>
        </p:nvSpPr>
        <p:spPr/>
        <p:txBody>
          <a:bodyPr/>
          <a:lstStyle/>
          <a:p>
            <a:pPr marL="0" indent="0">
              <a:buNone/>
            </a:pPr>
            <a:endParaRPr lang="en-US" dirty="0"/>
          </a:p>
          <a:p>
            <a:pPr marL="742950" lvl="1" indent="-285750">
              <a:buFont typeface="Arial" panose="020B0604020202020204" pitchFamily="34" charset="0"/>
              <a:buChar char="•"/>
            </a:pPr>
            <a:r>
              <a:rPr lang="en-US" dirty="0"/>
              <a:t>Why networking is critical in ethical hacking</a:t>
            </a:r>
          </a:p>
          <a:p>
            <a:pPr marL="742950" lvl="1" indent="-285750">
              <a:buFont typeface="Arial" panose="020B0604020202020204" pitchFamily="34" charset="0"/>
              <a:buChar char="•"/>
            </a:pPr>
            <a:r>
              <a:rPr lang="en-US" dirty="0"/>
              <a:t>Overview of the role of networks in security breaches</a:t>
            </a:r>
          </a:p>
          <a:p>
            <a:pPr marL="742950" lvl="1" indent="-285750">
              <a:buFont typeface="Arial" panose="020B0604020202020204" pitchFamily="34" charset="0"/>
              <a:buChar char="•"/>
            </a:pPr>
            <a:r>
              <a:rPr lang="en-US" dirty="0"/>
              <a:t>Common network vulnerabilities exploited by hackers</a:t>
            </a:r>
          </a:p>
          <a:p>
            <a:endParaRPr lang="en-US" dirty="0"/>
          </a:p>
        </p:txBody>
      </p:sp>
    </p:spTree>
    <p:extLst>
      <p:ext uri="{BB962C8B-B14F-4D97-AF65-F5344CB8AC3E}">
        <p14:creationId xmlns:p14="http://schemas.microsoft.com/office/powerpoint/2010/main" val="353032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8B738-6695-1A39-4249-89E67B444394}"/>
              </a:ext>
            </a:extLst>
          </p:cNvPr>
          <p:cNvSpPr>
            <a:spLocks noGrp="1"/>
          </p:cNvSpPr>
          <p:nvPr>
            <p:ph type="title"/>
          </p:nvPr>
        </p:nvSpPr>
        <p:spPr/>
        <p:txBody>
          <a:bodyPr/>
          <a:lstStyle/>
          <a:p>
            <a:r>
              <a:rPr lang="en-US" dirty="0"/>
              <a:t>Understanding Network Topologies</a:t>
            </a:r>
          </a:p>
        </p:txBody>
      </p:sp>
      <p:sp>
        <p:nvSpPr>
          <p:cNvPr id="3" name="Content Placeholder 2">
            <a:extLst>
              <a:ext uri="{FF2B5EF4-FFF2-40B4-BE49-F238E27FC236}">
                <a16:creationId xmlns:a16="http://schemas.microsoft.com/office/drawing/2014/main" id="{1432E5F9-96D2-7B4F-0C7C-82811F70237F}"/>
              </a:ext>
            </a:extLst>
          </p:cNvPr>
          <p:cNvSpPr>
            <a:spLocks noGrp="1"/>
          </p:cNvSpPr>
          <p:nvPr>
            <p:ph idx="1"/>
          </p:nvPr>
        </p:nvSpPr>
        <p:spPr/>
        <p:txBody>
          <a:bodyPr/>
          <a:lstStyle/>
          <a:p>
            <a:pPr marL="0" indent="0">
              <a:buNone/>
            </a:pPr>
            <a:endParaRPr lang="en-US" dirty="0"/>
          </a:p>
          <a:p>
            <a:pPr marL="742950" lvl="1" indent="-285750">
              <a:buFont typeface="Arial" panose="020B0604020202020204" pitchFamily="34" charset="0"/>
              <a:buChar char="•"/>
            </a:pPr>
            <a:r>
              <a:rPr lang="en-US" dirty="0"/>
              <a:t>Explanation of key network topologies: bus, star, ring, mesh, and hybrid</a:t>
            </a:r>
          </a:p>
          <a:p>
            <a:pPr marL="742950" lvl="1" indent="-285750">
              <a:buFont typeface="Arial" panose="020B0604020202020204" pitchFamily="34" charset="0"/>
              <a:buChar char="•"/>
            </a:pPr>
            <a:r>
              <a:rPr lang="en-US" dirty="0"/>
              <a:t>Importance of topology design in security</a:t>
            </a:r>
          </a:p>
          <a:p>
            <a:pPr marL="742950" lvl="1" indent="-285750">
              <a:buFont typeface="Arial" panose="020B0604020202020204" pitchFamily="34" charset="0"/>
              <a:buChar char="•"/>
            </a:pPr>
            <a:r>
              <a:rPr lang="en-US" dirty="0"/>
              <a:t>Visual diagram of each topology type</a:t>
            </a:r>
          </a:p>
          <a:p>
            <a:endParaRPr lang="en-US" dirty="0"/>
          </a:p>
        </p:txBody>
      </p:sp>
    </p:spTree>
    <p:extLst>
      <p:ext uri="{BB962C8B-B14F-4D97-AF65-F5344CB8AC3E}">
        <p14:creationId xmlns:p14="http://schemas.microsoft.com/office/powerpoint/2010/main" val="1955570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053FB-305B-C86B-16B7-4E6DA1A9F90F}"/>
              </a:ext>
            </a:extLst>
          </p:cNvPr>
          <p:cNvSpPr>
            <a:spLocks noGrp="1"/>
          </p:cNvSpPr>
          <p:nvPr>
            <p:ph type="title"/>
          </p:nvPr>
        </p:nvSpPr>
        <p:spPr/>
        <p:txBody>
          <a:bodyPr/>
          <a:lstStyle/>
          <a:p>
            <a:r>
              <a:rPr lang="en-US" dirty="0"/>
              <a:t>Vulnerabilities in Network Topologies</a:t>
            </a:r>
          </a:p>
        </p:txBody>
      </p:sp>
      <p:sp>
        <p:nvSpPr>
          <p:cNvPr id="3" name="Content Placeholder 2">
            <a:extLst>
              <a:ext uri="{FF2B5EF4-FFF2-40B4-BE49-F238E27FC236}">
                <a16:creationId xmlns:a16="http://schemas.microsoft.com/office/drawing/2014/main" id="{690A3743-0306-509C-64F9-40BA25DFE6D9}"/>
              </a:ext>
            </a:extLst>
          </p:cNvPr>
          <p:cNvSpPr>
            <a:spLocks noGrp="1"/>
          </p:cNvSpPr>
          <p:nvPr>
            <p:ph idx="1"/>
          </p:nvPr>
        </p:nvSpPr>
        <p:spPr/>
        <p:txBody>
          <a:bodyPr/>
          <a:lstStyle/>
          <a:p>
            <a:r>
              <a:rPr lang="en-US" dirty="0"/>
              <a:t>How specific topologies may have inherent vulnerabilities</a:t>
            </a:r>
          </a:p>
          <a:p>
            <a:r>
              <a:rPr lang="en-US" dirty="0"/>
              <a:t>Examples of topological weak points in real-world networks</a:t>
            </a:r>
          </a:p>
          <a:p>
            <a:r>
              <a:rPr lang="en-US" dirty="0"/>
              <a:t>Mitigating topology-related risks</a:t>
            </a:r>
          </a:p>
          <a:p>
            <a:endParaRPr lang="en-US" dirty="0"/>
          </a:p>
        </p:txBody>
      </p:sp>
    </p:spTree>
    <p:extLst>
      <p:ext uri="{BB962C8B-B14F-4D97-AF65-F5344CB8AC3E}">
        <p14:creationId xmlns:p14="http://schemas.microsoft.com/office/powerpoint/2010/main" val="323461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E1A38-F68C-4C39-2F30-08045FE8F1A0}"/>
              </a:ext>
            </a:extLst>
          </p:cNvPr>
          <p:cNvSpPr>
            <a:spLocks noGrp="1"/>
          </p:cNvSpPr>
          <p:nvPr>
            <p:ph type="title"/>
          </p:nvPr>
        </p:nvSpPr>
        <p:spPr/>
        <p:txBody>
          <a:bodyPr/>
          <a:lstStyle/>
          <a:p>
            <a:r>
              <a:rPr lang="en-US" dirty="0"/>
              <a:t>Basic Networking Concepts</a:t>
            </a:r>
          </a:p>
        </p:txBody>
      </p:sp>
      <p:sp>
        <p:nvSpPr>
          <p:cNvPr id="3" name="Content Placeholder 2">
            <a:extLst>
              <a:ext uri="{FF2B5EF4-FFF2-40B4-BE49-F238E27FC236}">
                <a16:creationId xmlns:a16="http://schemas.microsoft.com/office/drawing/2014/main" id="{12089B59-ABCA-DDB0-E7AD-2648BDAEEB60}"/>
              </a:ext>
            </a:extLst>
          </p:cNvPr>
          <p:cNvSpPr>
            <a:spLocks noGrp="1"/>
          </p:cNvSpPr>
          <p:nvPr>
            <p:ph idx="1"/>
          </p:nvPr>
        </p:nvSpPr>
        <p:spPr/>
        <p:txBody>
          <a:bodyPr/>
          <a:lstStyle/>
          <a:p>
            <a:r>
              <a:rPr lang="en-US" dirty="0"/>
              <a:t>Definitions: IP addresses, subnets, gateways, and routers</a:t>
            </a:r>
          </a:p>
          <a:p>
            <a:r>
              <a:rPr lang="en-US" dirty="0"/>
              <a:t>Differences between LAN, WAN, and MAN networks</a:t>
            </a:r>
          </a:p>
          <a:p>
            <a:r>
              <a:rPr lang="en-US" dirty="0"/>
              <a:t>Explanation of routing and switching</a:t>
            </a:r>
          </a:p>
          <a:p>
            <a:endParaRPr lang="en-US" dirty="0"/>
          </a:p>
        </p:txBody>
      </p:sp>
    </p:spTree>
    <p:extLst>
      <p:ext uri="{BB962C8B-B14F-4D97-AF65-F5344CB8AC3E}">
        <p14:creationId xmlns:p14="http://schemas.microsoft.com/office/powerpoint/2010/main" val="2783830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A4784-E5EF-823E-7EC5-9148C35A380C}"/>
              </a:ext>
            </a:extLst>
          </p:cNvPr>
          <p:cNvSpPr>
            <a:spLocks noGrp="1"/>
          </p:cNvSpPr>
          <p:nvPr>
            <p:ph type="title"/>
          </p:nvPr>
        </p:nvSpPr>
        <p:spPr/>
        <p:txBody>
          <a:bodyPr/>
          <a:lstStyle/>
          <a:p>
            <a:r>
              <a:rPr lang="en-US" dirty="0"/>
              <a:t>TCP/IP and OSI Models</a:t>
            </a:r>
          </a:p>
        </p:txBody>
      </p:sp>
      <p:sp>
        <p:nvSpPr>
          <p:cNvPr id="3" name="Content Placeholder 2">
            <a:extLst>
              <a:ext uri="{FF2B5EF4-FFF2-40B4-BE49-F238E27FC236}">
                <a16:creationId xmlns:a16="http://schemas.microsoft.com/office/drawing/2014/main" id="{D36C74BC-1618-BD53-F869-B4FF0171354B}"/>
              </a:ext>
            </a:extLst>
          </p:cNvPr>
          <p:cNvSpPr>
            <a:spLocks noGrp="1"/>
          </p:cNvSpPr>
          <p:nvPr>
            <p:ph idx="1"/>
          </p:nvPr>
        </p:nvSpPr>
        <p:spPr/>
        <p:txBody>
          <a:bodyPr/>
          <a:lstStyle/>
          <a:p>
            <a:r>
              <a:rPr lang="en-US" dirty="0"/>
              <a:t>Layers of the OSI model and their functions</a:t>
            </a:r>
          </a:p>
          <a:p>
            <a:r>
              <a:rPr lang="en-US" dirty="0"/>
              <a:t>TCP/IP vs. OSI model comparison</a:t>
            </a:r>
          </a:p>
          <a:p>
            <a:r>
              <a:rPr lang="en-US" dirty="0"/>
              <a:t>How each layer impacts network security</a:t>
            </a:r>
          </a:p>
          <a:p>
            <a:endParaRPr lang="en-US" dirty="0"/>
          </a:p>
        </p:txBody>
      </p:sp>
    </p:spTree>
    <p:extLst>
      <p:ext uri="{BB962C8B-B14F-4D97-AF65-F5344CB8AC3E}">
        <p14:creationId xmlns:p14="http://schemas.microsoft.com/office/powerpoint/2010/main" val="1409859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BA507-C8B2-B348-82C4-DC0C51C923B7}"/>
              </a:ext>
            </a:extLst>
          </p:cNvPr>
          <p:cNvSpPr>
            <a:spLocks noGrp="1"/>
          </p:cNvSpPr>
          <p:nvPr>
            <p:ph type="title"/>
          </p:nvPr>
        </p:nvSpPr>
        <p:spPr/>
        <p:txBody>
          <a:bodyPr/>
          <a:lstStyle/>
          <a:p>
            <a:r>
              <a:rPr lang="en-US" dirty="0"/>
              <a:t>Network Protocols Overview</a:t>
            </a:r>
          </a:p>
        </p:txBody>
      </p:sp>
      <p:sp>
        <p:nvSpPr>
          <p:cNvPr id="3" name="Content Placeholder 2">
            <a:extLst>
              <a:ext uri="{FF2B5EF4-FFF2-40B4-BE49-F238E27FC236}">
                <a16:creationId xmlns:a16="http://schemas.microsoft.com/office/drawing/2014/main" id="{4728636A-F777-088C-765D-A4887B7B5EFB}"/>
              </a:ext>
            </a:extLst>
          </p:cNvPr>
          <p:cNvSpPr>
            <a:spLocks noGrp="1"/>
          </p:cNvSpPr>
          <p:nvPr>
            <p:ph idx="1"/>
          </p:nvPr>
        </p:nvSpPr>
        <p:spPr/>
        <p:txBody>
          <a:bodyPr/>
          <a:lstStyle/>
          <a:p>
            <a:r>
              <a:rPr lang="en-US" dirty="0"/>
              <a:t>Understanding key protocols: HTTP, HTTPS, FTP, SSH, and DNS</a:t>
            </a:r>
          </a:p>
          <a:p>
            <a:r>
              <a:rPr lang="en-US" dirty="0"/>
              <a:t>Protocol weaknesses and how hackers exploit them</a:t>
            </a:r>
          </a:p>
          <a:p>
            <a:r>
              <a:rPr lang="en-US" dirty="0"/>
              <a:t>Security measures for protecting protocols</a:t>
            </a:r>
          </a:p>
          <a:p>
            <a:endParaRPr lang="en-US" dirty="0"/>
          </a:p>
        </p:txBody>
      </p:sp>
    </p:spTree>
    <p:extLst>
      <p:ext uri="{BB962C8B-B14F-4D97-AF65-F5344CB8AC3E}">
        <p14:creationId xmlns:p14="http://schemas.microsoft.com/office/powerpoint/2010/main" val="1539937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2.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16130</TotalTime>
  <Words>21020</Words>
  <Application>Microsoft Office PowerPoint</Application>
  <PresentationFormat>Custom</PresentationFormat>
  <Paragraphs>997</Paragraphs>
  <Slides>19</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Tech 16x9</vt:lpstr>
      <vt:lpstr> Ethical Hacking in Electrical Engineering</vt:lpstr>
      <vt:lpstr>Fundamentals of Networking in Ethical Hacking</vt:lpstr>
      <vt:lpstr>Agenda</vt:lpstr>
      <vt:lpstr>Introduction to Networking in Ethical Hacking</vt:lpstr>
      <vt:lpstr>Understanding Network Topologies</vt:lpstr>
      <vt:lpstr>Vulnerabilities in Network Topologies</vt:lpstr>
      <vt:lpstr>Basic Networking Concepts</vt:lpstr>
      <vt:lpstr>TCP/IP and OSI Models</vt:lpstr>
      <vt:lpstr>Network Protocols Overview</vt:lpstr>
      <vt:lpstr>Role of TCP and UDP</vt:lpstr>
      <vt:lpstr>Firewalls and Proxies</vt:lpstr>
      <vt:lpstr>Firewalls in Action</vt:lpstr>
      <vt:lpstr>Introduction to Network Scanning</vt:lpstr>
      <vt:lpstr>Tools for Network Scanning: Nmap</vt:lpstr>
      <vt:lpstr>Introduction to Packet Analysis</vt:lpstr>
      <vt:lpstr>Using Wireshark for Packet Analysis</vt:lpstr>
      <vt:lpstr>Practical Exercise: Network Setup and Scanning</vt:lpstr>
      <vt:lpstr>Practical Exercise: Wireshark Packet Capture</vt:lpstr>
      <vt:lpstr>Summary and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Forensic Electrical Engineering</dc:title>
  <dc:creator>Si Roudani</dc:creator>
  <cp:lastModifiedBy>Roudani, Si Mohamed</cp:lastModifiedBy>
  <cp:revision>55</cp:revision>
  <dcterms:created xsi:type="dcterms:W3CDTF">2024-01-19T22:19:28Z</dcterms:created>
  <dcterms:modified xsi:type="dcterms:W3CDTF">2024-09-08T23:25:26Z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