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57487" autoAdjust="0"/>
  </p:normalViewPr>
  <p:slideViewPr>
    <p:cSldViewPr>
      <p:cViewPr varScale="1">
        <p:scale>
          <a:sx n="48" d="100"/>
          <a:sy n="48" d="100"/>
        </p:scale>
        <p:origin x="2030" y="48"/>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11/22/2024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11/17/2024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D0D0D"/>
                </a:solidFill>
                <a:effectLst/>
                <a:latin typeface="Söhne"/>
              </a:rPr>
              <a:t>In this week's presentation, we delve into the fascinating world of social engineering, a potent weapon in the arsenal of cyber attackers. Our focus will be on understanding and utilizing the Social Engineering Toolkit (SET) within the Kali Linux environment. Let's take a closer look at what we'll be covering:</a:t>
            </a:r>
          </a:p>
          <a:p>
            <a:pPr algn="l">
              <a:buFont typeface="+mj-lt"/>
              <a:buAutoNum type="arabicPeriod"/>
            </a:pPr>
            <a:r>
              <a:rPr lang="en-US" b="1" i="0" dirty="0">
                <a:solidFill>
                  <a:srgbClr val="0D0D0D"/>
                </a:solidFill>
                <a:effectLst/>
                <a:latin typeface="Söhne"/>
              </a:rPr>
              <a:t>Introduction to Social Engineering:</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We'll start by defining social engineering and its pivotal role in cyber attacks. Understanding how attackers exploit human psychology to manipulate individuals into divulging sensitive information or performing actions that compromise security is crucial for effective defense.</a:t>
            </a:r>
          </a:p>
          <a:p>
            <a:pPr algn="l">
              <a:buFont typeface="+mj-lt"/>
              <a:buAutoNum type="arabicPeriod"/>
            </a:pPr>
            <a:r>
              <a:rPr lang="en-US" b="1" i="0" dirty="0">
                <a:solidFill>
                  <a:srgbClr val="0D0D0D"/>
                </a:solidFill>
                <a:effectLst/>
                <a:latin typeface="Söhne"/>
              </a:rPr>
              <a:t>Introduction to SET: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Next, we'll introduce you to the Social Engineering Toolkit (SET), a versatile tool designed specifically for simulating social engineering attacks. SET empowers cybersecurity professionals to conduct ethical hacking exercises and assess an organization's susceptibility to social engineering tactics.</a:t>
            </a:r>
          </a:p>
          <a:p>
            <a:pPr algn="l">
              <a:buFont typeface="+mj-lt"/>
              <a:buAutoNum type="arabicPeriod"/>
            </a:pPr>
            <a:r>
              <a:rPr lang="en-US" b="1" i="0" dirty="0">
                <a:solidFill>
                  <a:srgbClr val="0D0D0D"/>
                </a:solidFill>
                <a:effectLst/>
                <a:latin typeface="Söhne"/>
              </a:rPr>
              <a:t>Installation of SET: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We'll guide you through the step-by-step process of installing SET on your Kali Linux system. You'll learn the necessary commands and prerequisites to ensure a seamless installation experience.</a:t>
            </a:r>
          </a:p>
          <a:p>
            <a:pPr algn="l">
              <a:buFont typeface="+mj-lt"/>
              <a:buAutoNum type="arabicPeriod"/>
            </a:pPr>
            <a:r>
              <a:rPr lang="en-US" b="1" i="0" dirty="0">
                <a:solidFill>
                  <a:srgbClr val="0D0D0D"/>
                </a:solidFill>
                <a:effectLst/>
                <a:latin typeface="Söhne"/>
              </a:rPr>
              <a:t>Navigating SET Interface:</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Understanding the user interface of SET is essential for effectively utilizing its features and functionalities. We'll provide an overview of the different modules and options available within SET, enabling you to navigate the toolkit with confidence.</a:t>
            </a:r>
          </a:p>
          <a:p>
            <a:pPr algn="l">
              <a:buFont typeface="+mj-lt"/>
              <a:buAutoNum type="arabicPeriod"/>
            </a:pPr>
            <a:r>
              <a:rPr lang="en-US" b="1" i="0" dirty="0">
                <a:solidFill>
                  <a:srgbClr val="0D0D0D"/>
                </a:solidFill>
                <a:effectLst/>
                <a:latin typeface="Söhne"/>
              </a:rPr>
              <a:t>Social Engineering Attack Techniques: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We'll explore various social engineering attack techniques supported by SET, including phishing, spear phishing, credential harvesting, and more. Understanding these attack vectors will enhance your ability to identify and mitigate social engineering threats.</a:t>
            </a:r>
          </a:p>
          <a:p>
            <a:pPr algn="l">
              <a:buFont typeface="+mj-lt"/>
              <a:buAutoNum type="arabicPeriod"/>
            </a:pPr>
            <a:r>
              <a:rPr lang="en-US" b="1" i="0" dirty="0">
                <a:solidFill>
                  <a:srgbClr val="0D0D0D"/>
                </a:solidFill>
                <a:effectLst/>
                <a:latin typeface="Söhne"/>
              </a:rPr>
              <a:t>Creating and Customizing Attacks: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You'll learn how to create custom social engineering attacks using SET, tailoring them to suit specific scenarios and target demographics. Customization options and payload selection will be demonstrated to give you hands-on experience.</a:t>
            </a:r>
          </a:p>
          <a:p>
            <a:pPr algn="l">
              <a:buFont typeface="+mj-lt"/>
              <a:buAutoNum type="arabicPeriod"/>
            </a:pPr>
            <a:r>
              <a:rPr lang="en-US" b="1" i="0" dirty="0">
                <a:solidFill>
                  <a:srgbClr val="0D0D0D"/>
                </a:solidFill>
                <a:effectLst/>
                <a:latin typeface="Söhne"/>
              </a:rPr>
              <a:t>Launching Social Engineering Attacks: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Once you've crafted your social engineering campaigns, it's time to launch them against target systems. We'll walk you through the process of executing phishing campaigns and other attack vectors using SET, highlighting the steps involved in initiating attacks.</a:t>
            </a:r>
          </a:p>
          <a:p>
            <a:pPr algn="l">
              <a:buFont typeface="+mj-lt"/>
              <a:buAutoNum type="arabicPeriod"/>
            </a:pPr>
            <a:r>
              <a:rPr lang="en-US" b="1" i="0" dirty="0">
                <a:solidFill>
                  <a:srgbClr val="0D0D0D"/>
                </a:solidFill>
                <a:effectLst/>
                <a:latin typeface="Söhne"/>
              </a:rPr>
              <a:t>Post-Exploitation: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In this segment, we'll delve into post-exploitation techniques facilitated by SET. You'll discover how attackers leverage compromised systems to gain further access and extract sensitive information, emphasizing the importance of post-incident response measures.</a:t>
            </a:r>
          </a:p>
          <a:p>
            <a:pPr algn="l">
              <a:buFont typeface="+mj-lt"/>
              <a:buAutoNum type="arabicPeriod"/>
            </a:pPr>
            <a:r>
              <a:rPr lang="en-US" b="1" i="0" dirty="0">
                <a:solidFill>
                  <a:srgbClr val="0D0D0D"/>
                </a:solidFill>
                <a:effectLst/>
                <a:latin typeface="Söhne"/>
              </a:rPr>
              <a:t>Reporting and Analysis: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Reporting and analysis play a crucial role in assessing the effectiveness of social engineering simulations. We'll discuss SET's reporting features and options for analyzing campaign results, enabling you to derive actionable insights from your experiments.</a:t>
            </a:r>
          </a:p>
          <a:p>
            <a:pPr algn="l">
              <a:buFont typeface="+mj-lt"/>
              <a:buAutoNum type="arabicPeriod"/>
            </a:pPr>
            <a:r>
              <a:rPr lang="en-US" b="1" i="0" dirty="0">
                <a:solidFill>
                  <a:srgbClr val="0D0D0D"/>
                </a:solidFill>
                <a:effectLst/>
                <a:latin typeface="Söhne"/>
              </a:rPr>
              <a:t>Hands-On Exercise:</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To reinforce your learning, we'll conduct a hands-on exercise using SET to simulate a social engineering attack. You'll have the opportunity to create a phishing campaign, launch the attack, and analyze the results in real-time.</a:t>
            </a:r>
          </a:p>
          <a:p>
            <a:pPr algn="l"/>
            <a:r>
              <a:rPr lang="en-US" b="0" i="0" dirty="0">
                <a:solidFill>
                  <a:srgbClr val="0D0D0D"/>
                </a:solidFill>
                <a:effectLst/>
                <a:latin typeface="Söhne"/>
              </a:rPr>
              <a:t>Throughout this presentation, we'll emphasize ethical considerations, legal implications, and best practices for using SET responsibly in cybersecurity assessments. Our goal is to equip you with the knowledge and skills necessary to defend against social engineering threats effectively. Let's embark on this exciting journey into the realm of social engineering with SET in Kali Linux!</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2</a:t>
            </a:fld>
            <a:endParaRPr lang="en-US"/>
          </a:p>
        </p:txBody>
      </p:sp>
    </p:spTree>
    <p:extLst>
      <p:ext uri="{BB962C8B-B14F-4D97-AF65-F5344CB8AC3E}">
        <p14:creationId xmlns:p14="http://schemas.microsoft.com/office/powerpoint/2010/main" val="993923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Importance of Reporting and Analysis in Social Engineering Simulations:</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Assessing Effectiveness:</a:t>
            </a:r>
            <a:r>
              <a:rPr lang="en-US" b="0" i="0" dirty="0">
                <a:solidFill>
                  <a:srgbClr val="0D0D0D"/>
                </a:solidFill>
                <a:effectLst/>
                <a:latin typeface="Söhne"/>
              </a:rPr>
              <a:t> Reporting and analysis are essential components of social engineering simulations as they allow organizations to assess the effectiveness of their security awareness training programs and defenses. By analyzing campaign results, organizations can identify weaknesses, vulnerabilities, and areas for improvement in their security posture.</a:t>
            </a:r>
          </a:p>
          <a:p>
            <a:pPr algn="l">
              <a:buFont typeface="+mj-lt"/>
              <a:buAutoNum type="arabicPeriod"/>
            </a:pPr>
            <a:r>
              <a:rPr lang="en-US" b="1" i="0" dirty="0">
                <a:solidFill>
                  <a:srgbClr val="0D0D0D"/>
                </a:solidFill>
                <a:effectLst/>
                <a:latin typeface="Söhne"/>
              </a:rPr>
              <a:t>Measuring Impact:</a:t>
            </a:r>
            <a:r>
              <a:rPr lang="en-US" b="0" i="0" dirty="0">
                <a:solidFill>
                  <a:srgbClr val="0D0D0D"/>
                </a:solidFill>
                <a:effectLst/>
                <a:latin typeface="Söhne"/>
              </a:rPr>
              <a:t> Reporting provides valuable insights into the impact of social engineering attacks on employees' behavior and decision-making processes. It helps organizations understand how susceptible their employees are to manipulation and deception tactics employed by attackers, allowing them to tailor training programs and awareness initiatives accordingly.</a:t>
            </a:r>
          </a:p>
          <a:p>
            <a:pPr algn="l">
              <a:buFont typeface="+mj-lt"/>
              <a:buAutoNum type="arabicPeriod"/>
            </a:pPr>
            <a:r>
              <a:rPr lang="en-US" b="1" i="0" dirty="0">
                <a:solidFill>
                  <a:srgbClr val="0D0D0D"/>
                </a:solidFill>
                <a:effectLst/>
                <a:latin typeface="Söhne"/>
              </a:rPr>
              <a:t>Identifying Vulnerable Areas:</a:t>
            </a:r>
            <a:r>
              <a:rPr lang="en-US" b="0" i="0" dirty="0">
                <a:solidFill>
                  <a:srgbClr val="0D0D0D"/>
                </a:solidFill>
                <a:effectLst/>
                <a:latin typeface="Söhne"/>
              </a:rPr>
              <a:t> Through analysis, organizations can identify specific departments, teams, or individuals that may be more susceptible to social engineering attacks. This information enables targeted interventions and remediation efforts to strengthen security defenses and mitigate risks effectively.</a:t>
            </a:r>
          </a:p>
          <a:p>
            <a:pPr algn="l">
              <a:buFont typeface="+mj-lt"/>
              <a:buAutoNum type="arabicPeriod"/>
            </a:pPr>
            <a:r>
              <a:rPr lang="en-US" b="1" i="0" dirty="0">
                <a:solidFill>
                  <a:srgbClr val="0D0D0D"/>
                </a:solidFill>
                <a:effectLst/>
                <a:latin typeface="Söhne"/>
              </a:rPr>
              <a:t>Quantifying Risk:</a:t>
            </a:r>
            <a:r>
              <a:rPr lang="en-US" b="0" i="0" dirty="0">
                <a:solidFill>
                  <a:srgbClr val="0D0D0D"/>
                </a:solidFill>
                <a:effectLst/>
                <a:latin typeface="Söhne"/>
              </a:rPr>
              <a:t> Reporting allows organizations to quantify the risks associated with social engineering attacks by providing metrics and data on attack success rates, click-through rates, and other relevant indicators. This information helps stakeholders understand the potential impact of social engineering threats on their business operations and reputation.</a:t>
            </a:r>
          </a:p>
          <a:p>
            <a:pPr algn="l">
              <a:buFont typeface="+mj-lt"/>
              <a:buAutoNum type="arabicPeriod"/>
            </a:pPr>
            <a:r>
              <a:rPr lang="en-US" b="1" i="0" dirty="0">
                <a:solidFill>
                  <a:srgbClr val="0D0D0D"/>
                </a:solidFill>
                <a:effectLst/>
                <a:latin typeface="Söhne"/>
              </a:rPr>
              <a:t>Improving Incident Response:</a:t>
            </a:r>
            <a:r>
              <a:rPr lang="en-US" b="0" i="0" dirty="0">
                <a:solidFill>
                  <a:srgbClr val="0D0D0D"/>
                </a:solidFill>
                <a:effectLst/>
                <a:latin typeface="Söhne"/>
              </a:rPr>
              <a:t> Analysis of social engineering campaign results helps organizations improve their incident response processes by providing insights into attack vectors, tactics, and techniques used by adversaries. This information can inform the development of incident response playbooks, detection strategies, and mitigation measures tailored to specific threats.</a:t>
            </a:r>
          </a:p>
          <a:p>
            <a:pPr algn="l">
              <a:buFont typeface="+mj-lt"/>
              <a:buAutoNum type="arabicPeriod"/>
            </a:pPr>
            <a:r>
              <a:rPr lang="en-US" b="1" i="0" dirty="0">
                <a:solidFill>
                  <a:srgbClr val="0D0D0D"/>
                </a:solidFill>
                <a:effectLst/>
                <a:latin typeface="Söhne"/>
              </a:rPr>
              <a:t>Enhancing Security Awareness:</a:t>
            </a:r>
            <a:r>
              <a:rPr lang="en-US" b="0" i="0" dirty="0">
                <a:solidFill>
                  <a:srgbClr val="0D0D0D"/>
                </a:solidFill>
                <a:effectLst/>
                <a:latin typeface="Söhne"/>
              </a:rPr>
              <a:t> Reporting serves as a feedback mechanism for security awareness training programs, enabling organizations to measure the effectiveness of their educational initiatives and identify areas where additional training or reinforcement may be needed. It allows organizations to track employee engagement, retention, and behavioral changes over time.</a:t>
            </a:r>
          </a:p>
          <a:p>
            <a:pPr algn="l">
              <a:buFont typeface="+mj-lt"/>
              <a:buAutoNum type="arabicPeriod"/>
            </a:pPr>
            <a:r>
              <a:rPr lang="en-US" b="1" i="0" dirty="0">
                <a:solidFill>
                  <a:srgbClr val="0D0D0D"/>
                </a:solidFill>
                <a:effectLst/>
                <a:latin typeface="Söhne"/>
              </a:rPr>
              <a:t>Compliance and Regulatory Requirements:</a:t>
            </a:r>
            <a:r>
              <a:rPr lang="en-US" b="0" i="0" dirty="0">
                <a:solidFill>
                  <a:srgbClr val="0D0D0D"/>
                </a:solidFill>
                <a:effectLst/>
                <a:latin typeface="Söhne"/>
              </a:rPr>
              <a:t> Many regulatory frameworks and industry standards require organizations to conduct social engineering simulations and report on the outcomes as part of their compliance obligations. Comprehensive reporting ensures that organizations meet regulatory requirements and demonstrate due diligence in protecting sensitive information and assets.</a:t>
            </a:r>
          </a:p>
          <a:p>
            <a:pPr algn="l">
              <a:buFont typeface="+mj-lt"/>
              <a:buAutoNum type="arabicPeriod"/>
            </a:pPr>
            <a:r>
              <a:rPr lang="en-US" b="1" i="0" dirty="0">
                <a:solidFill>
                  <a:srgbClr val="0D0D0D"/>
                </a:solidFill>
                <a:effectLst/>
                <a:latin typeface="Söhne"/>
              </a:rPr>
              <a:t>Executive Decision-Making:</a:t>
            </a:r>
            <a:r>
              <a:rPr lang="en-US" b="0" i="0" dirty="0">
                <a:solidFill>
                  <a:srgbClr val="0D0D0D"/>
                </a:solidFill>
                <a:effectLst/>
                <a:latin typeface="Söhne"/>
              </a:rPr>
              <a:t> Reporting provides actionable insights for executive decision-making by presenting clear, concise summaries of social engineering campaign results, trends, and risk profiles. Executives can use this information to allocate resources, prioritize security investments, and make informed decisions to strengthen the organization's security posture.</a:t>
            </a:r>
          </a:p>
          <a:p>
            <a:pPr algn="l">
              <a:buFont typeface="+mj-lt"/>
              <a:buAutoNum type="arabicPeriod"/>
            </a:pPr>
            <a:r>
              <a:rPr lang="en-US" b="1" i="0" dirty="0">
                <a:solidFill>
                  <a:srgbClr val="0D0D0D"/>
                </a:solidFill>
                <a:effectLst/>
                <a:latin typeface="Söhne"/>
              </a:rPr>
              <a:t>Continuous Improvement:</a:t>
            </a:r>
            <a:r>
              <a:rPr lang="en-US" b="0" i="0" dirty="0">
                <a:solidFill>
                  <a:srgbClr val="0D0D0D"/>
                </a:solidFill>
                <a:effectLst/>
                <a:latin typeface="Söhne"/>
              </a:rPr>
              <a:t> Social engineering simulations should be viewed as an ongoing process rather than a one-time exercise. Reporting and analysis support a culture of continuous improvement by enabling organizations to track progress, measure the effectiveness of security controls, and adapt their strategies in response to evolving threats and challenges.</a:t>
            </a:r>
          </a:p>
          <a:p>
            <a:pPr algn="l">
              <a:buFont typeface="+mj-lt"/>
              <a:buAutoNum type="arabicPeriod"/>
            </a:pPr>
            <a:r>
              <a:rPr lang="en-US" b="1" i="0" dirty="0">
                <a:solidFill>
                  <a:srgbClr val="0D0D0D"/>
                </a:solidFill>
                <a:effectLst/>
                <a:latin typeface="Söhne"/>
              </a:rPr>
              <a:t>Transparency and Accountability:</a:t>
            </a:r>
            <a:r>
              <a:rPr lang="en-US" b="0" i="0" dirty="0">
                <a:solidFill>
                  <a:srgbClr val="0D0D0D"/>
                </a:solidFill>
                <a:effectLst/>
                <a:latin typeface="Söhne"/>
              </a:rPr>
              <a:t> Transparent reporting fosters accountability within organizations by promoting open communication about security risks, incidents, and vulnerabilities. It allows stakeholders to understand the impact of social engineering attacks on the organization and encourages collaboration between security teams, management, and employees to address security gaps effectively.</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11</a:t>
            </a:fld>
            <a:endParaRPr lang="en-US"/>
          </a:p>
        </p:txBody>
      </p:sp>
    </p:spTree>
    <p:extLst>
      <p:ext uri="{BB962C8B-B14F-4D97-AF65-F5344CB8AC3E}">
        <p14:creationId xmlns:p14="http://schemas.microsoft.com/office/powerpoint/2010/main" val="1363616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Conducting a Practical Exercise with SET for Simulating a Social Engineering Attack:</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Preparation: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Before starting the practical exercise, ensure that SET is installed and properly configured on your Kali Linux system.</a:t>
            </a:r>
          </a:p>
          <a:p>
            <a:pPr marL="742950" lvl="1" indent="-285750" algn="l">
              <a:buFont typeface="+mj-lt"/>
              <a:buAutoNum type="arabicPeriod"/>
            </a:pPr>
            <a:r>
              <a:rPr lang="en-US" b="0" i="0" dirty="0">
                <a:solidFill>
                  <a:srgbClr val="0D0D0D"/>
                </a:solidFill>
                <a:effectLst/>
                <a:latin typeface="Söhne"/>
              </a:rPr>
              <a:t>Familiarize yourself with the SET user interface and its various modules for conducting social engineering attacks.</a:t>
            </a:r>
          </a:p>
          <a:p>
            <a:pPr algn="l">
              <a:buFont typeface="+mj-lt"/>
              <a:buAutoNum type="arabicPeriod"/>
            </a:pPr>
            <a:r>
              <a:rPr lang="en-US" b="1" i="0" dirty="0">
                <a:solidFill>
                  <a:srgbClr val="0D0D0D"/>
                </a:solidFill>
                <a:effectLst/>
                <a:latin typeface="Söhne"/>
              </a:rPr>
              <a:t>Scenario Design: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Define the objective of the social engineering simulation, such as testing employee awareness, assessing the effectiveness of security controls, or evaluating incident response procedures.</a:t>
            </a:r>
          </a:p>
          <a:p>
            <a:pPr marL="742950" lvl="1" indent="-285750" algn="l">
              <a:buFont typeface="+mj-lt"/>
              <a:buAutoNum type="arabicPeriod"/>
            </a:pPr>
            <a:r>
              <a:rPr lang="en-US" b="0" i="0" dirty="0">
                <a:solidFill>
                  <a:srgbClr val="0D0D0D"/>
                </a:solidFill>
                <a:effectLst/>
                <a:latin typeface="Söhne"/>
              </a:rPr>
              <a:t>Determine the scope of the simulation, including the target audience (e.g., specific departments, roles, or individuals) and the desired outcome.</a:t>
            </a:r>
          </a:p>
          <a:p>
            <a:pPr algn="l">
              <a:buFont typeface="+mj-lt"/>
              <a:buAutoNum type="arabicPeriod"/>
            </a:pPr>
            <a:r>
              <a:rPr lang="en-US" b="1" i="0" dirty="0">
                <a:solidFill>
                  <a:srgbClr val="0D0D0D"/>
                </a:solidFill>
                <a:effectLst/>
                <a:latin typeface="Söhne"/>
              </a:rPr>
              <a:t>Creating a Phishing Campaign: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Launch SET and select the "Social-Engineering Attacks" menu option.</a:t>
            </a:r>
          </a:p>
          <a:p>
            <a:pPr marL="742950" lvl="1" indent="-285750" algn="l">
              <a:buFont typeface="+mj-lt"/>
              <a:buAutoNum type="arabicPeriod"/>
            </a:pPr>
            <a:r>
              <a:rPr lang="en-US" b="0" i="0" dirty="0">
                <a:solidFill>
                  <a:srgbClr val="0D0D0D"/>
                </a:solidFill>
                <a:effectLst/>
                <a:latin typeface="Söhne"/>
              </a:rPr>
              <a:t>Choose the type of phishing attack you want to conduct (e.g., credential harvesting, website attack vector, etc.).</a:t>
            </a:r>
          </a:p>
          <a:p>
            <a:pPr marL="742950" lvl="1" indent="-285750" algn="l">
              <a:buFont typeface="+mj-lt"/>
              <a:buAutoNum type="arabicPeriod"/>
            </a:pPr>
            <a:r>
              <a:rPr lang="en-US" b="0" i="0" dirty="0">
                <a:solidFill>
                  <a:srgbClr val="0D0D0D"/>
                </a:solidFill>
                <a:effectLst/>
                <a:latin typeface="Söhne"/>
              </a:rPr>
              <a:t>Follow the prompts to customize the phishing email template, including sender name, email subject, and message content.</a:t>
            </a:r>
          </a:p>
          <a:p>
            <a:pPr marL="742950" lvl="1" indent="-285750" algn="l">
              <a:buFont typeface="+mj-lt"/>
              <a:buAutoNum type="arabicPeriod"/>
            </a:pPr>
            <a:r>
              <a:rPr lang="en-US" b="0" i="0" dirty="0">
                <a:solidFill>
                  <a:srgbClr val="0D0D0D"/>
                </a:solidFill>
                <a:effectLst/>
                <a:latin typeface="Söhne"/>
              </a:rPr>
              <a:t>Specify the payload to be delivered to the target (e.g., a malicious link or attachment) and configure any additional options as needed.</a:t>
            </a:r>
          </a:p>
          <a:p>
            <a:pPr algn="l">
              <a:buFont typeface="+mj-lt"/>
              <a:buAutoNum type="arabicPeriod"/>
            </a:pPr>
            <a:r>
              <a:rPr lang="en-US" b="1" i="0" dirty="0">
                <a:solidFill>
                  <a:srgbClr val="0D0D0D"/>
                </a:solidFill>
                <a:effectLst/>
                <a:latin typeface="Söhne"/>
              </a:rPr>
              <a:t>Launching the Attack:</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Once the phishing campaign is configured, initiate the attack by selecting the appropriate option in SET.</a:t>
            </a:r>
          </a:p>
          <a:p>
            <a:pPr marL="742950" lvl="1" indent="-285750" algn="l">
              <a:buFont typeface="+mj-lt"/>
              <a:buAutoNum type="arabicPeriod"/>
            </a:pPr>
            <a:r>
              <a:rPr lang="en-US" b="0" i="0" dirty="0">
                <a:solidFill>
                  <a:srgbClr val="0D0D0D"/>
                </a:solidFill>
                <a:effectLst/>
                <a:latin typeface="Söhne"/>
              </a:rPr>
              <a:t>SET will automatically generate the phishing email and attempt to deliver it to the target audience.</a:t>
            </a:r>
          </a:p>
          <a:p>
            <a:pPr marL="742950" lvl="1" indent="-285750" algn="l">
              <a:buFont typeface="+mj-lt"/>
              <a:buAutoNum type="arabicPeriod"/>
            </a:pPr>
            <a:r>
              <a:rPr lang="en-US" b="0" i="0" dirty="0">
                <a:solidFill>
                  <a:srgbClr val="0D0D0D"/>
                </a:solidFill>
                <a:effectLst/>
                <a:latin typeface="Söhne"/>
              </a:rPr>
              <a:t>Monitor the progress of the attack within the SET interface to track delivery status and any user interactions with the malicious payload.</a:t>
            </a:r>
          </a:p>
          <a:p>
            <a:pPr algn="l">
              <a:buFont typeface="+mj-lt"/>
              <a:buAutoNum type="arabicPeriod"/>
            </a:pPr>
            <a:r>
              <a:rPr lang="en-US" b="1" i="0" dirty="0">
                <a:solidFill>
                  <a:srgbClr val="0D0D0D"/>
                </a:solidFill>
                <a:effectLst/>
                <a:latin typeface="Söhne"/>
              </a:rPr>
              <a:t>Analyzing the Results: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After the attack has been launched, analyze the results to assess its effectiveness and impact.</a:t>
            </a:r>
          </a:p>
          <a:p>
            <a:pPr marL="742950" lvl="1" indent="-285750" algn="l">
              <a:buFont typeface="+mj-lt"/>
              <a:buAutoNum type="arabicPeriod"/>
            </a:pPr>
            <a:r>
              <a:rPr lang="en-US" b="0" i="0" dirty="0">
                <a:solidFill>
                  <a:srgbClr val="0D0D0D"/>
                </a:solidFill>
                <a:effectLst/>
                <a:latin typeface="Söhne"/>
              </a:rPr>
              <a:t>Use SET's built-in reporting and logging features to review data on email opens, link clicks, and other user interactions.</a:t>
            </a:r>
          </a:p>
          <a:p>
            <a:pPr marL="742950" lvl="1" indent="-285750" algn="l">
              <a:buFont typeface="+mj-lt"/>
              <a:buAutoNum type="arabicPeriod"/>
            </a:pPr>
            <a:r>
              <a:rPr lang="en-US" b="0" i="0" dirty="0">
                <a:solidFill>
                  <a:srgbClr val="0D0D0D"/>
                </a:solidFill>
                <a:effectLst/>
                <a:latin typeface="Söhne"/>
              </a:rPr>
              <a:t>Evaluate the success rate of the phishing campaign, including the number of recipients who fell victim to the attack and provided sensitive information.</a:t>
            </a:r>
          </a:p>
          <a:p>
            <a:pPr marL="742950" lvl="1" indent="-285750" algn="l">
              <a:buFont typeface="+mj-lt"/>
              <a:buAutoNum type="arabicPeriod"/>
            </a:pPr>
            <a:r>
              <a:rPr lang="en-US" b="0" i="0" dirty="0">
                <a:solidFill>
                  <a:srgbClr val="0D0D0D"/>
                </a:solidFill>
                <a:effectLst/>
                <a:latin typeface="Söhne"/>
              </a:rPr>
              <a:t>Document any observed behaviors, trends, or patterns in the target audience's response to the social engineering attempt.</a:t>
            </a:r>
          </a:p>
          <a:p>
            <a:pPr algn="l">
              <a:buFont typeface="+mj-lt"/>
              <a:buAutoNum type="arabicPeriod"/>
            </a:pPr>
            <a:r>
              <a:rPr lang="en-US" b="1" i="0" dirty="0">
                <a:solidFill>
                  <a:srgbClr val="0D0D0D"/>
                </a:solidFill>
                <a:effectLst/>
                <a:latin typeface="Söhne"/>
              </a:rPr>
              <a:t>Debriefing and Learning Points: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Convene a debriefing session with relevant stakeholders to discuss the outcomes of the social engineering simulation.</a:t>
            </a:r>
          </a:p>
          <a:p>
            <a:pPr marL="742950" lvl="1" indent="-285750" algn="l">
              <a:buFont typeface="+mj-lt"/>
              <a:buAutoNum type="arabicPeriod"/>
            </a:pPr>
            <a:r>
              <a:rPr lang="en-US" b="0" i="0" dirty="0">
                <a:solidFill>
                  <a:srgbClr val="0D0D0D"/>
                </a:solidFill>
                <a:effectLst/>
                <a:latin typeface="Söhne"/>
              </a:rPr>
              <a:t>Share observations, insights, and lessons learned from the exercise, highlighting both successful and unsuccessful aspects of the attack.</a:t>
            </a:r>
          </a:p>
          <a:p>
            <a:pPr marL="742950" lvl="1" indent="-285750" algn="l">
              <a:buFont typeface="+mj-lt"/>
              <a:buAutoNum type="arabicPeriod"/>
            </a:pPr>
            <a:r>
              <a:rPr lang="en-US" b="0" i="0" dirty="0">
                <a:solidFill>
                  <a:srgbClr val="0D0D0D"/>
                </a:solidFill>
                <a:effectLst/>
                <a:latin typeface="Söhne"/>
              </a:rPr>
              <a:t>Identify areas for improvement in security awareness training, email filtering controls, incident response procedures, and other security measures based on the simulation results.</a:t>
            </a:r>
          </a:p>
          <a:p>
            <a:pPr marL="742950" lvl="1" indent="-285750" algn="l">
              <a:buFont typeface="+mj-lt"/>
              <a:buAutoNum type="arabicPeriod"/>
            </a:pPr>
            <a:r>
              <a:rPr lang="en-US" b="0" i="0" dirty="0">
                <a:solidFill>
                  <a:srgbClr val="0D0D0D"/>
                </a:solidFill>
                <a:effectLst/>
                <a:latin typeface="Söhne"/>
              </a:rPr>
              <a:t>Use the findings to develop recommendations and action plans for enhancing the organization's resilience to social engineering attacks in the future.</a:t>
            </a:r>
          </a:p>
          <a:p>
            <a:pPr algn="l">
              <a:buFont typeface="+mj-lt"/>
              <a:buAutoNum type="arabicPeriod"/>
            </a:pPr>
            <a:r>
              <a:rPr lang="en-US" b="1" i="0" dirty="0">
                <a:solidFill>
                  <a:srgbClr val="0D0D0D"/>
                </a:solidFill>
                <a:effectLst/>
                <a:latin typeface="Söhne"/>
              </a:rPr>
              <a:t>Documentation and Reporting:</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Document the details of the social engineering simulation, including the objectives, methodology, results, and recommendations.</a:t>
            </a:r>
          </a:p>
          <a:p>
            <a:pPr marL="742950" lvl="1" indent="-285750" algn="l">
              <a:buFont typeface="+mj-lt"/>
              <a:buAutoNum type="arabicPeriod"/>
            </a:pPr>
            <a:r>
              <a:rPr lang="en-US" b="0" i="0" dirty="0">
                <a:solidFill>
                  <a:srgbClr val="0D0D0D"/>
                </a:solidFill>
                <a:effectLst/>
                <a:latin typeface="Söhne"/>
              </a:rPr>
              <a:t>Prepare a comprehensive report summarizing the key findings, observations, and insights from the exercise.</a:t>
            </a:r>
          </a:p>
          <a:p>
            <a:pPr marL="742950" lvl="1" indent="-285750" algn="l">
              <a:buFont typeface="+mj-lt"/>
              <a:buAutoNum type="arabicPeriod"/>
            </a:pPr>
            <a:r>
              <a:rPr lang="en-US" b="0" i="0" dirty="0">
                <a:solidFill>
                  <a:srgbClr val="0D0D0D"/>
                </a:solidFill>
                <a:effectLst/>
                <a:latin typeface="Söhne"/>
              </a:rPr>
              <a:t>Share the report with relevant stakeholders, including management, IT security teams, and employees, to raise awareness and promote proactive measures for mitigating social engineering risks.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12</a:t>
            </a:fld>
            <a:endParaRPr lang="en-US"/>
          </a:p>
        </p:txBody>
      </p:sp>
    </p:spTree>
    <p:extLst>
      <p:ext uri="{BB962C8B-B14F-4D97-AF65-F5344CB8AC3E}">
        <p14:creationId xmlns:p14="http://schemas.microsoft.com/office/powerpoint/2010/main" val="1133712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Providing Best Practices for Defending Against Social Engineering Attacks:</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Employee Training and Awareness: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Implement regular security awareness training programs to educate employees about common social engineering tactics, such as phishing, pretexting, and tailgating.</a:t>
            </a:r>
          </a:p>
          <a:p>
            <a:pPr marL="742950" lvl="1" indent="-285750" algn="l">
              <a:buFont typeface="+mj-lt"/>
              <a:buAutoNum type="arabicPeriod"/>
            </a:pPr>
            <a:r>
              <a:rPr lang="en-US" b="0" i="0" dirty="0">
                <a:solidFill>
                  <a:srgbClr val="0D0D0D"/>
                </a:solidFill>
                <a:effectLst/>
                <a:latin typeface="Söhne"/>
              </a:rPr>
              <a:t>Train employees to recognize suspicious emails, messages, phone calls, and in-person interactions and to verify the authenticity of requests before complying with them.</a:t>
            </a:r>
          </a:p>
          <a:p>
            <a:pPr marL="742950" lvl="1" indent="-285750" algn="l">
              <a:buFont typeface="+mj-lt"/>
              <a:buAutoNum type="arabicPeriod"/>
            </a:pPr>
            <a:r>
              <a:rPr lang="en-US" b="0" i="0" dirty="0">
                <a:solidFill>
                  <a:srgbClr val="0D0D0D"/>
                </a:solidFill>
                <a:effectLst/>
                <a:latin typeface="Söhne"/>
              </a:rPr>
              <a:t>Foster a culture of skepticism and critical thinking, encouraging employees to question unexpected or unusual requests and to report any suspicious activities to the appropriate security personnel.</a:t>
            </a:r>
          </a:p>
          <a:p>
            <a:pPr algn="l">
              <a:buFont typeface="+mj-lt"/>
              <a:buAutoNum type="arabicPeriod"/>
            </a:pPr>
            <a:r>
              <a:rPr lang="en-US" b="1" i="0" dirty="0">
                <a:solidFill>
                  <a:srgbClr val="0D0D0D"/>
                </a:solidFill>
                <a:effectLst/>
                <a:latin typeface="Söhne"/>
              </a:rPr>
              <a:t>Strong Authentication Mechanisms: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Enforce the use of strong authentication mechanisms, such as multi-factor authentication (MFA), to reduce the risk of unauthorized access resulting from stolen credentials obtained through social engineering attacks.</a:t>
            </a:r>
          </a:p>
          <a:p>
            <a:pPr marL="742950" lvl="1" indent="-285750" algn="l">
              <a:buFont typeface="+mj-lt"/>
              <a:buAutoNum type="arabicPeriod"/>
            </a:pPr>
            <a:r>
              <a:rPr lang="en-US" b="0" i="0" dirty="0">
                <a:solidFill>
                  <a:srgbClr val="0D0D0D"/>
                </a:solidFill>
                <a:effectLst/>
                <a:latin typeface="Söhne"/>
              </a:rPr>
              <a:t>Implement password policies that require complex and regularly updated passwords to mitigate the effectiveness of credential harvesting attacks.</a:t>
            </a:r>
          </a:p>
          <a:p>
            <a:pPr algn="l">
              <a:buFont typeface="+mj-lt"/>
              <a:buAutoNum type="arabicPeriod"/>
            </a:pPr>
            <a:r>
              <a:rPr lang="en-US" b="1" i="0" dirty="0">
                <a:solidFill>
                  <a:srgbClr val="0D0D0D"/>
                </a:solidFill>
                <a:effectLst/>
                <a:latin typeface="Söhne"/>
              </a:rPr>
              <a:t>Robust Email Security Measures: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Deploy email filtering solutions capable of detecting and blocking phishing emails, malicious attachments, and suspicious URLs before they reach users' inboxes.</a:t>
            </a:r>
          </a:p>
          <a:p>
            <a:pPr marL="742950" lvl="1" indent="-285750" algn="l">
              <a:buFont typeface="+mj-lt"/>
              <a:buAutoNum type="arabicPeriod"/>
            </a:pPr>
            <a:r>
              <a:rPr lang="en-US" b="0" i="0" dirty="0">
                <a:solidFill>
                  <a:srgbClr val="0D0D0D"/>
                </a:solidFill>
                <a:effectLst/>
                <a:latin typeface="Söhne"/>
              </a:rPr>
              <a:t>Enable email authentication protocols like SPF, DKIM, and DMARC to verify the authenticity of incoming emails and prevent email spoofing and domain impersonation attacks.</a:t>
            </a:r>
          </a:p>
          <a:p>
            <a:pPr algn="l">
              <a:buFont typeface="+mj-lt"/>
              <a:buAutoNum type="arabicPeriod"/>
            </a:pPr>
            <a:r>
              <a:rPr lang="en-US" b="1" i="0" dirty="0">
                <a:solidFill>
                  <a:srgbClr val="0D0D0D"/>
                </a:solidFill>
                <a:effectLst/>
                <a:latin typeface="Söhne"/>
              </a:rPr>
              <a:t>Regular Security Assessments and Testing:</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Conduct regular security assessments and penetration tests, including social engineering simulations, to identify vulnerabilities and weaknesses in security controls and employee awareness.</a:t>
            </a:r>
          </a:p>
          <a:p>
            <a:pPr marL="742950" lvl="1" indent="-285750" algn="l">
              <a:buFont typeface="+mj-lt"/>
              <a:buAutoNum type="arabicPeriod"/>
            </a:pPr>
            <a:r>
              <a:rPr lang="en-US" b="0" i="0" dirty="0">
                <a:solidFill>
                  <a:srgbClr val="0D0D0D"/>
                </a:solidFill>
                <a:effectLst/>
                <a:latin typeface="Söhne"/>
              </a:rPr>
              <a:t>Use tools like the Social Engineering Toolkit (SET) to test the effectiveness of existing security measures and to gauge the organization's susceptibility to social engineering attacks.</a:t>
            </a:r>
          </a:p>
          <a:p>
            <a:pPr algn="l">
              <a:buFont typeface="+mj-lt"/>
              <a:buAutoNum type="arabicPeriod"/>
            </a:pPr>
            <a:r>
              <a:rPr lang="en-US" b="1" i="0" dirty="0">
                <a:solidFill>
                  <a:srgbClr val="0D0D0D"/>
                </a:solidFill>
                <a:effectLst/>
                <a:latin typeface="Söhne"/>
              </a:rPr>
              <a:t>Incident Response Preparedness: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Develop and maintain incident response plans that include procedures for detecting, responding to, and recovering from social engineering incidents.</a:t>
            </a:r>
          </a:p>
          <a:p>
            <a:pPr marL="742950" lvl="1" indent="-285750" algn="l">
              <a:buFont typeface="+mj-lt"/>
              <a:buAutoNum type="arabicPeriod"/>
            </a:pPr>
            <a:r>
              <a:rPr lang="en-US" b="0" i="0" dirty="0">
                <a:solidFill>
                  <a:srgbClr val="0D0D0D"/>
                </a:solidFill>
                <a:effectLst/>
                <a:latin typeface="Söhne"/>
              </a:rPr>
              <a:t>Establish clear communication channels and escalation paths for reporting suspected social engineering attempts and initiating incident response actions promptly.</a:t>
            </a:r>
          </a:p>
          <a:p>
            <a:pPr algn="l">
              <a:buFont typeface="+mj-lt"/>
              <a:buAutoNum type="arabicPeriod"/>
            </a:pPr>
            <a:r>
              <a:rPr lang="en-US" b="1" i="0" dirty="0">
                <a:solidFill>
                  <a:srgbClr val="0D0D0D"/>
                </a:solidFill>
                <a:effectLst/>
                <a:latin typeface="Söhne"/>
              </a:rPr>
              <a:t>Monitoring and Detection Capabilities: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Deploy security monitoring tools and intrusion detection systems (IDS) to detect and alert on suspicious network activities indicative of social engineering attacks.</a:t>
            </a:r>
          </a:p>
          <a:p>
            <a:pPr marL="742950" lvl="1" indent="-285750" algn="l">
              <a:buFont typeface="+mj-lt"/>
              <a:buAutoNum type="arabicPeriod"/>
            </a:pPr>
            <a:r>
              <a:rPr lang="en-US" b="0" i="0" dirty="0">
                <a:solidFill>
                  <a:srgbClr val="0D0D0D"/>
                </a:solidFill>
                <a:effectLst/>
                <a:latin typeface="Söhne"/>
              </a:rPr>
              <a:t>Monitor user behavior and access patterns for anomalies that may signal unauthorized access or malicious activity resulting from successful social engineering attempts.</a:t>
            </a:r>
          </a:p>
          <a:p>
            <a:pPr algn="l">
              <a:buFont typeface="+mj-lt"/>
              <a:buAutoNum type="arabicPeriod"/>
            </a:pPr>
            <a:r>
              <a:rPr lang="en-US" b="1" i="0" dirty="0">
                <a:solidFill>
                  <a:srgbClr val="0D0D0D"/>
                </a:solidFill>
                <a:effectLst/>
                <a:latin typeface="Söhne"/>
              </a:rPr>
              <a:t>Regular Security Updates and Patch Management: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Keep software and systems up to date with the latest security patches and updates to mitigate the risk of exploitation through known vulnerabilities.</a:t>
            </a:r>
          </a:p>
          <a:p>
            <a:pPr marL="742950" lvl="1" indent="-285750" algn="l">
              <a:buFont typeface="+mj-lt"/>
              <a:buAutoNum type="arabicPeriod"/>
            </a:pPr>
            <a:r>
              <a:rPr lang="en-US" b="0" i="0" dirty="0">
                <a:solidFill>
                  <a:srgbClr val="0D0D0D"/>
                </a:solidFill>
                <a:effectLst/>
                <a:latin typeface="Söhne"/>
              </a:rPr>
              <a:t>Implement a robust patch management process to ensure timely deployment of security updates across all endpoints and infrastructure components.</a:t>
            </a:r>
          </a:p>
          <a:p>
            <a:pPr algn="l">
              <a:buFont typeface="+mj-lt"/>
              <a:buAutoNum type="arabicPeriod"/>
            </a:pPr>
            <a:r>
              <a:rPr lang="en-US" b="1" i="0" dirty="0">
                <a:solidFill>
                  <a:srgbClr val="0D0D0D"/>
                </a:solidFill>
                <a:effectLst/>
                <a:latin typeface="Söhne"/>
              </a:rPr>
              <a:t>Continuous Improvement and Adaptation: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Continuously evaluate and refine security policies, procedures, and controls in response to evolving social engineering tactics and emerging threats.</a:t>
            </a:r>
          </a:p>
          <a:p>
            <a:pPr marL="742950" lvl="1" indent="-285750" algn="l">
              <a:buFont typeface="+mj-lt"/>
              <a:buAutoNum type="arabicPeriod"/>
            </a:pPr>
            <a:r>
              <a:rPr lang="en-US" b="0" i="0" dirty="0">
                <a:solidFill>
                  <a:srgbClr val="0D0D0D"/>
                </a:solidFill>
                <a:effectLst/>
                <a:latin typeface="Söhne"/>
              </a:rPr>
              <a:t>Stay informed about new attack techniques and trends in social engineering to anticipate potential risks and proactively strengthen defenses against them.</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13</a:t>
            </a:fld>
            <a:endParaRPr lang="en-US"/>
          </a:p>
        </p:txBody>
      </p:sp>
    </p:spTree>
    <p:extLst>
      <p:ext uri="{BB962C8B-B14F-4D97-AF65-F5344CB8AC3E}">
        <p14:creationId xmlns:p14="http://schemas.microsoft.com/office/powerpoint/2010/main" val="858835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Addressing Legal and Ethical Implications of Using SET for Social Engineering Simulations:</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Obtaining Proper Authorization: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Before conducting social engineering simulations using SET or any similar tool, it is essential to obtain explicit authorization from the appropriate stakeholders within the organization.</a:t>
            </a:r>
          </a:p>
          <a:p>
            <a:pPr marL="742950" lvl="1" indent="-285750" algn="l">
              <a:buFont typeface="+mj-lt"/>
              <a:buAutoNum type="arabicPeriod"/>
            </a:pPr>
            <a:r>
              <a:rPr lang="en-US" b="0" i="0" dirty="0">
                <a:solidFill>
                  <a:srgbClr val="0D0D0D"/>
                </a:solidFill>
                <a:effectLst/>
                <a:latin typeface="Söhne"/>
              </a:rPr>
              <a:t>Clearly define the scope, objectives, and limitations of the social engineering exercise, and ensure that all involved parties understand and agree to these terms.</a:t>
            </a:r>
          </a:p>
          <a:p>
            <a:pPr marL="742950" lvl="1" indent="-285750" algn="l">
              <a:buFont typeface="+mj-lt"/>
              <a:buAutoNum type="arabicPeriod"/>
            </a:pPr>
            <a:r>
              <a:rPr lang="en-US" b="0" i="0" dirty="0">
                <a:solidFill>
                  <a:srgbClr val="0D0D0D"/>
                </a:solidFill>
                <a:effectLst/>
                <a:latin typeface="Söhne"/>
              </a:rPr>
              <a:t>Obtain written consent from employees or individuals who may be targeted by the simulation, informing them about the nature of the exercise and the potential impact on their privacy and security.</a:t>
            </a:r>
          </a:p>
          <a:p>
            <a:pPr algn="l">
              <a:buFont typeface="+mj-lt"/>
              <a:buAutoNum type="arabicPeriod"/>
            </a:pPr>
            <a:r>
              <a:rPr lang="en-US" b="1" i="0" dirty="0">
                <a:solidFill>
                  <a:srgbClr val="0D0D0D"/>
                </a:solidFill>
                <a:effectLst/>
                <a:latin typeface="Söhne"/>
              </a:rPr>
              <a:t>Compliance with Legal Requirements: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Ensure compliance with relevant laws, regulations, and industry standards governing data privacy, cybersecurity, and electronic communications.</a:t>
            </a:r>
          </a:p>
          <a:p>
            <a:pPr marL="742950" lvl="1" indent="-285750" algn="l">
              <a:buFont typeface="+mj-lt"/>
              <a:buAutoNum type="arabicPeriod"/>
            </a:pPr>
            <a:r>
              <a:rPr lang="en-US" b="0" i="0" dirty="0">
                <a:solidFill>
                  <a:srgbClr val="0D0D0D"/>
                </a:solidFill>
                <a:effectLst/>
                <a:latin typeface="Söhne"/>
              </a:rPr>
              <a:t>Understand the legal implications of conducting social engineering simulations in different jurisdictions and adhere to applicable legal requirements, including consent and disclosure obligations.</a:t>
            </a:r>
          </a:p>
          <a:p>
            <a:pPr algn="l">
              <a:buFont typeface="+mj-lt"/>
              <a:buAutoNum type="arabicPeriod"/>
            </a:pPr>
            <a:r>
              <a:rPr lang="en-US" b="1" i="0" dirty="0">
                <a:solidFill>
                  <a:srgbClr val="0D0D0D"/>
                </a:solidFill>
                <a:effectLst/>
                <a:latin typeface="Söhne"/>
              </a:rPr>
              <a:t>Protection of Personal Information: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Exercise caution to avoid unauthorized access to sensitive or personally identifiable information (PII) during social engineering simulations.</a:t>
            </a:r>
          </a:p>
          <a:p>
            <a:pPr marL="742950" lvl="1" indent="-285750" algn="l">
              <a:buFont typeface="+mj-lt"/>
              <a:buAutoNum type="arabicPeriod"/>
            </a:pPr>
            <a:r>
              <a:rPr lang="en-US" b="0" i="0" dirty="0">
                <a:solidFill>
                  <a:srgbClr val="0D0D0D"/>
                </a:solidFill>
                <a:effectLst/>
                <a:latin typeface="Söhne"/>
              </a:rPr>
              <a:t>Minimize the collection and retention of personal data to the extent necessary for the purposes of the exercise, and implement appropriate safeguards to protect the confidentiality and integrity of any data obtained.</a:t>
            </a:r>
          </a:p>
          <a:p>
            <a:pPr algn="l">
              <a:buFont typeface="+mj-lt"/>
              <a:buAutoNum type="arabicPeriod"/>
            </a:pPr>
            <a:r>
              <a:rPr lang="en-US" b="1" i="0" dirty="0">
                <a:solidFill>
                  <a:srgbClr val="0D0D0D"/>
                </a:solidFill>
                <a:effectLst/>
                <a:latin typeface="Söhne"/>
              </a:rPr>
              <a:t>Respecting Privacy Rights: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Respect individuals' privacy rights and ensure that social engineering simulations do not infringe upon their rights to privacy and confidentiality.</a:t>
            </a:r>
          </a:p>
          <a:p>
            <a:pPr marL="742950" lvl="1" indent="-285750" algn="l">
              <a:buFont typeface="+mj-lt"/>
              <a:buAutoNum type="arabicPeriod"/>
            </a:pPr>
            <a:r>
              <a:rPr lang="en-US" b="0" i="0" dirty="0">
                <a:solidFill>
                  <a:srgbClr val="0D0D0D"/>
                </a:solidFill>
                <a:effectLst/>
                <a:latin typeface="Söhne"/>
              </a:rPr>
              <a:t>Avoid targeting individuals based on protected characteristics such as race, ethnicity, religion, gender, sexual orientation, disability, or age, to prevent discrimination or harassment.</a:t>
            </a:r>
          </a:p>
          <a:p>
            <a:pPr algn="l">
              <a:buFont typeface="+mj-lt"/>
              <a:buAutoNum type="arabicPeriod"/>
            </a:pPr>
            <a:r>
              <a:rPr lang="en-US" b="1" i="0" dirty="0">
                <a:solidFill>
                  <a:srgbClr val="0D0D0D"/>
                </a:solidFill>
                <a:effectLst/>
                <a:latin typeface="Söhne"/>
              </a:rPr>
              <a:t>Transparency and Disclosure:</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Provide clear and transparent communication to all participants about the nature, objectives, and potential risks of the social engineering simulation.</a:t>
            </a:r>
          </a:p>
          <a:p>
            <a:pPr marL="742950" lvl="1" indent="-285750" algn="l">
              <a:buFont typeface="+mj-lt"/>
              <a:buAutoNum type="arabicPeriod"/>
            </a:pPr>
            <a:r>
              <a:rPr lang="en-US" b="0" i="0" dirty="0">
                <a:solidFill>
                  <a:srgbClr val="0D0D0D"/>
                </a:solidFill>
                <a:effectLst/>
                <a:latin typeface="Söhne"/>
              </a:rPr>
              <a:t>Clearly disclose the identity of the organization conducting the exercise and the purpose for which the data collected will be used.</a:t>
            </a:r>
          </a:p>
          <a:p>
            <a:pPr algn="l">
              <a:buFont typeface="+mj-lt"/>
              <a:buAutoNum type="arabicPeriod"/>
            </a:pPr>
            <a:r>
              <a:rPr lang="en-US" b="1" i="0" dirty="0">
                <a:solidFill>
                  <a:srgbClr val="0D0D0D"/>
                </a:solidFill>
                <a:effectLst/>
                <a:latin typeface="Söhne"/>
              </a:rPr>
              <a:t>Informed Consent and Voluntary Participation:</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Obtain informed consent from individuals participating in the social engineering simulation, ensuring that they understand the nature of the exercise and voluntarily agree to participate.</a:t>
            </a:r>
          </a:p>
          <a:p>
            <a:pPr marL="742950" lvl="1" indent="-285750" algn="l">
              <a:buFont typeface="+mj-lt"/>
              <a:buAutoNum type="arabicPeriod"/>
            </a:pPr>
            <a:r>
              <a:rPr lang="en-US" b="0" i="0" dirty="0">
                <a:solidFill>
                  <a:srgbClr val="0D0D0D"/>
                </a:solidFill>
                <a:effectLst/>
                <a:latin typeface="Söhne"/>
              </a:rPr>
              <a:t>Allow participants to opt out of the simulation at any time without facing adverse consequences or retaliation.</a:t>
            </a:r>
          </a:p>
          <a:p>
            <a:pPr algn="l">
              <a:buFont typeface="+mj-lt"/>
              <a:buAutoNum type="arabicPeriod"/>
            </a:pPr>
            <a:r>
              <a:rPr lang="en-US" b="1" i="0" dirty="0">
                <a:solidFill>
                  <a:srgbClr val="0D0D0D"/>
                </a:solidFill>
                <a:effectLst/>
                <a:latin typeface="Söhne"/>
              </a:rPr>
              <a:t>Professional Conduct and Integrity:</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Conduct social engineering simulations with professionalism, integrity, and ethical behavior, avoiding deceptive or coercive tactics that could cause harm or distress to participants.</a:t>
            </a:r>
          </a:p>
          <a:p>
            <a:pPr marL="742950" lvl="1" indent="-285750" algn="l">
              <a:buFont typeface="+mj-lt"/>
              <a:buAutoNum type="arabicPeriod"/>
            </a:pPr>
            <a:r>
              <a:rPr lang="en-US" b="0" i="0" dirty="0">
                <a:solidFill>
                  <a:srgbClr val="0D0D0D"/>
                </a:solidFill>
                <a:effectLst/>
                <a:latin typeface="Söhne"/>
              </a:rPr>
              <a:t>Maintain confidentiality and discretion regarding any sensitive information obtained during the simulation, disclosing it only to authorized personnel for legitimate purposes.</a:t>
            </a:r>
          </a:p>
          <a:p>
            <a:pPr algn="l">
              <a:buFont typeface="+mj-lt"/>
              <a:buAutoNum type="arabicPeriod"/>
            </a:pPr>
            <a:r>
              <a:rPr lang="en-US" b="1" i="0" dirty="0">
                <a:solidFill>
                  <a:srgbClr val="0D0D0D"/>
                </a:solidFill>
                <a:effectLst/>
                <a:latin typeface="Söhne"/>
              </a:rPr>
              <a:t>Documentation and Compliance Records: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Maintain accurate records of social engineering simulations, including documentation of authorization, consent, methodology, findings, and any remediation actions taken.</a:t>
            </a:r>
          </a:p>
          <a:p>
            <a:pPr marL="742950" lvl="1" indent="-285750" algn="l">
              <a:buFont typeface="+mj-lt"/>
              <a:buAutoNum type="arabicPeriod"/>
            </a:pPr>
            <a:r>
              <a:rPr lang="en-US" b="0" i="0" dirty="0">
                <a:solidFill>
                  <a:srgbClr val="0D0D0D"/>
                </a:solidFill>
                <a:effectLst/>
                <a:latin typeface="Söhne"/>
              </a:rPr>
              <a:t>Ensure compliance with internal policies, contractual obligations, and industry guidelines governing the ethical conduct of social engineering activities.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14</a:t>
            </a:fld>
            <a:endParaRPr lang="en-US"/>
          </a:p>
        </p:txBody>
      </p:sp>
    </p:spTree>
    <p:extLst>
      <p:ext uri="{BB962C8B-B14F-4D97-AF65-F5344CB8AC3E}">
        <p14:creationId xmlns:p14="http://schemas.microsoft.com/office/powerpoint/2010/main" val="1866704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Recap of Key Concepts Covered in Week 13:</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Understanding Social Engineering:</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Social engineering involves manipulating individuals to gain unauthorized access to information, systems, or physical locations through psychological manipulation and deception.</a:t>
            </a:r>
          </a:p>
          <a:p>
            <a:pPr marL="742950" lvl="1" indent="-285750" algn="l">
              <a:buFont typeface="+mj-lt"/>
              <a:buAutoNum type="arabicPeriod"/>
            </a:pPr>
            <a:r>
              <a:rPr lang="en-US" b="0" i="0" dirty="0">
                <a:solidFill>
                  <a:srgbClr val="0D0D0D"/>
                </a:solidFill>
                <a:effectLst/>
                <a:latin typeface="Söhne"/>
              </a:rPr>
              <a:t>Attackers exploit human psychology, trust, and social norms to trick individuals into divulging sensitive information, clicking on malicious links, or performing actions that compromise security.</a:t>
            </a:r>
          </a:p>
          <a:p>
            <a:pPr algn="l">
              <a:buFont typeface="+mj-lt"/>
              <a:buAutoNum type="arabicPeriod"/>
            </a:pPr>
            <a:r>
              <a:rPr lang="en-US" b="1" i="0" dirty="0">
                <a:solidFill>
                  <a:srgbClr val="0D0D0D"/>
                </a:solidFill>
                <a:effectLst/>
                <a:latin typeface="Söhne"/>
              </a:rPr>
              <a:t>Introduction to Social Engineering Toolkit (SET):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The Social Engineering Toolkit (SET) is a powerful open-source tool designed to simulate social engineering attacks and test the security awareness of individuals and organizations.</a:t>
            </a:r>
          </a:p>
          <a:p>
            <a:pPr marL="742950" lvl="1" indent="-285750" algn="l">
              <a:buFont typeface="+mj-lt"/>
              <a:buAutoNum type="arabicPeriod"/>
            </a:pPr>
            <a:r>
              <a:rPr lang="en-US" b="0" i="0" dirty="0">
                <a:solidFill>
                  <a:srgbClr val="0D0D0D"/>
                </a:solidFill>
                <a:effectLst/>
                <a:latin typeface="Söhne"/>
              </a:rPr>
              <a:t>SET provides various attack vectors and customizable templates for conducting phishing campaigns, credential harvesting, website cloning, and more.</a:t>
            </a:r>
          </a:p>
          <a:p>
            <a:pPr algn="l">
              <a:buFont typeface="+mj-lt"/>
              <a:buAutoNum type="arabicPeriod"/>
            </a:pPr>
            <a:r>
              <a:rPr lang="en-US" b="1" i="0" dirty="0">
                <a:solidFill>
                  <a:srgbClr val="0D0D0D"/>
                </a:solidFill>
                <a:effectLst/>
                <a:latin typeface="Söhne"/>
              </a:rPr>
              <a:t>Legal and Ethical Considerations: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When using SET or similar tools for social engineering simulations, it is crucial to obtain proper authorization, comply with legal requirements, and respect individuals' privacy rights.</a:t>
            </a:r>
          </a:p>
          <a:p>
            <a:pPr marL="742950" lvl="1" indent="-285750" algn="l">
              <a:buFont typeface="+mj-lt"/>
              <a:buAutoNum type="arabicPeriod"/>
            </a:pPr>
            <a:r>
              <a:rPr lang="en-US" b="0" i="0" dirty="0">
                <a:solidFill>
                  <a:srgbClr val="0D0D0D"/>
                </a:solidFill>
                <a:effectLst/>
                <a:latin typeface="Söhne"/>
              </a:rPr>
              <a:t>Transparency, informed consent, and voluntary participation are essential to ensure ethical conduct and mitigate potential risks to participants.</a:t>
            </a:r>
          </a:p>
          <a:p>
            <a:pPr algn="l">
              <a:buFont typeface="+mj-lt"/>
              <a:buAutoNum type="arabicPeriod"/>
            </a:pPr>
            <a:r>
              <a:rPr lang="en-US" b="1" i="0" dirty="0">
                <a:solidFill>
                  <a:srgbClr val="0D0D0D"/>
                </a:solidFill>
                <a:effectLst/>
                <a:latin typeface="Söhne"/>
              </a:rPr>
              <a:t>Installation and Configuration of SET: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SET can be installed on Kali Linux using straightforward installation commands, and it offers a user-friendly interface for conducting social engineering exercises.</a:t>
            </a:r>
          </a:p>
          <a:p>
            <a:pPr marL="742950" lvl="1" indent="-285750" algn="l">
              <a:buFont typeface="+mj-lt"/>
              <a:buAutoNum type="arabicPeriod"/>
            </a:pPr>
            <a:r>
              <a:rPr lang="en-US" b="0" i="0" dirty="0">
                <a:solidFill>
                  <a:srgbClr val="0D0D0D"/>
                </a:solidFill>
                <a:effectLst/>
                <a:latin typeface="Söhne"/>
              </a:rPr>
              <a:t>Users should familiarize themselves with SET's features, modules, and options to effectively create and execute social engineering attacks.</a:t>
            </a:r>
          </a:p>
          <a:p>
            <a:pPr algn="l">
              <a:buFont typeface="+mj-lt"/>
              <a:buAutoNum type="arabicPeriod"/>
            </a:pPr>
            <a:r>
              <a:rPr lang="en-US" b="1" i="0" dirty="0">
                <a:solidFill>
                  <a:srgbClr val="0D0D0D"/>
                </a:solidFill>
                <a:effectLst/>
                <a:latin typeface="Söhne"/>
              </a:rPr>
              <a:t>Attack Techniques Supported by SET:</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SET supports various social engineering attack techniques, including phishing, spear phishing, credential harvesting, website cloning, and payload delivery.</a:t>
            </a:r>
          </a:p>
          <a:p>
            <a:pPr marL="742950" lvl="1" indent="-285750" algn="l">
              <a:buFont typeface="+mj-lt"/>
              <a:buAutoNum type="arabicPeriod"/>
            </a:pPr>
            <a:r>
              <a:rPr lang="en-US" b="0" i="0" dirty="0">
                <a:solidFill>
                  <a:srgbClr val="0D0D0D"/>
                </a:solidFill>
                <a:effectLst/>
                <a:latin typeface="Söhne"/>
              </a:rPr>
              <a:t>Each attack vector can be customized to tailor the simulation to specific targets and objectives, enhancing the realism and effectiveness of the exercise.</a:t>
            </a:r>
          </a:p>
          <a:p>
            <a:pPr algn="l">
              <a:buFont typeface="+mj-lt"/>
              <a:buAutoNum type="arabicPeriod"/>
            </a:pPr>
            <a:r>
              <a:rPr lang="en-US" b="1" i="0" dirty="0">
                <a:solidFill>
                  <a:srgbClr val="0D0D0D"/>
                </a:solidFill>
                <a:effectLst/>
                <a:latin typeface="Söhne"/>
              </a:rPr>
              <a:t>Executing Social Engineering Attacks: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SET provides step-by-step guidance on creating, launching, and managing social engineering campaigns against target systems or individuals.</a:t>
            </a:r>
          </a:p>
          <a:p>
            <a:pPr marL="742950" lvl="1" indent="-285750" algn="l">
              <a:buFont typeface="+mj-lt"/>
              <a:buAutoNum type="arabicPeriod"/>
            </a:pPr>
            <a:r>
              <a:rPr lang="en-US" b="0" i="0" dirty="0">
                <a:solidFill>
                  <a:srgbClr val="0D0D0D"/>
                </a:solidFill>
                <a:effectLst/>
                <a:latin typeface="Söhne"/>
              </a:rPr>
              <a:t>Users can leverage SET's features to generate phishing emails, clone websites, craft malicious payloads, and track campaign results in real-time.</a:t>
            </a:r>
          </a:p>
          <a:p>
            <a:pPr algn="l">
              <a:buFont typeface="+mj-lt"/>
              <a:buAutoNum type="arabicPeriod"/>
            </a:pPr>
            <a:r>
              <a:rPr lang="en-US" b="1" i="0" dirty="0">
                <a:solidFill>
                  <a:srgbClr val="0D0D0D"/>
                </a:solidFill>
                <a:effectLst/>
                <a:latin typeface="Söhne"/>
              </a:rPr>
              <a:t>Post-Exploitation Activities:</a:t>
            </a:r>
            <a:endParaRPr lang="en-US" b="0" i="0" dirty="0">
              <a:solidFill>
                <a:srgbClr val="0D0D0D"/>
              </a:solidFill>
              <a:effectLst/>
              <a:latin typeface="Söhne"/>
            </a:endParaRPr>
          </a:p>
          <a:p>
            <a:pPr marL="742950" lvl="1" indent="-285750" algn="l">
              <a:buFont typeface="+mj-lt"/>
              <a:buAutoNum type="arabicPeriod"/>
            </a:pPr>
            <a:r>
              <a:rPr lang="en-US" b="0" i="0" dirty="0">
                <a:solidFill>
                  <a:srgbClr val="0D0D0D"/>
                </a:solidFill>
                <a:effectLst/>
                <a:latin typeface="Söhne"/>
              </a:rPr>
              <a:t>After successful exploitation, SET offers post-exploitation capabilities for further access to compromised systems, including data exfiltration, remote control, and privilege escalation.</a:t>
            </a:r>
          </a:p>
          <a:p>
            <a:pPr marL="742950" lvl="1" indent="-285750" algn="l">
              <a:buFont typeface="+mj-lt"/>
              <a:buAutoNum type="arabicPeriod"/>
            </a:pPr>
            <a:r>
              <a:rPr lang="en-US" b="0" i="0" dirty="0">
                <a:solidFill>
                  <a:srgbClr val="0D0D0D"/>
                </a:solidFill>
                <a:effectLst/>
                <a:latin typeface="Söhne"/>
              </a:rPr>
              <a:t>Understanding post-exploitation techniques is crucial for assessing the full impact of social engineering attacks and implementing effective countermeasures.</a:t>
            </a:r>
          </a:p>
          <a:p>
            <a:pPr algn="l"/>
            <a:r>
              <a:rPr lang="en-US" b="1" i="0" dirty="0">
                <a:solidFill>
                  <a:srgbClr val="0D0D0D"/>
                </a:solidFill>
                <a:effectLst/>
                <a:latin typeface="Söhne"/>
              </a:rPr>
              <a:t>Encouragement to Continue Exploring Social Engineering Techniques and Defenses:</a:t>
            </a:r>
            <a:endParaRPr lang="en-US" b="0" i="0" dirty="0">
              <a:solidFill>
                <a:srgbClr val="0D0D0D"/>
              </a:solidFill>
              <a:effectLst/>
              <a:latin typeface="Söhne"/>
            </a:endParaRPr>
          </a:p>
          <a:p>
            <a:pPr algn="l"/>
            <a:r>
              <a:rPr lang="en-US" b="0" i="0" dirty="0">
                <a:solidFill>
                  <a:srgbClr val="0D0D0D"/>
                </a:solidFill>
                <a:effectLst/>
                <a:latin typeface="Söhne"/>
              </a:rPr>
              <a:t>In conclusion, Week 13 has provided valuable insights into the world of social engineering and the role of tools like the Social Engineering Toolkit (SET) in cybersecurity. As you continue your journey in cybersecurity, I encourage you to deepen your understanding of social engineering techniques, stay vigilant against social engineering attacks, and implement robust security awareness programs to mitigate risks. By remaining proactive and informed, you can effectively defend against social engineering threats and contribute to a more secure digital environment.</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15</a:t>
            </a:fld>
            <a:endParaRPr lang="en-US"/>
          </a:p>
        </p:txBody>
      </p:sp>
    </p:spTree>
    <p:extLst>
      <p:ext uri="{BB962C8B-B14F-4D97-AF65-F5344CB8AC3E}">
        <p14:creationId xmlns:p14="http://schemas.microsoft.com/office/powerpoint/2010/main" val="833940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effectLst/>
              </a:rPr>
              <a:t>Definition of Social Engineering and its Role in Cybersecurity Attacks:</a:t>
            </a:r>
            <a:endParaRPr lang="en-US" dirty="0">
              <a:effectLst/>
            </a:endParaRPr>
          </a:p>
          <a:p>
            <a:r>
              <a:rPr lang="en-US" dirty="0">
                <a:effectLst/>
              </a:rPr>
              <a:t>Social engineering is a deceptive technique used by cyber attackers to manipulate individuals into divulging confidential information, performing actions, or making decisions that compromise security. Unlike traditional hacking methods that target vulnerabilities in software or hardware, social engineering exploits the inherent trust and vulnerabilities in human behavior.</a:t>
            </a:r>
          </a:p>
          <a:p>
            <a:r>
              <a:rPr lang="en-US" b="1" dirty="0">
                <a:effectLst/>
              </a:rPr>
              <a:t>Importance of Social Engineering Awareness for Individuals and Organizations:</a:t>
            </a:r>
            <a:endParaRPr lang="en-US" dirty="0">
              <a:effectLst/>
            </a:endParaRPr>
          </a:p>
          <a:p>
            <a:r>
              <a:rPr lang="en-US" dirty="0">
                <a:effectLst/>
              </a:rPr>
              <a:t>Understanding social engineering is paramount for both individuals and organizations to defend against cyber threats effectively. Here's why:</a:t>
            </a:r>
          </a:p>
          <a:p>
            <a:pPr>
              <a:buFont typeface="+mj-lt"/>
              <a:buAutoNum type="arabicPeriod"/>
            </a:pPr>
            <a:r>
              <a:rPr lang="en-US" b="1" dirty="0">
                <a:effectLst/>
              </a:rPr>
              <a:t>Human Element as the Weakest Link:</a:t>
            </a:r>
            <a:r>
              <a:rPr lang="en-US" dirty="0">
                <a:effectLst/>
              </a:rPr>
              <a:t> In many cyber attacks, the human element is the weakest link in the security chain. Attackers exploit human psychology, emotions, and trust to deceive individuals into falling for their schemes. By raising awareness about social engineering tactics, individuals can recognize and resist manipulation attempts.</a:t>
            </a:r>
          </a:p>
          <a:p>
            <a:pPr>
              <a:buFont typeface="+mj-lt"/>
              <a:buAutoNum type="arabicPeriod"/>
            </a:pPr>
            <a:r>
              <a:rPr lang="en-US" b="1" dirty="0">
                <a:effectLst/>
              </a:rPr>
              <a:t>Prevention of Data Breaches:</a:t>
            </a:r>
            <a:r>
              <a:rPr lang="en-US" dirty="0">
                <a:effectLst/>
              </a:rPr>
              <a:t> Social engineering attacks often lead to data breaches, financial losses, and reputational damage for organizations. By educating employees about common social engineering tactics such as phishing emails, pretexting phone calls, and baiting, organizations can mitigate the risk of data breaches and financial losses.</a:t>
            </a:r>
          </a:p>
          <a:p>
            <a:pPr>
              <a:buFont typeface="+mj-lt"/>
              <a:buAutoNum type="arabicPeriod"/>
            </a:pPr>
            <a:r>
              <a:rPr lang="en-US" b="1" dirty="0">
                <a:effectLst/>
              </a:rPr>
              <a:t>Protection of Sensitive Information:</a:t>
            </a:r>
            <a:r>
              <a:rPr lang="en-US" dirty="0">
                <a:effectLst/>
              </a:rPr>
              <a:t> Social engineering attacks can result in the unauthorized disclosure of sensitive information such as login credentials, personal data, and financial details. By promoting social engineering awareness and implementing security protocols, organizations can protect sensitive information from falling into the wrong hands.</a:t>
            </a:r>
          </a:p>
          <a:p>
            <a:pPr>
              <a:buFont typeface="+mj-lt"/>
              <a:buAutoNum type="arabicPeriod"/>
            </a:pPr>
            <a:r>
              <a:rPr lang="en-US" b="1" dirty="0">
                <a:effectLst/>
              </a:rPr>
              <a:t>Compliance with Regulations:</a:t>
            </a:r>
            <a:r>
              <a:rPr lang="en-US" dirty="0">
                <a:effectLst/>
              </a:rPr>
              <a:t> Many regulatory frameworks, such as the General Data Protection Regulation (GDPR) and the Health Insurance Portability and Accountability Act (HIPAA), require organizations to implement measures to safeguard sensitive information. Social engineering awareness programs demonstrate an organization's commitment to compliance and data protection.</a:t>
            </a:r>
          </a:p>
          <a:p>
            <a:pPr>
              <a:buFont typeface="+mj-lt"/>
              <a:buAutoNum type="arabicPeriod"/>
            </a:pPr>
            <a:r>
              <a:rPr lang="en-US" b="1" dirty="0">
                <a:effectLst/>
              </a:rPr>
              <a:t>Enhancement of Security Culture:</a:t>
            </a:r>
            <a:r>
              <a:rPr lang="en-US" dirty="0">
                <a:effectLst/>
              </a:rPr>
              <a:t> Fostering a culture of security awareness and vigilance is essential for creating a resilient defense against cyber threats. By incorporating social engineering awareness training into regular security awareness programs, organizations can empower employees to become proactive defenders against social engineering attacks.</a:t>
            </a:r>
          </a:p>
          <a:p>
            <a:r>
              <a:rPr lang="en-US" dirty="0">
                <a:effectLst/>
              </a:rPr>
              <a:t>In conclusion, social engineering awareness plays a critical role in mitigating cybersecurity risks and protecting individuals and organizations from falling victim to deceptive tactics. By understanding the principles of social engineering and promoting a culture of security awareness, individuals and organizations can strengthen their defenses against cyber threats.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3</a:t>
            </a:fld>
            <a:endParaRPr lang="en-US"/>
          </a:p>
        </p:txBody>
      </p:sp>
    </p:spTree>
    <p:extLst>
      <p:ext uri="{BB962C8B-B14F-4D97-AF65-F5344CB8AC3E}">
        <p14:creationId xmlns:p14="http://schemas.microsoft.com/office/powerpoint/2010/main" val="3259301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Overview of Social Engineering Toolkit (SET) as a Powerful Tool:</a:t>
            </a:r>
            <a:endParaRPr lang="en-US" b="0" i="0" dirty="0">
              <a:solidFill>
                <a:srgbClr val="0D0D0D"/>
              </a:solidFill>
              <a:effectLst/>
              <a:latin typeface="Söhne"/>
            </a:endParaRPr>
          </a:p>
          <a:p>
            <a:pPr algn="l"/>
            <a:r>
              <a:rPr lang="en-US" b="0" i="0" dirty="0">
                <a:solidFill>
                  <a:srgbClr val="0D0D0D"/>
                </a:solidFill>
                <a:effectLst/>
                <a:latin typeface="Söhne"/>
              </a:rPr>
              <a:t>The Social Engineering Toolkit (SET) is a versatile and powerful tool included in Kali Linux, designed to simulate various social engineering attacks and test the security posture of organizations. Developed by </a:t>
            </a:r>
            <a:r>
              <a:rPr lang="en-US" b="0" i="0" dirty="0" err="1">
                <a:solidFill>
                  <a:srgbClr val="0D0D0D"/>
                </a:solidFill>
                <a:effectLst/>
                <a:latin typeface="Söhne"/>
              </a:rPr>
              <a:t>TrustedSec</a:t>
            </a:r>
            <a:r>
              <a:rPr lang="en-US" b="0" i="0" dirty="0">
                <a:solidFill>
                  <a:srgbClr val="0D0D0D"/>
                </a:solidFill>
                <a:effectLst/>
                <a:latin typeface="Söhne"/>
              </a:rPr>
              <a:t>, SET automates the process of crafting and executing social engineering attacks, making it accessible to both penetration testers and malicious actors.</a:t>
            </a:r>
          </a:p>
          <a:p>
            <a:pPr algn="l"/>
            <a:r>
              <a:rPr lang="en-US" b="1" i="0" dirty="0">
                <a:solidFill>
                  <a:srgbClr val="0D0D0D"/>
                </a:solidFill>
                <a:effectLst/>
                <a:latin typeface="Söhne"/>
              </a:rPr>
              <a:t>Capabilities and Functionalities of SET:</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Phishing Attacks:</a:t>
            </a:r>
            <a:r>
              <a:rPr lang="en-US" b="0" i="0" dirty="0">
                <a:solidFill>
                  <a:srgbClr val="0D0D0D"/>
                </a:solidFill>
                <a:effectLst/>
                <a:latin typeface="Söhne"/>
              </a:rPr>
              <a:t> SET allows users to create and launch sophisticated phishing campaigns to trick individuals into revealing sensitive information such as usernames, passwords, and financial details. It provides templates for crafting convincing phishing emails and websites that mimic legitimate entities, increasing the likelihood of success.</a:t>
            </a:r>
          </a:p>
          <a:p>
            <a:pPr algn="l">
              <a:buFont typeface="+mj-lt"/>
              <a:buAutoNum type="arabicPeriod"/>
            </a:pPr>
            <a:r>
              <a:rPr lang="en-US" b="1" i="0" dirty="0">
                <a:solidFill>
                  <a:srgbClr val="0D0D0D"/>
                </a:solidFill>
                <a:effectLst/>
                <a:latin typeface="Söhne"/>
              </a:rPr>
              <a:t>Credential Harvesting:</a:t>
            </a:r>
            <a:r>
              <a:rPr lang="en-US" b="0" i="0" dirty="0">
                <a:solidFill>
                  <a:srgbClr val="0D0D0D"/>
                </a:solidFill>
                <a:effectLst/>
                <a:latin typeface="Söhne"/>
              </a:rPr>
              <a:t> SET can harvest credentials from unsuspecting victims by setting up fake login pages for popular services such as email, social media, and online banking. When victims enter their credentials on these fake pages, SET captures the information, allowing attackers to access their accounts.</a:t>
            </a:r>
          </a:p>
          <a:p>
            <a:pPr algn="l">
              <a:buFont typeface="+mj-lt"/>
              <a:buAutoNum type="arabicPeriod"/>
            </a:pPr>
            <a:r>
              <a:rPr lang="en-US" b="1" i="0" dirty="0">
                <a:solidFill>
                  <a:srgbClr val="0D0D0D"/>
                </a:solidFill>
                <a:effectLst/>
                <a:latin typeface="Söhne"/>
              </a:rPr>
              <a:t>Payload Generation:</a:t>
            </a:r>
            <a:r>
              <a:rPr lang="en-US" b="0" i="0" dirty="0">
                <a:solidFill>
                  <a:srgbClr val="0D0D0D"/>
                </a:solidFill>
                <a:effectLst/>
                <a:latin typeface="Söhne"/>
              </a:rPr>
              <a:t> SET enables the generation of malicious payloads that can be used to deliver exploits and malware to target systems. These payloads can be tailored to exploit specific vulnerabilities in software or operating systems, providing attackers with remote access or control over compromised systems.</a:t>
            </a:r>
          </a:p>
          <a:p>
            <a:pPr algn="l">
              <a:buFont typeface="+mj-lt"/>
              <a:buAutoNum type="arabicPeriod"/>
            </a:pPr>
            <a:r>
              <a:rPr lang="en-US" b="1" i="0" dirty="0">
                <a:solidFill>
                  <a:srgbClr val="0D0D0D"/>
                </a:solidFill>
                <a:effectLst/>
                <a:latin typeface="Söhne"/>
              </a:rPr>
              <a:t>Website Cloning:</a:t>
            </a:r>
            <a:r>
              <a:rPr lang="en-US" b="0" i="0" dirty="0">
                <a:solidFill>
                  <a:srgbClr val="0D0D0D"/>
                </a:solidFill>
                <a:effectLst/>
                <a:latin typeface="Söhne"/>
              </a:rPr>
              <a:t> SET includes tools for cloning legitimate websites and hosting them on attacker-controlled servers. This technique, known as website cloning or </a:t>
            </a:r>
            <a:r>
              <a:rPr lang="en-US" b="0" i="0" dirty="0" err="1">
                <a:solidFill>
                  <a:srgbClr val="0D0D0D"/>
                </a:solidFill>
                <a:effectLst/>
                <a:latin typeface="Söhne"/>
              </a:rPr>
              <a:t>webjacking</a:t>
            </a:r>
            <a:r>
              <a:rPr lang="en-US" b="0" i="0" dirty="0">
                <a:solidFill>
                  <a:srgbClr val="0D0D0D"/>
                </a:solidFill>
                <a:effectLst/>
                <a:latin typeface="Söhne"/>
              </a:rPr>
              <a:t>, allows attackers to deceive users into visiting malicious websites and disclosing sensitive information.</a:t>
            </a:r>
          </a:p>
          <a:p>
            <a:pPr algn="l">
              <a:buFont typeface="+mj-lt"/>
              <a:buAutoNum type="arabicPeriod"/>
            </a:pPr>
            <a:r>
              <a:rPr lang="en-US" b="1" i="0" dirty="0">
                <a:solidFill>
                  <a:srgbClr val="0D0D0D"/>
                </a:solidFill>
                <a:effectLst/>
                <a:latin typeface="Söhne"/>
              </a:rPr>
              <a:t>Mass Email Attacks:</a:t>
            </a:r>
            <a:r>
              <a:rPr lang="en-US" b="0" i="0" dirty="0">
                <a:solidFill>
                  <a:srgbClr val="0D0D0D"/>
                </a:solidFill>
                <a:effectLst/>
                <a:latin typeface="Söhne"/>
              </a:rPr>
              <a:t> SET supports mass email campaigns, allowing users to send phishing emails to a large number of recipients simultaneously. By automating the sending process and customizing email templates, attackers can efficiently distribute phishing emails to potential victims.</a:t>
            </a:r>
          </a:p>
          <a:p>
            <a:pPr algn="l">
              <a:buFont typeface="+mj-lt"/>
              <a:buAutoNum type="arabicPeriod"/>
            </a:pPr>
            <a:r>
              <a:rPr lang="en-US" b="1" i="0" dirty="0">
                <a:solidFill>
                  <a:srgbClr val="0D0D0D"/>
                </a:solidFill>
                <a:effectLst/>
                <a:latin typeface="Söhne"/>
              </a:rPr>
              <a:t>Exploitation Framework Integration:</a:t>
            </a:r>
            <a:r>
              <a:rPr lang="en-US" b="0" i="0" dirty="0">
                <a:solidFill>
                  <a:srgbClr val="0D0D0D"/>
                </a:solidFill>
                <a:effectLst/>
                <a:latin typeface="Söhne"/>
              </a:rPr>
              <a:t> SET seamlessly integrates with the Metasploit Framework, a popular exploitation tool, allowing users to combine social engineering attacks with exploits for maximum impact. This integration enables attackers to compromise target systems and establish persistent access for further exploitation.</a:t>
            </a:r>
          </a:p>
          <a:p>
            <a:pPr algn="l"/>
            <a:r>
              <a:rPr lang="en-US" b="0" i="0" dirty="0">
                <a:solidFill>
                  <a:srgbClr val="0D0D0D"/>
                </a:solidFill>
                <a:effectLst/>
                <a:latin typeface="Söhne"/>
              </a:rPr>
              <a:t>Overall, the Social Engineering Toolkit (SET) provides penetration testers and security professionals with a comprehensive suite of tools for conducting simulated social engineering attacks. Its diverse capabilities and user-friendly interface make it an invaluable asset for testing the resilience of organizations against social engineering threats. However, it's essential to use SET responsibly and ethically, ensuring that it is only used for authorized testing purposes.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4</a:t>
            </a:fld>
            <a:endParaRPr lang="en-US"/>
          </a:p>
        </p:txBody>
      </p:sp>
    </p:spTree>
    <p:extLst>
      <p:ext uri="{BB962C8B-B14F-4D97-AF65-F5344CB8AC3E}">
        <p14:creationId xmlns:p14="http://schemas.microsoft.com/office/powerpoint/2010/main" val="1655521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Step-by-Step Guide to Install Social Engineering Toolkit (SET) on Kali Linux:</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Open Terminal:</a:t>
            </a:r>
            <a:r>
              <a:rPr lang="en-US" b="0" i="0" dirty="0">
                <a:solidFill>
                  <a:srgbClr val="0D0D0D"/>
                </a:solidFill>
                <a:effectLst/>
                <a:latin typeface="Söhne"/>
              </a:rPr>
              <a:t> Launch the terminal on your Kali Linux system.</a:t>
            </a:r>
          </a:p>
          <a:p>
            <a:pPr algn="l">
              <a:buFont typeface="+mj-lt"/>
              <a:buAutoNum type="arabicPeriod"/>
            </a:pPr>
            <a:r>
              <a:rPr lang="en-US" b="1" i="0" dirty="0">
                <a:solidFill>
                  <a:srgbClr val="0D0D0D"/>
                </a:solidFill>
                <a:effectLst/>
                <a:latin typeface="Söhne"/>
              </a:rPr>
              <a:t>Update Package Repository:</a:t>
            </a:r>
            <a:r>
              <a:rPr lang="en-US" b="0" i="0" dirty="0">
                <a:solidFill>
                  <a:srgbClr val="0D0D0D"/>
                </a:solidFill>
                <a:effectLst/>
                <a:latin typeface="Söhne"/>
              </a:rPr>
              <a:t> Before installing any new tools, it's a good practice to ensure that your package repository is up to date. Run the following command:</a:t>
            </a:r>
          </a:p>
          <a:p>
            <a:pPr algn="l">
              <a:buFont typeface="+mj-lt"/>
              <a:buNone/>
            </a:pPr>
            <a:endParaRPr lang="en-US" b="0" i="0" dirty="0">
              <a:solidFill>
                <a:srgbClr val="0D0D0D"/>
              </a:solidFill>
              <a:effectLst/>
              <a:latin typeface="Söhne"/>
            </a:endParaRPr>
          </a:p>
          <a:p>
            <a:pPr algn="l">
              <a:buFont typeface="+mj-lt"/>
              <a:buAutoNum type="arabicPeriod"/>
            </a:pPr>
            <a:r>
              <a:rPr lang="en-US" b="0" i="0" dirty="0" err="1">
                <a:solidFill>
                  <a:srgbClr val="0D0D0D"/>
                </a:solidFill>
                <a:effectLst/>
                <a:latin typeface="Söhne"/>
              </a:rPr>
              <a:t>sudo</a:t>
            </a:r>
            <a:r>
              <a:rPr lang="en-US" b="0" i="0" dirty="0">
                <a:solidFill>
                  <a:srgbClr val="0D0D0D"/>
                </a:solidFill>
                <a:effectLst/>
                <a:latin typeface="Söhne"/>
              </a:rPr>
              <a:t> apt </a:t>
            </a:r>
            <a:r>
              <a:rPr lang="en-US" b="0" i="0" dirty="0">
                <a:solidFill>
                  <a:srgbClr val="2E95D3"/>
                </a:solidFill>
                <a:effectLst/>
                <a:latin typeface="Söhne"/>
              </a:rPr>
              <a:t>update</a:t>
            </a:r>
            <a:r>
              <a:rPr lang="en-US" b="0" i="0" dirty="0">
                <a:solidFill>
                  <a:srgbClr val="0D0D0D"/>
                </a:solidFill>
                <a:effectLst/>
                <a:latin typeface="Söhne"/>
              </a:rPr>
              <a:t> </a:t>
            </a:r>
          </a:p>
          <a:p>
            <a:pPr algn="l">
              <a:buFont typeface="+mj-lt"/>
              <a:buAutoNum type="arabicPeriod"/>
            </a:pPr>
            <a:r>
              <a:rPr lang="en-US" b="1" i="0" dirty="0">
                <a:solidFill>
                  <a:srgbClr val="0D0D0D"/>
                </a:solidFill>
                <a:effectLst/>
                <a:latin typeface="Söhne"/>
              </a:rPr>
              <a:t>Install Required Dependencies:</a:t>
            </a:r>
            <a:r>
              <a:rPr lang="en-US" b="0" i="0" dirty="0">
                <a:solidFill>
                  <a:srgbClr val="0D0D0D"/>
                </a:solidFill>
                <a:effectLst/>
                <a:latin typeface="Söhne"/>
              </a:rPr>
              <a:t> SET requires several dependencies to function properly. Install them using the following command:</a:t>
            </a:r>
          </a:p>
          <a:p>
            <a:pPr algn="l">
              <a:buFont typeface="+mj-lt"/>
              <a:buNone/>
            </a:pPr>
            <a:endParaRPr lang="en-US" b="0" i="0" dirty="0">
              <a:solidFill>
                <a:srgbClr val="0D0D0D"/>
              </a:solidFill>
              <a:effectLst/>
              <a:latin typeface="Söhne"/>
            </a:endParaRPr>
          </a:p>
          <a:p>
            <a:pPr algn="l">
              <a:buFont typeface="+mj-lt"/>
              <a:buAutoNum type="arabicPeriod"/>
            </a:pPr>
            <a:r>
              <a:rPr lang="en-US" b="0" i="0" dirty="0" err="1">
                <a:solidFill>
                  <a:srgbClr val="0D0D0D"/>
                </a:solidFill>
                <a:effectLst/>
                <a:latin typeface="Söhne"/>
              </a:rPr>
              <a:t>sudo</a:t>
            </a:r>
            <a:r>
              <a:rPr lang="en-US" b="0" i="0" dirty="0">
                <a:solidFill>
                  <a:srgbClr val="0D0D0D"/>
                </a:solidFill>
                <a:effectLst/>
                <a:latin typeface="Söhne"/>
              </a:rPr>
              <a:t> apt install -y git python3 python3-pip </a:t>
            </a:r>
          </a:p>
          <a:p>
            <a:pPr algn="l">
              <a:buFont typeface="+mj-lt"/>
              <a:buAutoNum type="arabicPeriod"/>
            </a:pPr>
            <a:r>
              <a:rPr lang="en-US" b="1" i="0" dirty="0">
                <a:solidFill>
                  <a:srgbClr val="0D0D0D"/>
                </a:solidFill>
                <a:effectLst/>
                <a:latin typeface="Söhne"/>
              </a:rPr>
              <a:t>Clone the SET Repository:</a:t>
            </a:r>
            <a:r>
              <a:rPr lang="en-US" b="0" i="0" dirty="0">
                <a:solidFill>
                  <a:srgbClr val="0D0D0D"/>
                </a:solidFill>
                <a:effectLst/>
                <a:latin typeface="Söhne"/>
              </a:rPr>
              <a:t> Next, you'll need to clone the SET repository from GitHub. Change to the directory where you want to install SET and run the following command:</a:t>
            </a:r>
          </a:p>
          <a:p>
            <a:pPr algn="l">
              <a:buFont typeface="+mj-lt"/>
              <a:buNone/>
            </a:pPr>
            <a:endParaRPr lang="en-US" b="0" i="0" dirty="0">
              <a:solidFill>
                <a:srgbClr val="0D0D0D"/>
              </a:solidFill>
              <a:effectLst/>
              <a:latin typeface="Söhne"/>
            </a:endParaRPr>
          </a:p>
          <a:p>
            <a:pPr algn="l">
              <a:buFont typeface="+mj-lt"/>
              <a:buAutoNum type="arabicPeriod"/>
            </a:pPr>
            <a:r>
              <a:rPr lang="en-US" b="0" i="0" dirty="0">
                <a:solidFill>
                  <a:srgbClr val="0D0D0D"/>
                </a:solidFill>
                <a:effectLst/>
                <a:latin typeface="Söhne"/>
              </a:rPr>
              <a:t>git </a:t>
            </a:r>
            <a:r>
              <a:rPr lang="en-US" b="0" i="0" dirty="0">
                <a:solidFill>
                  <a:srgbClr val="E9950C"/>
                </a:solidFill>
                <a:effectLst/>
                <a:latin typeface="Söhne"/>
              </a:rPr>
              <a:t>clone</a:t>
            </a:r>
            <a:r>
              <a:rPr lang="en-US" b="0" i="0" dirty="0">
                <a:solidFill>
                  <a:srgbClr val="0D0D0D"/>
                </a:solidFill>
                <a:effectLst/>
                <a:latin typeface="Söhne"/>
              </a:rPr>
              <a:t> https://github.com/trustedsec/social-engineer-toolkit.git </a:t>
            </a:r>
          </a:p>
          <a:p>
            <a:pPr algn="l">
              <a:buFont typeface="+mj-lt"/>
              <a:buAutoNum type="arabicPeriod"/>
            </a:pPr>
            <a:r>
              <a:rPr lang="en-US" b="1" i="0" dirty="0">
                <a:solidFill>
                  <a:srgbClr val="0D0D0D"/>
                </a:solidFill>
                <a:effectLst/>
                <a:latin typeface="Söhne"/>
              </a:rPr>
              <a:t>Navigate to the SET Directory:</a:t>
            </a:r>
            <a:r>
              <a:rPr lang="en-US" b="0" i="0" dirty="0">
                <a:solidFill>
                  <a:srgbClr val="0D0D0D"/>
                </a:solidFill>
                <a:effectLst/>
                <a:latin typeface="Söhne"/>
              </a:rPr>
              <a:t> Move into the SET directory that was created during the cloning process:</a:t>
            </a:r>
          </a:p>
          <a:p>
            <a:pPr algn="l">
              <a:buFont typeface="+mj-lt"/>
              <a:buNone/>
            </a:pPr>
            <a:endParaRPr lang="en-US" b="0" i="0" dirty="0">
              <a:solidFill>
                <a:srgbClr val="0D0D0D"/>
              </a:solidFill>
              <a:effectLst/>
              <a:latin typeface="Söhne"/>
            </a:endParaRPr>
          </a:p>
          <a:p>
            <a:pPr algn="l">
              <a:buFont typeface="+mj-lt"/>
              <a:buAutoNum type="arabicPeriod"/>
            </a:pPr>
            <a:r>
              <a:rPr lang="en-US" b="0" i="0" dirty="0">
                <a:solidFill>
                  <a:srgbClr val="E9950C"/>
                </a:solidFill>
                <a:effectLst/>
                <a:latin typeface="Söhne"/>
              </a:rPr>
              <a:t>cd</a:t>
            </a:r>
            <a:r>
              <a:rPr lang="en-US" b="0" i="0" dirty="0">
                <a:solidFill>
                  <a:srgbClr val="0D0D0D"/>
                </a:solidFill>
                <a:effectLst/>
                <a:latin typeface="Söhne"/>
              </a:rPr>
              <a:t> social-engineer-toolkit </a:t>
            </a:r>
          </a:p>
          <a:p>
            <a:pPr algn="l">
              <a:buFont typeface="+mj-lt"/>
              <a:buAutoNum type="arabicPeriod"/>
            </a:pPr>
            <a:r>
              <a:rPr lang="en-US" b="1" i="0" dirty="0">
                <a:solidFill>
                  <a:srgbClr val="0D0D0D"/>
                </a:solidFill>
                <a:effectLst/>
                <a:latin typeface="Söhne"/>
              </a:rPr>
              <a:t>Run the Installer:</a:t>
            </a:r>
            <a:r>
              <a:rPr lang="en-US" b="0" i="0" dirty="0">
                <a:solidFill>
                  <a:srgbClr val="0D0D0D"/>
                </a:solidFill>
                <a:effectLst/>
                <a:latin typeface="Söhne"/>
              </a:rPr>
              <a:t> SET provides an automated installer script that sets up the toolkit and installs any necessary dependencies. Execute the installer script with the following command:</a:t>
            </a:r>
          </a:p>
          <a:p>
            <a:pPr algn="l">
              <a:buFont typeface="+mj-lt"/>
              <a:buNone/>
            </a:pPr>
            <a:endParaRPr lang="en-US" b="0" i="0" dirty="0">
              <a:solidFill>
                <a:srgbClr val="0D0D0D"/>
              </a:solidFill>
              <a:effectLst/>
              <a:latin typeface="Söhne"/>
            </a:endParaRPr>
          </a:p>
          <a:p>
            <a:pPr algn="l">
              <a:buFont typeface="+mj-lt"/>
              <a:buAutoNum type="arabicPeriod"/>
            </a:pPr>
            <a:r>
              <a:rPr lang="en-US" b="0" i="0" dirty="0" err="1">
                <a:solidFill>
                  <a:srgbClr val="0D0D0D"/>
                </a:solidFill>
                <a:effectLst/>
                <a:latin typeface="Söhne"/>
              </a:rPr>
              <a:t>sudo</a:t>
            </a:r>
            <a:r>
              <a:rPr lang="en-US" b="0" i="0" dirty="0">
                <a:solidFill>
                  <a:srgbClr val="0D0D0D"/>
                </a:solidFill>
                <a:effectLst/>
                <a:latin typeface="Söhne"/>
              </a:rPr>
              <a:t> ./setup.py install </a:t>
            </a:r>
          </a:p>
          <a:p>
            <a:pPr algn="l">
              <a:buFont typeface="+mj-lt"/>
              <a:buAutoNum type="arabicPeriod"/>
            </a:pPr>
            <a:r>
              <a:rPr lang="en-US" b="1" i="0" dirty="0">
                <a:solidFill>
                  <a:srgbClr val="0D0D0D"/>
                </a:solidFill>
                <a:effectLst/>
                <a:latin typeface="Söhne"/>
              </a:rPr>
              <a:t>Follow the Prompts:</a:t>
            </a:r>
            <a:r>
              <a:rPr lang="en-US" b="0" i="0" dirty="0">
                <a:solidFill>
                  <a:srgbClr val="0D0D0D"/>
                </a:solidFill>
                <a:effectLst/>
                <a:latin typeface="Söhne"/>
              </a:rPr>
              <a:t> During the installation process, you may be prompted to provide input or confirm certain actions. Follow the on-screen prompts and provide any required information.</a:t>
            </a:r>
          </a:p>
          <a:p>
            <a:pPr algn="l">
              <a:buFont typeface="+mj-lt"/>
              <a:buAutoNum type="arabicPeriod"/>
            </a:pPr>
            <a:r>
              <a:rPr lang="en-US" b="1" i="0" dirty="0">
                <a:solidFill>
                  <a:srgbClr val="0D0D0D"/>
                </a:solidFill>
                <a:effectLst/>
                <a:latin typeface="Söhne"/>
              </a:rPr>
              <a:t>Installation Verification:</a:t>
            </a:r>
            <a:r>
              <a:rPr lang="en-US" b="0" i="0" dirty="0">
                <a:solidFill>
                  <a:srgbClr val="0D0D0D"/>
                </a:solidFill>
                <a:effectLst/>
                <a:latin typeface="Söhne"/>
              </a:rPr>
              <a:t> Once the installation is complete, you can verify that SET was installed successfully by running the following command:</a:t>
            </a:r>
          </a:p>
          <a:p>
            <a:pPr algn="l">
              <a:buFont typeface="+mj-lt"/>
              <a:buAutoNum type="arabicPeriod"/>
            </a:pPr>
            <a:r>
              <a:rPr lang="en-US" b="0" i="0" dirty="0" err="1">
                <a:solidFill>
                  <a:srgbClr val="0D0D0D"/>
                </a:solidFill>
                <a:effectLst/>
                <a:latin typeface="Söhne"/>
              </a:rPr>
              <a:t>setoolkit</a:t>
            </a:r>
            <a:r>
              <a:rPr lang="en-US" b="0" i="0" dirty="0">
                <a:solidFill>
                  <a:srgbClr val="0D0D0D"/>
                </a:solidFill>
                <a:effectLst/>
                <a:latin typeface="Söhne"/>
              </a:rPr>
              <a:t> </a:t>
            </a:r>
          </a:p>
          <a:p>
            <a:pPr algn="l">
              <a:buFont typeface="+mj-lt"/>
              <a:buAutoNum type="arabicPeriod"/>
            </a:pPr>
            <a:r>
              <a:rPr lang="en-US" b="0" i="0" dirty="0">
                <a:solidFill>
                  <a:srgbClr val="0D0D0D"/>
                </a:solidFill>
                <a:effectLst/>
                <a:latin typeface="Söhne"/>
              </a:rPr>
              <a:t>This command should launch the Social Engineering Toolkit (SET) interface, indicating that the installation was successful.</a:t>
            </a:r>
          </a:p>
          <a:p>
            <a:pPr algn="l">
              <a:buFont typeface="+mj-lt"/>
              <a:buAutoNum type="arabicPeriod"/>
            </a:pPr>
            <a:r>
              <a:rPr lang="en-US" b="1" i="0" dirty="0">
                <a:solidFill>
                  <a:srgbClr val="0D0D0D"/>
                </a:solidFill>
                <a:effectLst/>
                <a:latin typeface="Söhne"/>
              </a:rPr>
              <a:t>Optional: Update SET:</a:t>
            </a:r>
            <a:r>
              <a:rPr lang="en-US" b="0" i="0" dirty="0">
                <a:solidFill>
                  <a:srgbClr val="0D0D0D"/>
                </a:solidFill>
                <a:effectLst/>
                <a:latin typeface="Söhne"/>
              </a:rPr>
              <a:t> Periodically, updates and improvements may be made to SET. You can update your installation to the latest version by navigating to the SET directory and running the update script:</a:t>
            </a:r>
          </a:p>
          <a:p>
            <a:pPr algn="l">
              <a:buFont typeface="+mj-lt"/>
              <a:buNone/>
            </a:pPr>
            <a:endParaRPr lang="en-US" b="0" i="0" dirty="0">
              <a:solidFill>
                <a:srgbClr val="0D0D0D"/>
              </a:solidFill>
              <a:effectLst/>
              <a:latin typeface="Söhne"/>
            </a:endParaRPr>
          </a:p>
          <a:p>
            <a:pPr algn="l">
              <a:buFont typeface="+mj-lt"/>
              <a:buAutoNum type="arabicPeriod"/>
            </a:pPr>
            <a:r>
              <a:rPr lang="en-US" b="0" i="0" dirty="0">
                <a:solidFill>
                  <a:srgbClr val="E9950C"/>
                </a:solidFill>
                <a:effectLst/>
                <a:latin typeface="Söhne"/>
              </a:rPr>
              <a:t>cd</a:t>
            </a:r>
            <a:r>
              <a:rPr lang="en-US" b="0" i="0" dirty="0">
                <a:solidFill>
                  <a:srgbClr val="0D0D0D"/>
                </a:solidFill>
                <a:effectLst/>
                <a:latin typeface="Söhne"/>
              </a:rPr>
              <a:t> /</a:t>
            </a:r>
            <a:r>
              <a:rPr lang="en-US" b="0" i="0" dirty="0" err="1">
                <a:solidFill>
                  <a:srgbClr val="0D0D0D"/>
                </a:solidFill>
                <a:effectLst/>
                <a:latin typeface="Söhne"/>
              </a:rPr>
              <a:t>usr</a:t>
            </a:r>
            <a:r>
              <a:rPr lang="en-US" b="0" i="0" dirty="0">
                <a:solidFill>
                  <a:srgbClr val="0D0D0D"/>
                </a:solidFill>
                <a:effectLst/>
                <a:latin typeface="Söhne"/>
              </a:rPr>
              <a:t>/share/</a:t>
            </a:r>
            <a:r>
              <a:rPr lang="en-US" b="0" i="0" dirty="0" err="1">
                <a:solidFill>
                  <a:srgbClr val="0D0D0D"/>
                </a:solidFill>
                <a:effectLst/>
                <a:latin typeface="Söhne"/>
              </a:rPr>
              <a:t>setoolkit</a:t>
            </a:r>
            <a:r>
              <a:rPr lang="en-US" b="0" i="0" dirty="0">
                <a:solidFill>
                  <a:srgbClr val="0D0D0D"/>
                </a:solidFill>
                <a:effectLst/>
                <a:latin typeface="Söhne"/>
              </a:rPr>
              <a:t> </a:t>
            </a:r>
            <a:r>
              <a:rPr lang="en-US" b="0" i="0" dirty="0" err="1">
                <a:solidFill>
                  <a:srgbClr val="0D0D0D"/>
                </a:solidFill>
                <a:effectLst/>
                <a:latin typeface="Söhne"/>
              </a:rPr>
              <a:t>sudo</a:t>
            </a:r>
            <a:r>
              <a:rPr lang="en-US" b="0" i="0" dirty="0">
                <a:solidFill>
                  <a:srgbClr val="0D0D0D"/>
                </a:solidFill>
                <a:effectLst/>
                <a:latin typeface="Söhne"/>
              </a:rPr>
              <a:t> ./</a:t>
            </a:r>
            <a:r>
              <a:rPr lang="en-US" b="0" i="0" dirty="0" err="1">
                <a:solidFill>
                  <a:srgbClr val="0D0D0D"/>
                </a:solidFill>
                <a:effectLst/>
                <a:latin typeface="Söhne"/>
              </a:rPr>
              <a:t>setoolkit</a:t>
            </a:r>
            <a:r>
              <a:rPr lang="en-US" b="0" i="0" dirty="0">
                <a:solidFill>
                  <a:srgbClr val="0D0D0D"/>
                </a:solidFill>
                <a:effectLst/>
                <a:latin typeface="Söhne"/>
              </a:rPr>
              <a:t> --update </a:t>
            </a:r>
          </a:p>
          <a:p>
            <a:pPr algn="l">
              <a:buFont typeface="+mj-lt"/>
              <a:buAutoNum type="arabicPeriod"/>
            </a:pPr>
            <a:r>
              <a:rPr lang="en-US" b="0" i="0" dirty="0">
                <a:solidFill>
                  <a:srgbClr val="0D0D0D"/>
                </a:solidFill>
                <a:effectLst/>
                <a:latin typeface="Söhne"/>
              </a:rPr>
              <a:t>This will fetch the latest updates from the SET repository and apply them to your installation.</a:t>
            </a:r>
          </a:p>
          <a:p>
            <a:pPr algn="l">
              <a:buFont typeface="+mj-lt"/>
              <a:buAutoNum type="arabicPeriod"/>
            </a:pPr>
            <a:r>
              <a:rPr lang="en-US" b="1" i="0" dirty="0">
                <a:solidFill>
                  <a:srgbClr val="0D0D0D"/>
                </a:solidFill>
                <a:effectLst/>
                <a:latin typeface="Söhne"/>
              </a:rPr>
              <a:t>Ready to Use:</a:t>
            </a:r>
            <a:r>
              <a:rPr lang="en-US" b="0" i="0" dirty="0">
                <a:solidFill>
                  <a:srgbClr val="0D0D0D"/>
                </a:solidFill>
                <a:effectLst/>
                <a:latin typeface="Söhne"/>
              </a:rPr>
              <a:t> With SET installed and configured, you're now ready to explore its features and capabilities for simulating social engineering attacks on Kali Linux.</a:t>
            </a:r>
          </a:p>
          <a:p>
            <a:pPr algn="l"/>
            <a:r>
              <a:rPr lang="en-US" b="0" i="0" dirty="0">
                <a:solidFill>
                  <a:srgbClr val="0D0D0D"/>
                </a:solidFill>
                <a:effectLst/>
                <a:latin typeface="Söhne"/>
              </a:rPr>
              <a:t>By following these steps, you can install the Social Engineering Toolkit (SET) on your Kali Linux system and begin utilizing its powerful features for conducting simulated social engineering attacks. Always ensure that you use SET responsibly and ethically, adhering to applicable laws and regulations.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5</a:t>
            </a:fld>
            <a:endParaRPr lang="en-US"/>
          </a:p>
        </p:txBody>
      </p:sp>
    </p:spTree>
    <p:extLst>
      <p:ext uri="{BB962C8B-B14F-4D97-AF65-F5344CB8AC3E}">
        <p14:creationId xmlns:p14="http://schemas.microsoft.com/office/powerpoint/2010/main" val="524297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Exploring SET's User Interface:</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Launch SET:</a:t>
            </a:r>
            <a:r>
              <a:rPr lang="en-US" b="0" i="0" dirty="0">
                <a:solidFill>
                  <a:srgbClr val="0D0D0D"/>
                </a:solidFill>
                <a:effectLst/>
                <a:latin typeface="Söhne"/>
              </a:rPr>
              <a:t> After successful installation, you can launch the Social Engineering Toolkit (SET) by running the following command in the terminal:</a:t>
            </a:r>
          </a:p>
          <a:p>
            <a:pPr algn="l">
              <a:buFont typeface="+mj-lt"/>
              <a:buNone/>
            </a:pPr>
            <a:endParaRPr lang="en-US" b="0" i="0" dirty="0">
              <a:solidFill>
                <a:srgbClr val="0D0D0D"/>
              </a:solidFill>
              <a:effectLst/>
              <a:latin typeface="Söhne"/>
            </a:endParaRPr>
          </a:p>
          <a:p>
            <a:pPr algn="l">
              <a:buFont typeface="+mj-lt"/>
              <a:buAutoNum type="arabicPeriod"/>
            </a:pPr>
            <a:r>
              <a:rPr lang="en-US" b="0" i="0" dirty="0" err="1">
                <a:solidFill>
                  <a:srgbClr val="0D0D0D"/>
                </a:solidFill>
                <a:effectLst/>
                <a:latin typeface="Söhne"/>
              </a:rPr>
              <a:t>setoolkit</a:t>
            </a:r>
            <a:r>
              <a:rPr lang="en-US" b="0" i="0" dirty="0">
                <a:solidFill>
                  <a:srgbClr val="0D0D0D"/>
                </a:solidFill>
                <a:effectLst/>
                <a:latin typeface="Söhne"/>
              </a:rPr>
              <a:t> </a:t>
            </a:r>
          </a:p>
          <a:p>
            <a:pPr algn="l">
              <a:buFont typeface="+mj-lt"/>
              <a:buAutoNum type="arabicPeriod"/>
            </a:pPr>
            <a:r>
              <a:rPr lang="en-US" b="1" i="0" dirty="0">
                <a:solidFill>
                  <a:srgbClr val="0D0D0D"/>
                </a:solidFill>
                <a:effectLst/>
                <a:latin typeface="Söhne"/>
              </a:rPr>
              <a:t>Main Menu:</a:t>
            </a:r>
            <a:r>
              <a:rPr lang="en-US" b="0" i="0" dirty="0">
                <a:solidFill>
                  <a:srgbClr val="0D0D0D"/>
                </a:solidFill>
                <a:effectLst/>
                <a:latin typeface="Söhne"/>
              </a:rPr>
              <a:t> Upon launching SET, you'll be greeted with the main menu, which presents various options and modules for conducting social engineering attacks.</a:t>
            </a:r>
          </a:p>
          <a:p>
            <a:pPr algn="l">
              <a:buFont typeface="+mj-lt"/>
              <a:buAutoNum type="arabicPeriod"/>
            </a:pPr>
            <a:r>
              <a:rPr lang="en-US" b="1" i="0" dirty="0">
                <a:solidFill>
                  <a:srgbClr val="0D0D0D"/>
                </a:solidFill>
                <a:effectLst/>
                <a:latin typeface="Söhne"/>
              </a:rPr>
              <a:t>Menu Navigation:</a:t>
            </a:r>
            <a:r>
              <a:rPr lang="en-US" b="0" i="0" dirty="0">
                <a:solidFill>
                  <a:srgbClr val="0D0D0D"/>
                </a:solidFill>
                <a:effectLst/>
                <a:latin typeface="Söhne"/>
              </a:rPr>
              <a:t> SET's menu is organized into categories, each containing specific modules for different types of attacks. You can navigate through the menu using the arrow keys and select options by pressing Enter.</a:t>
            </a:r>
          </a:p>
          <a:p>
            <a:pPr algn="l">
              <a:buFont typeface="+mj-lt"/>
              <a:buAutoNum type="arabicPeriod"/>
            </a:pPr>
            <a:r>
              <a:rPr lang="en-US" b="1" i="0" dirty="0">
                <a:solidFill>
                  <a:srgbClr val="0D0D0D"/>
                </a:solidFill>
                <a:effectLst/>
                <a:latin typeface="Söhne"/>
              </a:rPr>
              <a:t>Available Modules:</a:t>
            </a:r>
            <a:r>
              <a:rPr lang="en-US" b="0" i="0" dirty="0">
                <a:solidFill>
                  <a:srgbClr val="0D0D0D"/>
                </a:solidFill>
                <a:effectLst/>
                <a:latin typeface="Söhne"/>
              </a:rPr>
              <a:t> SET offers a wide range of modules designed to facilitate different types of social engineering attacks. These modules include options for phishing, credential harvesting, website cloning, payload generation, and more.</a:t>
            </a:r>
          </a:p>
          <a:p>
            <a:pPr algn="l">
              <a:buFont typeface="+mj-lt"/>
              <a:buAutoNum type="arabicPeriod"/>
            </a:pPr>
            <a:r>
              <a:rPr lang="en-US" b="1" i="0" dirty="0">
                <a:solidFill>
                  <a:srgbClr val="0D0D0D"/>
                </a:solidFill>
                <a:effectLst/>
                <a:latin typeface="Söhne"/>
              </a:rPr>
              <a:t>Phishing Attacks:</a:t>
            </a:r>
            <a:r>
              <a:rPr lang="en-US" b="0" i="0" dirty="0">
                <a:solidFill>
                  <a:srgbClr val="0D0D0D"/>
                </a:solidFill>
                <a:effectLst/>
                <a:latin typeface="Söhne"/>
              </a:rPr>
              <a:t> One of the primary features of SET is its ability to create phishing campaigns. Users can choose from various phishing templates and customize them to suit their objectives. The interface provides options for creating phishing emails, websites, and payloads.</a:t>
            </a:r>
          </a:p>
          <a:p>
            <a:pPr algn="l">
              <a:buFont typeface="+mj-lt"/>
              <a:buAutoNum type="arabicPeriod"/>
            </a:pPr>
            <a:r>
              <a:rPr lang="en-US" b="1" i="0" dirty="0">
                <a:solidFill>
                  <a:srgbClr val="0D0D0D"/>
                </a:solidFill>
                <a:effectLst/>
                <a:latin typeface="Söhne"/>
              </a:rPr>
              <a:t>Credential Harvesting:</a:t>
            </a:r>
            <a:r>
              <a:rPr lang="en-US" b="0" i="0" dirty="0">
                <a:solidFill>
                  <a:srgbClr val="0D0D0D"/>
                </a:solidFill>
                <a:effectLst/>
                <a:latin typeface="Söhne"/>
              </a:rPr>
              <a:t> SET includes modules for harvesting credentials through techniques such as credential capture, website cloning, and credential phishing. These modules can be used to gather usernames, passwords, and other sensitive information from targets.</a:t>
            </a:r>
          </a:p>
          <a:p>
            <a:pPr algn="l">
              <a:buFont typeface="+mj-lt"/>
              <a:buAutoNum type="arabicPeriod"/>
            </a:pPr>
            <a:r>
              <a:rPr lang="en-US" b="1" i="0" dirty="0">
                <a:solidFill>
                  <a:srgbClr val="0D0D0D"/>
                </a:solidFill>
                <a:effectLst/>
                <a:latin typeface="Söhne"/>
              </a:rPr>
              <a:t>Payload Generation:</a:t>
            </a:r>
            <a:r>
              <a:rPr lang="en-US" b="0" i="0" dirty="0">
                <a:solidFill>
                  <a:srgbClr val="0D0D0D"/>
                </a:solidFill>
                <a:effectLst/>
                <a:latin typeface="Söhne"/>
              </a:rPr>
              <a:t> Another key feature of SET is its payload generation capabilities. Users can create malicious payloads designed to exploit vulnerabilities and gain unauthorized access to systems. SET supports the generation of payloads for various platforms and scenarios.</a:t>
            </a:r>
          </a:p>
          <a:p>
            <a:pPr algn="l">
              <a:buFont typeface="+mj-lt"/>
              <a:buAutoNum type="arabicPeriod"/>
            </a:pPr>
            <a:r>
              <a:rPr lang="en-US" b="1" i="0" dirty="0">
                <a:solidFill>
                  <a:srgbClr val="0D0D0D"/>
                </a:solidFill>
                <a:effectLst/>
                <a:latin typeface="Söhne"/>
              </a:rPr>
              <a:t>Reporting:</a:t>
            </a:r>
            <a:r>
              <a:rPr lang="en-US" b="0" i="0" dirty="0">
                <a:solidFill>
                  <a:srgbClr val="0D0D0D"/>
                </a:solidFill>
                <a:effectLst/>
                <a:latin typeface="Söhne"/>
              </a:rPr>
              <a:t> SET provides functionality for generating reports on the outcomes of social engineering campaigns. Users can view detailed reports that include information on successful compromises, harvested credentials, and other relevant data.</a:t>
            </a:r>
          </a:p>
          <a:p>
            <a:pPr algn="l">
              <a:buFont typeface="+mj-lt"/>
              <a:buAutoNum type="arabicPeriod"/>
            </a:pPr>
            <a:r>
              <a:rPr lang="en-US" b="1" i="0" dirty="0">
                <a:solidFill>
                  <a:srgbClr val="0D0D0D"/>
                </a:solidFill>
                <a:effectLst/>
                <a:latin typeface="Söhne"/>
              </a:rPr>
              <a:t>Interactive Prompts:</a:t>
            </a:r>
            <a:r>
              <a:rPr lang="en-US" b="0" i="0" dirty="0">
                <a:solidFill>
                  <a:srgbClr val="0D0D0D"/>
                </a:solidFill>
                <a:effectLst/>
                <a:latin typeface="Söhne"/>
              </a:rPr>
              <a:t> Throughout the SET interface, users will encounter interactive prompts that guide them through the process of configuring and executing social engineering attacks. These prompts provide options for customizing attack parameters and selecting targets.</a:t>
            </a:r>
          </a:p>
          <a:p>
            <a:pPr algn="l">
              <a:buFont typeface="+mj-lt"/>
              <a:buAutoNum type="arabicPeriod"/>
            </a:pPr>
            <a:r>
              <a:rPr lang="en-US" b="1" i="0" dirty="0">
                <a:solidFill>
                  <a:srgbClr val="0D0D0D"/>
                </a:solidFill>
                <a:effectLst/>
                <a:latin typeface="Söhne"/>
              </a:rPr>
              <a:t>Documentation and Help:</a:t>
            </a:r>
            <a:r>
              <a:rPr lang="en-US" b="0" i="0" dirty="0">
                <a:solidFill>
                  <a:srgbClr val="0D0D0D"/>
                </a:solidFill>
                <a:effectLst/>
                <a:latin typeface="Söhne"/>
              </a:rPr>
              <a:t> SET includes built-in documentation and help resources to assist users in understanding and using its features effectively. Users can access documentation on specific modules, commands, and techniques directly from the SET interface.</a:t>
            </a:r>
          </a:p>
          <a:p>
            <a:pPr algn="l"/>
            <a:r>
              <a:rPr lang="en-US" b="0" i="0" dirty="0">
                <a:solidFill>
                  <a:srgbClr val="0D0D0D"/>
                </a:solidFill>
                <a:effectLst/>
                <a:latin typeface="Söhne"/>
              </a:rPr>
              <a:t>By familiarizing yourself with SET's user interface and available modules, you can leverage its powerful features to simulate social engineering attacks and assess the security posture of your organization or clients. Always remember to use SET responsibly and ethically, adhering to applicable laws and regulations.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6</a:t>
            </a:fld>
            <a:endParaRPr lang="en-US"/>
          </a:p>
        </p:txBody>
      </p:sp>
    </p:spTree>
    <p:extLst>
      <p:ext uri="{BB962C8B-B14F-4D97-AF65-F5344CB8AC3E}">
        <p14:creationId xmlns:p14="http://schemas.microsoft.com/office/powerpoint/2010/main" val="1532856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Overview of Social Engineering Attack Techniques Supported by SET:</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Phishing:</a:t>
            </a:r>
            <a:r>
              <a:rPr lang="en-US" b="0" i="0" dirty="0">
                <a:solidFill>
                  <a:srgbClr val="0D0D0D"/>
                </a:solidFill>
                <a:effectLst/>
                <a:latin typeface="Söhne"/>
              </a:rPr>
              <a:t> Phishing is a widespread social engineering technique that involves sending deceptive emails or messages to targets, usually with the intention of tricking them into revealing sensitive information such as login credentials or financial details. SET provides tools for creating and launching phishing campaigns, including email spoofing and fake website creation.</a:t>
            </a:r>
          </a:p>
          <a:p>
            <a:pPr algn="l">
              <a:buFont typeface="+mj-lt"/>
              <a:buAutoNum type="arabicPeriod"/>
            </a:pPr>
            <a:r>
              <a:rPr lang="en-US" b="1" i="0" dirty="0">
                <a:solidFill>
                  <a:srgbClr val="0D0D0D"/>
                </a:solidFill>
                <a:effectLst/>
                <a:latin typeface="Söhne"/>
              </a:rPr>
              <a:t>Spear Phishing:</a:t>
            </a:r>
            <a:r>
              <a:rPr lang="en-US" b="0" i="0" dirty="0">
                <a:solidFill>
                  <a:srgbClr val="0D0D0D"/>
                </a:solidFill>
                <a:effectLst/>
                <a:latin typeface="Söhne"/>
              </a:rPr>
              <a:t> Spear phishing is a targeted form of phishing that involves customizing attacks for specific individuals or organizations. Attackers research their targets to tailor their messages and increase the likelihood of success. SET offers capabilities for crafting spear phishing emails and designing convincing scenarios to lure victims.</a:t>
            </a:r>
          </a:p>
          <a:p>
            <a:pPr algn="l">
              <a:buFont typeface="+mj-lt"/>
              <a:buAutoNum type="arabicPeriod"/>
            </a:pPr>
            <a:r>
              <a:rPr lang="en-US" b="1" i="0" dirty="0">
                <a:solidFill>
                  <a:srgbClr val="0D0D0D"/>
                </a:solidFill>
                <a:effectLst/>
                <a:latin typeface="Söhne"/>
              </a:rPr>
              <a:t>Credential Harvesting:</a:t>
            </a:r>
            <a:r>
              <a:rPr lang="en-US" b="0" i="0" dirty="0">
                <a:solidFill>
                  <a:srgbClr val="0D0D0D"/>
                </a:solidFill>
                <a:effectLst/>
                <a:latin typeface="Söhne"/>
              </a:rPr>
              <a:t> Credential harvesting involves collecting usernames, passwords, and other authentication credentials from unsuspecting users. SET includes modules for harvesting credentials through various means, such as capturing login information entered into fake login forms, cloning legitimate websites to steal credentials, and conducting man-in-the-middle attacks to intercept sensitive data.</a:t>
            </a:r>
          </a:p>
          <a:p>
            <a:pPr algn="l">
              <a:buFont typeface="+mj-lt"/>
              <a:buAutoNum type="arabicPeriod"/>
            </a:pPr>
            <a:r>
              <a:rPr lang="en-US" b="1" i="0" dirty="0">
                <a:solidFill>
                  <a:srgbClr val="0D0D0D"/>
                </a:solidFill>
                <a:effectLst/>
                <a:latin typeface="Söhne"/>
              </a:rPr>
              <a:t>Pretexting:</a:t>
            </a:r>
            <a:r>
              <a:rPr lang="en-US" b="0" i="0" dirty="0">
                <a:solidFill>
                  <a:srgbClr val="0D0D0D"/>
                </a:solidFill>
                <a:effectLst/>
                <a:latin typeface="Söhne"/>
              </a:rPr>
              <a:t> Pretexting involves creating a fabricated scenario or pretext to manipulate targets into divulging information or performing actions they wouldn't typically do. SET enables users to craft convincing pretexts and script interactions to deceive targets effectively.</a:t>
            </a:r>
          </a:p>
          <a:p>
            <a:pPr algn="l">
              <a:buFont typeface="+mj-lt"/>
              <a:buAutoNum type="arabicPeriod"/>
            </a:pPr>
            <a:r>
              <a:rPr lang="en-US" b="1" i="0" dirty="0">
                <a:solidFill>
                  <a:srgbClr val="0D0D0D"/>
                </a:solidFill>
                <a:effectLst/>
                <a:latin typeface="Söhne"/>
              </a:rPr>
              <a:t>Baiting:</a:t>
            </a:r>
            <a:r>
              <a:rPr lang="en-US" b="0" i="0" dirty="0">
                <a:solidFill>
                  <a:srgbClr val="0D0D0D"/>
                </a:solidFill>
                <a:effectLst/>
                <a:latin typeface="Söhne"/>
              </a:rPr>
              <a:t> Baiting attacks entice victims with the promise of something desirable, such as free downloads, to lure them into clicking on malicious links or downloading malware-infected files. SET provides tools for creating baiting scenarios, such as offering enticing downloads or rewards, to entrap unsuspecting users.</a:t>
            </a:r>
          </a:p>
          <a:p>
            <a:pPr algn="l">
              <a:buFont typeface="+mj-lt"/>
              <a:buAutoNum type="arabicPeriod"/>
            </a:pPr>
            <a:r>
              <a:rPr lang="en-US" b="1" i="0" dirty="0">
                <a:solidFill>
                  <a:srgbClr val="0D0D0D"/>
                </a:solidFill>
                <a:effectLst/>
                <a:latin typeface="Söhne"/>
              </a:rPr>
              <a:t>Impersonation:</a:t>
            </a:r>
            <a:r>
              <a:rPr lang="en-US" b="0" i="0" dirty="0">
                <a:solidFill>
                  <a:srgbClr val="0D0D0D"/>
                </a:solidFill>
                <a:effectLst/>
                <a:latin typeface="Söhne"/>
              </a:rPr>
              <a:t> Impersonation involves masquerading as a trusted individual or entity to deceive targets and gain their trust. SET supports impersonation attacks by allowing users to spoof email addresses, phone numbers, and websites to appear legitimate to targets.</a:t>
            </a:r>
          </a:p>
          <a:p>
            <a:pPr algn="l">
              <a:buFont typeface="+mj-lt"/>
              <a:buAutoNum type="arabicPeriod"/>
            </a:pPr>
            <a:r>
              <a:rPr lang="en-US" b="1" i="0" dirty="0">
                <a:solidFill>
                  <a:srgbClr val="0D0D0D"/>
                </a:solidFill>
                <a:effectLst/>
                <a:latin typeface="Söhne"/>
              </a:rPr>
              <a:t>USB Drop Attacks:</a:t>
            </a:r>
            <a:r>
              <a:rPr lang="en-US" b="0" i="0" dirty="0">
                <a:solidFill>
                  <a:srgbClr val="0D0D0D"/>
                </a:solidFill>
                <a:effectLst/>
                <a:latin typeface="Söhne"/>
              </a:rPr>
              <a:t> USB drop attacks involve leaving USB drives in public places with enticing labels or logos, enticing victims to plug them into their computers. Once connected, the USB drives may contain malware or malicious payloads designed to compromise the victim's system. SET includes features for creating and deploying USB drop attacks to test the security awareness of individuals or organizations.</a:t>
            </a:r>
          </a:p>
          <a:p>
            <a:pPr algn="l"/>
            <a:r>
              <a:rPr lang="en-US" b="0" i="0" dirty="0">
                <a:solidFill>
                  <a:srgbClr val="0D0D0D"/>
                </a:solidFill>
                <a:effectLst/>
                <a:latin typeface="Söhne"/>
              </a:rPr>
              <a:t>By understanding the various social engineering attack techniques supported by SET, cybersecurity professionals can assess the effectiveness of their defenses, educate users about potential threats, and implement appropriate security measures to mitigate the risks posed by social engineering attacks.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7</a:t>
            </a:fld>
            <a:endParaRPr lang="en-US"/>
          </a:p>
        </p:txBody>
      </p:sp>
    </p:spTree>
    <p:extLst>
      <p:ext uri="{BB962C8B-B14F-4D97-AF65-F5344CB8AC3E}">
        <p14:creationId xmlns:p14="http://schemas.microsoft.com/office/powerpoint/2010/main" val="1433264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Step-by-Step Guide to Creating Custom Social Engineering Attacks with SET:</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Launch SET:</a:t>
            </a:r>
            <a:r>
              <a:rPr lang="en-US" b="0" i="0" dirty="0">
                <a:solidFill>
                  <a:srgbClr val="0D0D0D"/>
                </a:solidFill>
                <a:effectLst/>
                <a:latin typeface="Söhne"/>
              </a:rPr>
              <a:t> Open the Social Engineering Toolkit (SET) in Kali Linux by navigating to the Applications menu or executing the command </a:t>
            </a:r>
            <a:r>
              <a:rPr lang="en-US" b="0" i="0" dirty="0" err="1">
                <a:solidFill>
                  <a:srgbClr val="0D0D0D"/>
                </a:solidFill>
                <a:effectLst/>
                <a:latin typeface="Söhne"/>
              </a:rPr>
              <a:t>setoolkit</a:t>
            </a:r>
            <a:r>
              <a:rPr lang="en-US" b="0" i="0" dirty="0">
                <a:solidFill>
                  <a:srgbClr val="0D0D0D"/>
                </a:solidFill>
                <a:effectLst/>
                <a:latin typeface="Söhne"/>
              </a:rPr>
              <a:t> in the terminal.</a:t>
            </a:r>
          </a:p>
          <a:p>
            <a:pPr algn="l">
              <a:buFont typeface="+mj-lt"/>
              <a:buAutoNum type="arabicPeriod"/>
            </a:pPr>
            <a:r>
              <a:rPr lang="en-US" b="1" i="0" dirty="0">
                <a:solidFill>
                  <a:srgbClr val="0D0D0D"/>
                </a:solidFill>
                <a:effectLst/>
                <a:latin typeface="Söhne"/>
              </a:rPr>
              <a:t>Select Attack Vector:</a:t>
            </a:r>
            <a:r>
              <a:rPr lang="en-US" b="0" i="0" dirty="0">
                <a:solidFill>
                  <a:srgbClr val="0D0D0D"/>
                </a:solidFill>
                <a:effectLst/>
                <a:latin typeface="Söhne"/>
              </a:rPr>
              <a:t> Upon launching SET, you will be presented with various attack vectors to choose from. Select the desired attack vector based on the specific social engineering technique you want to employ. For example, you may choose "Website Attack Vectors" for phishing attacks or "Infectious Media Generator" for USB drop attacks.</a:t>
            </a:r>
          </a:p>
          <a:p>
            <a:pPr algn="l">
              <a:buFont typeface="+mj-lt"/>
              <a:buAutoNum type="arabicPeriod"/>
            </a:pPr>
            <a:r>
              <a:rPr lang="en-US" b="1" i="0" dirty="0">
                <a:solidFill>
                  <a:srgbClr val="0D0D0D"/>
                </a:solidFill>
                <a:effectLst/>
                <a:latin typeface="Söhne"/>
              </a:rPr>
              <a:t>Customize Attack:</a:t>
            </a:r>
            <a:r>
              <a:rPr lang="en-US" b="0" i="0" dirty="0">
                <a:solidFill>
                  <a:srgbClr val="0D0D0D"/>
                </a:solidFill>
                <a:effectLst/>
                <a:latin typeface="Söhne"/>
              </a:rPr>
              <a:t> Once you've selected the attack vector, SET will prompt you to customize the attack parameters. This includes configuring options such as the target URL, email subject and content, payload type, and other relevant settings. Take the time to tailor the attack to your specific objectives and target audience.</a:t>
            </a:r>
          </a:p>
          <a:p>
            <a:pPr algn="l">
              <a:buFont typeface="+mj-lt"/>
              <a:buAutoNum type="arabicPeriod"/>
            </a:pPr>
            <a:r>
              <a:rPr lang="en-US" b="1" i="0" dirty="0">
                <a:solidFill>
                  <a:srgbClr val="0D0D0D"/>
                </a:solidFill>
                <a:effectLst/>
                <a:latin typeface="Söhne"/>
              </a:rPr>
              <a:t>Payload Selection:</a:t>
            </a:r>
            <a:r>
              <a:rPr lang="en-US" b="0" i="0" dirty="0">
                <a:solidFill>
                  <a:srgbClr val="0D0D0D"/>
                </a:solidFill>
                <a:effectLst/>
                <a:latin typeface="Söhne"/>
              </a:rPr>
              <a:t> Depending on the chosen attack vector, SET provides options for selecting the payload to be used in the attack. This could be a malicious executable, a phishing website template, or a payload designed to exploit a particular vulnerability. Choose the appropriate payload that aligns with your attack strategy and goals.</a:t>
            </a:r>
          </a:p>
          <a:p>
            <a:pPr algn="l">
              <a:buFont typeface="+mj-lt"/>
              <a:buAutoNum type="arabicPeriod"/>
            </a:pPr>
            <a:r>
              <a:rPr lang="en-US" b="1" i="0" dirty="0">
                <a:solidFill>
                  <a:srgbClr val="0D0D0D"/>
                </a:solidFill>
                <a:effectLst/>
                <a:latin typeface="Söhne"/>
              </a:rPr>
              <a:t>Configure Listener:</a:t>
            </a:r>
            <a:r>
              <a:rPr lang="en-US" b="0" i="0" dirty="0">
                <a:solidFill>
                  <a:srgbClr val="0D0D0D"/>
                </a:solidFill>
                <a:effectLst/>
                <a:latin typeface="Söhne"/>
              </a:rPr>
              <a:t> SET allows you to set up listeners to capture data or establish a connection with the target system once the social engineering attack is successful. Configure the listener settings, including the IP address, port number, and communication protocol, to ensure proper monitoring and data capture during the attack.</a:t>
            </a:r>
          </a:p>
          <a:p>
            <a:pPr algn="l">
              <a:buFont typeface="+mj-lt"/>
              <a:buAutoNum type="arabicPeriod"/>
            </a:pPr>
            <a:r>
              <a:rPr lang="en-US" b="1" i="0" dirty="0">
                <a:solidFill>
                  <a:srgbClr val="0D0D0D"/>
                </a:solidFill>
                <a:effectLst/>
                <a:latin typeface="Söhne"/>
              </a:rPr>
              <a:t>Review and Launch:</a:t>
            </a:r>
            <a:r>
              <a:rPr lang="en-US" b="0" i="0" dirty="0">
                <a:solidFill>
                  <a:srgbClr val="0D0D0D"/>
                </a:solidFill>
                <a:effectLst/>
                <a:latin typeface="Söhne"/>
              </a:rPr>
              <a:t> Before launching the attack, carefully review all the configured settings and parameters to ensure everything is set up correctly. Double-check the target information, payload selection, and listener configuration to avoid any errors or misconfigurations. Once satisfied, proceed to launch the social engineering attack.</a:t>
            </a:r>
          </a:p>
          <a:p>
            <a:pPr algn="l">
              <a:buFont typeface="+mj-lt"/>
              <a:buAutoNum type="arabicPeriod"/>
            </a:pPr>
            <a:r>
              <a:rPr lang="en-US" b="1" i="0" dirty="0">
                <a:solidFill>
                  <a:srgbClr val="0D0D0D"/>
                </a:solidFill>
                <a:effectLst/>
                <a:latin typeface="Söhne"/>
              </a:rPr>
              <a:t>Execute Attack:</a:t>
            </a:r>
            <a:r>
              <a:rPr lang="en-US" b="0" i="0" dirty="0">
                <a:solidFill>
                  <a:srgbClr val="0D0D0D"/>
                </a:solidFill>
                <a:effectLst/>
                <a:latin typeface="Söhne"/>
              </a:rPr>
              <a:t> Follow the prompts provided by SET to execute the social engineering attack. Depending on the selected attack vector, you may need to provide additional input or interact with the target system to initiate the attack. Monitor the progress of the attack and wait for any responses or interactions from the target.</a:t>
            </a:r>
          </a:p>
          <a:p>
            <a:pPr algn="l">
              <a:buFont typeface="+mj-lt"/>
              <a:buAutoNum type="arabicPeriod"/>
            </a:pPr>
            <a:r>
              <a:rPr lang="en-US" b="1" i="0" dirty="0">
                <a:solidFill>
                  <a:srgbClr val="0D0D0D"/>
                </a:solidFill>
                <a:effectLst/>
                <a:latin typeface="Söhne"/>
              </a:rPr>
              <a:t>Capture Results:</a:t>
            </a:r>
            <a:r>
              <a:rPr lang="en-US" b="0" i="0" dirty="0">
                <a:solidFill>
                  <a:srgbClr val="0D0D0D"/>
                </a:solidFill>
                <a:effectLst/>
                <a:latin typeface="Söhne"/>
              </a:rPr>
              <a:t> As the social engineering attack progresses, SET will capture relevant data, such as login credentials, system access, or other sensitive information, depending on the attack type. Review the captured results in real-time using the configured listener or access the captured data later for analysis and further action.</a:t>
            </a:r>
          </a:p>
          <a:p>
            <a:pPr algn="l">
              <a:buFont typeface="+mj-lt"/>
              <a:buAutoNum type="arabicPeriod"/>
            </a:pPr>
            <a:r>
              <a:rPr lang="en-US" b="1" i="0" dirty="0">
                <a:solidFill>
                  <a:srgbClr val="0D0D0D"/>
                </a:solidFill>
                <a:effectLst/>
                <a:latin typeface="Söhne"/>
              </a:rPr>
              <a:t>Cleanup and Analysis:</a:t>
            </a:r>
            <a:r>
              <a:rPr lang="en-US" b="0" i="0" dirty="0">
                <a:solidFill>
                  <a:srgbClr val="0D0D0D"/>
                </a:solidFill>
                <a:effectLst/>
                <a:latin typeface="Söhne"/>
              </a:rPr>
              <a:t> Once the attack is complete, it's essential to clean up any traces of the attack and analyze the captured data thoroughly. Evaluate the effectiveness of the social engineering technique, assess any security vulnerabilities exposed, and identify areas for improvement in defense mechanisms and security awareness training.</a:t>
            </a:r>
          </a:p>
          <a:p>
            <a:pPr algn="l">
              <a:buFont typeface="+mj-lt"/>
              <a:buAutoNum type="arabicPeriod"/>
            </a:pPr>
            <a:r>
              <a:rPr lang="en-US" b="1" i="0" dirty="0">
                <a:solidFill>
                  <a:srgbClr val="0D0D0D"/>
                </a:solidFill>
                <a:effectLst/>
                <a:latin typeface="Söhne"/>
              </a:rPr>
              <a:t>Documentation:</a:t>
            </a:r>
            <a:r>
              <a:rPr lang="en-US" b="0" i="0" dirty="0">
                <a:solidFill>
                  <a:srgbClr val="0D0D0D"/>
                </a:solidFill>
                <a:effectLst/>
                <a:latin typeface="Söhne"/>
              </a:rPr>
              <a:t> Document all aspects of the social engineering attack, including the attack vector, customized settings, captured results, and lessons learned. Maintain detailed records for future reference, analysis, and reporting purposes, ensuring accountability and continuous improvement in cybersecurity practices.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8</a:t>
            </a:fld>
            <a:endParaRPr lang="en-US"/>
          </a:p>
        </p:txBody>
      </p:sp>
    </p:spTree>
    <p:extLst>
      <p:ext uri="{BB962C8B-B14F-4D97-AF65-F5344CB8AC3E}">
        <p14:creationId xmlns:p14="http://schemas.microsoft.com/office/powerpoint/2010/main" val="2164248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Instructions for Launching Social Engineering Attacks with SET:</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Launch SET:</a:t>
            </a:r>
            <a:r>
              <a:rPr lang="en-US" b="0" i="0" dirty="0">
                <a:solidFill>
                  <a:srgbClr val="0D0D0D"/>
                </a:solidFill>
                <a:effectLst/>
                <a:latin typeface="Söhne"/>
              </a:rPr>
              <a:t> Begin by launching the Social Engineering Toolkit (SET) in Kali Linux. You can do this by opening a terminal window and executing the command </a:t>
            </a:r>
            <a:r>
              <a:rPr lang="en-US" b="0" i="0" dirty="0" err="1">
                <a:solidFill>
                  <a:srgbClr val="0D0D0D"/>
                </a:solidFill>
                <a:effectLst/>
                <a:latin typeface="Söhne"/>
              </a:rPr>
              <a:t>setoolkit</a:t>
            </a:r>
            <a:r>
              <a:rPr lang="en-US" b="0" i="0" dirty="0">
                <a:solidFill>
                  <a:srgbClr val="0D0D0D"/>
                </a:solidFill>
                <a:effectLst/>
                <a:latin typeface="Söhne"/>
              </a:rPr>
              <a:t>.</a:t>
            </a:r>
          </a:p>
          <a:p>
            <a:pPr algn="l">
              <a:buFont typeface="+mj-lt"/>
              <a:buAutoNum type="arabicPeriod"/>
            </a:pPr>
            <a:r>
              <a:rPr lang="en-US" b="1" i="0" dirty="0">
                <a:solidFill>
                  <a:srgbClr val="0D0D0D"/>
                </a:solidFill>
                <a:effectLst/>
                <a:latin typeface="Söhne"/>
              </a:rPr>
              <a:t>Select Attack Vector:</a:t>
            </a:r>
            <a:r>
              <a:rPr lang="en-US" b="0" i="0" dirty="0">
                <a:solidFill>
                  <a:srgbClr val="0D0D0D"/>
                </a:solidFill>
                <a:effectLst/>
                <a:latin typeface="Söhne"/>
              </a:rPr>
              <a:t> Upon launching SET, you will be presented with a menu of different attack vectors. Choose the appropriate attack vector based on the type of social engineering attack you wish to execute. For example, you may select "Website Attack Vectors" for phishing campaigns or "Infectious Media Generator" for USB-based attacks.</a:t>
            </a:r>
          </a:p>
          <a:p>
            <a:pPr algn="l">
              <a:buFont typeface="+mj-lt"/>
              <a:buAutoNum type="arabicPeriod"/>
            </a:pPr>
            <a:r>
              <a:rPr lang="en-US" b="1" i="0" dirty="0">
                <a:solidFill>
                  <a:srgbClr val="0D0D0D"/>
                </a:solidFill>
                <a:effectLst/>
                <a:latin typeface="Söhne"/>
              </a:rPr>
              <a:t>Configure Attack Parameters:</a:t>
            </a:r>
            <a:r>
              <a:rPr lang="en-US" b="0" i="0" dirty="0">
                <a:solidFill>
                  <a:srgbClr val="0D0D0D"/>
                </a:solidFill>
                <a:effectLst/>
                <a:latin typeface="Söhne"/>
              </a:rPr>
              <a:t> After selecting the attack vector, SET will prompt you to configure various parameters for the attack. This may include specifying the target URL for phishing campaigns, crafting the email content, or customizing the payload for exploitation. Follow the on-screen instructions to input the required information and customize the attack to suit your objectives.</a:t>
            </a:r>
          </a:p>
          <a:p>
            <a:pPr algn="l">
              <a:buFont typeface="+mj-lt"/>
              <a:buAutoNum type="arabicPeriod"/>
            </a:pPr>
            <a:r>
              <a:rPr lang="en-US" b="1" i="0" dirty="0">
                <a:solidFill>
                  <a:srgbClr val="0D0D0D"/>
                </a:solidFill>
                <a:effectLst/>
                <a:latin typeface="Söhne"/>
              </a:rPr>
              <a:t>Generate Attack Payload:</a:t>
            </a:r>
            <a:r>
              <a:rPr lang="en-US" b="0" i="0" dirty="0">
                <a:solidFill>
                  <a:srgbClr val="0D0D0D"/>
                </a:solidFill>
                <a:effectLst/>
                <a:latin typeface="Söhne"/>
              </a:rPr>
              <a:t> Depending on the selected attack vector, SET may require you to generate a payload to be used in the attack. This payload could be a malicious website, a crafted email, or a weaponized file designed to exploit a vulnerability. Use SET's built-in tools to generate the appropriate payload for your attack.</a:t>
            </a:r>
          </a:p>
          <a:p>
            <a:pPr algn="l">
              <a:buFont typeface="+mj-lt"/>
              <a:buAutoNum type="arabicPeriod"/>
            </a:pPr>
            <a:r>
              <a:rPr lang="en-US" b="1" i="0" dirty="0">
                <a:solidFill>
                  <a:srgbClr val="0D0D0D"/>
                </a:solidFill>
                <a:effectLst/>
                <a:latin typeface="Söhne"/>
              </a:rPr>
              <a:t>Set Up Listener:</a:t>
            </a:r>
            <a:r>
              <a:rPr lang="en-US" b="0" i="0" dirty="0">
                <a:solidFill>
                  <a:srgbClr val="0D0D0D"/>
                </a:solidFill>
                <a:effectLst/>
                <a:latin typeface="Söhne"/>
              </a:rPr>
              <a:t> Before launching the attack, SET allows you to configure a listener to capture the results of the social engineering campaign. This could include capturing login credentials, intercepted data, or establishing a backdoor connection to the target system. Configure the listener settings, including the IP address, port number, and protocol, to ensure proper monitoring and data capture.</a:t>
            </a:r>
          </a:p>
          <a:p>
            <a:pPr algn="l">
              <a:buFont typeface="+mj-lt"/>
              <a:buAutoNum type="arabicPeriod"/>
            </a:pPr>
            <a:r>
              <a:rPr lang="en-US" b="1" i="0" dirty="0">
                <a:solidFill>
                  <a:srgbClr val="0D0D0D"/>
                </a:solidFill>
                <a:effectLst/>
                <a:latin typeface="Söhne"/>
              </a:rPr>
              <a:t>Launch the Attack:</a:t>
            </a:r>
            <a:r>
              <a:rPr lang="en-US" b="0" i="0" dirty="0">
                <a:solidFill>
                  <a:srgbClr val="0D0D0D"/>
                </a:solidFill>
                <a:effectLst/>
                <a:latin typeface="Söhne"/>
              </a:rPr>
              <a:t> Once all the parameters are configured, initiate the social engineering attack by following the prompts provided by SET. Depending on the attack vector, you may need to provide additional information or interact with the target system to execute the attack successfully. Monitor the progress of the attack and wait for any responses or interactions from the target.</a:t>
            </a:r>
          </a:p>
          <a:p>
            <a:pPr algn="l">
              <a:buFont typeface="+mj-lt"/>
              <a:buAutoNum type="arabicPeriod"/>
            </a:pPr>
            <a:r>
              <a:rPr lang="en-US" b="1" i="0" dirty="0">
                <a:solidFill>
                  <a:srgbClr val="0D0D0D"/>
                </a:solidFill>
                <a:effectLst/>
                <a:latin typeface="Söhne"/>
              </a:rPr>
              <a:t>Capture Results:</a:t>
            </a:r>
            <a:r>
              <a:rPr lang="en-US" b="0" i="0" dirty="0">
                <a:solidFill>
                  <a:srgbClr val="0D0D0D"/>
                </a:solidFill>
                <a:effectLst/>
                <a:latin typeface="Söhne"/>
              </a:rPr>
              <a:t> As the social engineering attack progresses, SET will capture relevant data and results from the target system. This may include harvested credentials, system access, or other sensitive information, depending on the nature of the attack. Monitor the listener for incoming connections or captured data, and analyze the results in real-time.</a:t>
            </a:r>
          </a:p>
          <a:p>
            <a:pPr algn="l">
              <a:buFont typeface="+mj-lt"/>
              <a:buAutoNum type="arabicPeriod"/>
            </a:pPr>
            <a:r>
              <a:rPr lang="en-US" b="1" i="0" dirty="0">
                <a:solidFill>
                  <a:srgbClr val="0D0D0D"/>
                </a:solidFill>
                <a:effectLst/>
                <a:latin typeface="Söhne"/>
              </a:rPr>
              <a:t>Review and Analyze:</a:t>
            </a:r>
            <a:r>
              <a:rPr lang="en-US" b="0" i="0" dirty="0">
                <a:solidFill>
                  <a:srgbClr val="0D0D0D"/>
                </a:solidFill>
                <a:effectLst/>
                <a:latin typeface="Söhne"/>
              </a:rPr>
              <a:t> After the attack is complete, review the captured results and analyze the effectiveness of the social engineering campaign. Evaluate the success rate, identify any security vulnerabilities exposed, and assess the impact on the target system. Use this information to improve future attack strategies and enhance defense mechanisms.</a:t>
            </a:r>
          </a:p>
          <a:p>
            <a:pPr algn="l">
              <a:buFont typeface="+mj-lt"/>
              <a:buAutoNum type="arabicPeriod"/>
            </a:pPr>
            <a:r>
              <a:rPr lang="en-US" b="1" i="0" dirty="0">
                <a:solidFill>
                  <a:srgbClr val="0D0D0D"/>
                </a:solidFill>
                <a:effectLst/>
                <a:latin typeface="Söhne"/>
              </a:rPr>
              <a:t>Cleanup:</a:t>
            </a:r>
            <a:r>
              <a:rPr lang="en-US" b="0" i="0" dirty="0">
                <a:solidFill>
                  <a:srgbClr val="0D0D0D"/>
                </a:solidFill>
                <a:effectLst/>
                <a:latin typeface="Söhne"/>
              </a:rPr>
              <a:t> Once the analysis is complete, it's essential to clean up any traces of the social engineering attack from both the attacker's system and the target environment. Remove any generated payloads, delete log files, and ensure that no unauthorized access or malicious activity persists.</a:t>
            </a:r>
          </a:p>
          <a:p>
            <a:pPr algn="l">
              <a:buFont typeface="+mj-lt"/>
              <a:buAutoNum type="arabicPeriod"/>
            </a:pPr>
            <a:r>
              <a:rPr lang="en-US" b="1" i="0" dirty="0">
                <a:solidFill>
                  <a:srgbClr val="0D0D0D"/>
                </a:solidFill>
                <a:effectLst/>
                <a:latin typeface="Söhne"/>
              </a:rPr>
              <a:t>Documentation and Reporting:</a:t>
            </a:r>
            <a:r>
              <a:rPr lang="en-US" b="0" i="0" dirty="0">
                <a:solidFill>
                  <a:srgbClr val="0D0D0D"/>
                </a:solidFill>
                <a:effectLst/>
                <a:latin typeface="Söhne"/>
              </a:rPr>
              <a:t> Document all aspects of the social engineering attack, including the attack vector used, the attack parameters, captured results, and analysis findings. Maintain detailed records for future reference, reporting, and improvement of security practices and awareness.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9</a:t>
            </a:fld>
            <a:endParaRPr lang="en-US"/>
          </a:p>
        </p:txBody>
      </p:sp>
    </p:spTree>
    <p:extLst>
      <p:ext uri="{BB962C8B-B14F-4D97-AF65-F5344CB8AC3E}">
        <p14:creationId xmlns:p14="http://schemas.microsoft.com/office/powerpoint/2010/main" val="1351954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D0D0D"/>
                </a:solidFill>
                <a:effectLst/>
                <a:latin typeface="Söhne"/>
              </a:rPr>
              <a:t>Exploring Post-Exploitation Capabilities in SET:</a:t>
            </a:r>
            <a:endParaRPr lang="en-US" b="0" i="0" dirty="0">
              <a:solidFill>
                <a:srgbClr val="0D0D0D"/>
              </a:solidFill>
              <a:effectLst/>
              <a:latin typeface="Söhne"/>
            </a:endParaRPr>
          </a:p>
          <a:p>
            <a:pPr algn="l">
              <a:buFont typeface="+mj-lt"/>
              <a:buAutoNum type="arabicPeriod"/>
            </a:pPr>
            <a:r>
              <a:rPr lang="en-US" b="1" i="0" dirty="0">
                <a:solidFill>
                  <a:srgbClr val="0D0D0D"/>
                </a:solidFill>
                <a:effectLst/>
                <a:latin typeface="Söhne"/>
              </a:rPr>
              <a:t>Accessing Compromised Systems:</a:t>
            </a:r>
            <a:r>
              <a:rPr lang="en-US" b="0" i="0" dirty="0">
                <a:solidFill>
                  <a:srgbClr val="0D0D0D"/>
                </a:solidFill>
                <a:effectLst/>
                <a:latin typeface="Söhne"/>
              </a:rPr>
              <a:t> After successfully executing a social engineering attack using the Social Engineering Toolkit (SET), attackers may gain initial access to compromised systems. From here, they can explore post-exploitation capabilities to escalate privileges, maintain persistence, and exfiltrate sensitive data.</a:t>
            </a:r>
          </a:p>
          <a:p>
            <a:pPr algn="l">
              <a:buFont typeface="+mj-lt"/>
              <a:buAutoNum type="arabicPeriod"/>
            </a:pPr>
            <a:r>
              <a:rPr lang="en-US" b="1" i="0" dirty="0">
                <a:solidFill>
                  <a:srgbClr val="0D0D0D"/>
                </a:solidFill>
                <a:effectLst/>
                <a:latin typeface="Söhne"/>
              </a:rPr>
              <a:t>Privilege Escalation:</a:t>
            </a:r>
            <a:r>
              <a:rPr lang="en-US" b="0" i="0" dirty="0">
                <a:solidFill>
                  <a:srgbClr val="0D0D0D"/>
                </a:solidFill>
                <a:effectLst/>
                <a:latin typeface="Söhne"/>
              </a:rPr>
              <a:t> One common post-exploitation technique is privilege escalation, where attackers attempt to elevate their access privileges on the compromised system. SET provides various modules and payloads that can be used to exploit known vulnerabilities or misconfigurations to gain administrative or root-level access.</a:t>
            </a:r>
          </a:p>
          <a:p>
            <a:pPr algn="l">
              <a:buFont typeface="+mj-lt"/>
              <a:buAutoNum type="arabicPeriod"/>
            </a:pPr>
            <a:r>
              <a:rPr lang="en-US" b="1" i="0" dirty="0">
                <a:solidFill>
                  <a:srgbClr val="0D0D0D"/>
                </a:solidFill>
                <a:effectLst/>
                <a:latin typeface="Söhne"/>
              </a:rPr>
              <a:t>Maintaining Persistence:</a:t>
            </a:r>
            <a:r>
              <a:rPr lang="en-US" b="0" i="0" dirty="0">
                <a:solidFill>
                  <a:srgbClr val="0D0D0D"/>
                </a:solidFill>
                <a:effectLst/>
                <a:latin typeface="Söhne"/>
              </a:rPr>
              <a:t> To ensure continued access to compromised systems, attackers often employ persistence mechanisms that allow them to maintain control even after system reboots or security measures are applied. SET offers features for deploying persistent backdoors, creating scheduled tasks, or modifying system configurations to maintain access over the long term.</a:t>
            </a:r>
          </a:p>
          <a:p>
            <a:pPr algn="l">
              <a:buFont typeface="+mj-lt"/>
              <a:buAutoNum type="arabicPeriod"/>
            </a:pPr>
            <a:r>
              <a:rPr lang="en-US" b="1" i="0" dirty="0">
                <a:solidFill>
                  <a:srgbClr val="0D0D0D"/>
                </a:solidFill>
                <a:effectLst/>
                <a:latin typeface="Söhne"/>
              </a:rPr>
              <a:t>Data Exfiltration:</a:t>
            </a:r>
            <a:r>
              <a:rPr lang="en-US" b="0" i="0" dirty="0">
                <a:solidFill>
                  <a:srgbClr val="0D0D0D"/>
                </a:solidFill>
                <a:effectLst/>
                <a:latin typeface="Söhne"/>
              </a:rPr>
              <a:t> Once access to the compromised system is established, attackers may seek to exfiltrate sensitive data from the target environment. SET provides tools and modules for extracting files, capturing keystrokes, sniffing network traffic, and collecting other forms of valuable information from the compromised system.</a:t>
            </a:r>
          </a:p>
          <a:p>
            <a:pPr algn="l">
              <a:buFont typeface="+mj-lt"/>
              <a:buAutoNum type="arabicPeriod"/>
            </a:pPr>
            <a:r>
              <a:rPr lang="en-US" b="1" i="0" dirty="0">
                <a:solidFill>
                  <a:srgbClr val="0D0D0D"/>
                </a:solidFill>
                <a:effectLst/>
                <a:latin typeface="Söhne"/>
              </a:rPr>
              <a:t>Post-Exploitation Modules:</a:t>
            </a:r>
            <a:r>
              <a:rPr lang="en-US" b="0" i="0" dirty="0">
                <a:solidFill>
                  <a:srgbClr val="0D0D0D"/>
                </a:solidFill>
                <a:effectLst/>
                <a:latin typeface="Söhne"/>
              </a:rPr>
              <a:t> SET includes a variety of post-exploitation modules designed to facilitate further exploitation and data collection on compromised systems. These modules allow attackers to perform tasks such as dumping password hashes, escalating privileges, pivoting to other systems, and executing additional payloads.</a:t>
            </a:r>
          </a:p>
          <a:p>
            <a:pPr algn="l">
              <a:buFont typeface="+mj-lt"/>
              <a:buAutoNum type="arabicPeriod"/>
            </a:pPr>
            <a:r>
              <a:rPr lang="en-US" b="1" i="0" dirty="0">
                <a:solidFill>
                  <a:srgbClr val="0D0D0D"/>
                </a:solidFill>
                <a:effectLst/>
                <a:latin typeface="Söhne"/>
              </a:rPr>
              <a:t>Exfiltrating Data:</a:t>
            </a:r>
            <a:r>
              <a:rPr lang="en-US" b="0" i="0" dirty="0">
                <a:solidFill>
                  <a:srgbClr val="0D0D0D"/>
                </a:solidFill>
                <a:effectLst/>
                <a:latin typeface="Söhne"/>
              </a:rPr>
              <a:t> Attackers can leverage SET's post-exploitation capabilities to exfiltrate data from compromised systems to remote servers or external locations under their control. This could include sensitive documents, login credentials, financial information, or intellectual property. SET provides tools for compressing, encrypting, and transmitting data securely over various communication channels.</a:t>
            </a:r>
          </a:p>
          <a:p>
            <a:pPr algn="l">
              <a:buFont typeface="+mj-lt"/>
              <a:buAutoNum type="arabicPeriod"/>
            </a:pPr>
            <a:r>
              <a:rPr lang="en-US" b="1" i="0" dirty="0">
                <a:solidFill>
                  <a:srgbClr val="0D0D0D"/>
                </a:solidFill>
                <a:effectLst/>
                <a:latin typeface="Söhne"/>
              </a:rPr>
              <a:t>Covering Tracks:</a:t>
            </a:r>
            <a:r>
              <a:rPr lang="en-US" b="0" i="0" dirty="0">
                <a:solidFill>
                  <a:srgbClr val="0D0D0D"/>
                </a:solidFill>
                <a:effectLst/>
                <a:latin typeface="Söhne"/>
              </a:rPr>
              <a:t> To evade detection and cover their tracks, attackers may use SET to erase or modify system logs, delete incriminating files, and alter timestamps on compromised systems. By obscuring their activities and minimizing their footprint, attackers can make it more challenging for forensic investigators to trace their actions back to the source.</a:t>
            </a:r>
          </a:p>
          <a:p>
            <a:pPr algn="l">
              <a:buFont typeface="+mj-lt"/>
              <a:buAutoNum type="arabicPeriod"/>
            </a:pPr>
            <a:r>
              <a:rPr lang="en-US" b="1" i="0" dirty="0">
                <a:solidFill>
                  <a:srgbClr val="0D0D0D"/>
                </a:solidFill>
                <a:effectLst/>
                <a:latin typeface="Söhne"/>
              </a:rPr>
              <a:t>Automated Post-Exploitation Tasks:</a:t>
            </a:r>
            <a:r>
              <a:rPr lang="en-US" b="0" i="0" dirty="0">
                <a:solidFill>
                  <a:srgbClr val="0D0D0D"/>
                </a:solidFill>
                <a:effectLst/>
                <a:latin typeface="Söhne"/>
              </a:rPr>
              <a:t> SET streamlines the post-exploitation process by offering automated workflows and scripts for performing common tasks. Attackers can use these built-in features to streamline data collection, automate privilege escalation, and execute post-exploitation activities efficiently.</a:t>
            </a:r>
          </a:p>
          <a:p>
            <a:pPr algn="l">
              <a:buFont typeface="+mj-lt"/>
              <a:buAutoNum type="arabicPeriod"/>
            </a:pPr>
            <a:r>
              <a:rPr lang="en-US" b="1" i="0" dirty="0">
                <a:solidFill>
                  <a:srgbClr val="0D0D0D"/>
                </a:solidFill>
                <a:effectLst/>
                <a:latin typeface="Söhne"/>
              </a:rPr>
              <a:t>Risk of Detection:</a:t>
            </a:r>
            <a:r>
              <a:rPr lang="en-US" b="0" i="0" dirty="0">
                <a:solidFill>
                  <a:srgbClr val="0D0D0D"/>
                </a:solidFill>
                <a:effectLst/>
                <a:latin typeface="Söhne"/>
              </a:rPr>
              <a:t> While post-exploitation activities conducted through SET can be powerful, they also carry an increased risk of detection by security monitoring tools and antivirus software. Attackers must exercise caution and employ evasion techniques to avoid detection while conducting post-exploitation activities.</a:t>
            </a:r>
          </a:p>
          <a:p>
            <a:pPr algn="l">
              <a:buFont typeface="+mj-lt"/>
              <a:buAutoNum type="arabicPeriod"/>
            </a:pPr>
            <a:r>
              <a:rPr lang="en-US" b="1" i="0" dirty="0">
                <a:solidFill>
                  <a:srgbClr val="0D0D0D"/>
                </a:solidFill>
                <a:effectLst/>
                <a:latin typeface="Söhne"/>
              </a:rPr>
              <a:t>Legal and Ethical Considerations:</a:t>
            </a:r>
            <a:r>
              <a:rPr lang="en-US" b="0" i="0" dirty="0">
                <a:solidFill>
                  <a:srgbClr val="0D0D0D"/>
                </a:solidFill>
                <a:effectLst/>
                <a:latin typeface="Söhne"/>
              </a:rPr>
              <a:t> It's essential to emphasize the legal and ethical implications of engaging in post-exploitation activities. Unauthorized access to systems, data theft, and malicious actions can have severe legal consequences. Security professionals should always operate within the bounds of the law and adhere to ethical standards when conducting post-exploitation activities using SET.</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10</a:t>
            </a:fld>
            <a:endParaRPr lang="en-US"/>
          </a:p>
        </p:txBody>
      </p:sp>
    </p:spTree>
    <p:extLst>
      <p:ext uri="{BB962C8B-B14F-4D97-AF65-F5344CB8AC3E}">
        <p14:creationId xmlns:p14="http://schemas.microsoft.com/office/powerpoint/2010/main" val="261689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11/17/2024</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11/17/2024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11/17/2024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11/17/2024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11/17/2024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11/17/2024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11/17/2024</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11/17/2024</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11/17/2024</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11/17/2024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11/17/2024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11/17/2024</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Ethical Hacking</a:t>
            </a:r>
            <a:endParaRPr lang="en-US" dirty="0">
              <a:latin typeface="Times New Roman" panose="02020603050405020304" pitchFamily="18" charset="0"/>
              <a:cs typeface="Times New Roman" panose="02020603050405020304" pitchFamily="18" charset="0"/>
            </a:endParaRPr>
          </a:p>
        </p:txBody>
      </p:sp>
      <p:sp>
        <p:nvSpPr>
          <p:cNvPr id="5" name="Subtitle 4"/>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Week13</a:t>
            </a:r>
          </a:p>
          <a:p>
            <a:r>
              <a:rPr lang="en-US" dirty="0" err="1">
                <a:latin typeface="Times New Roman" panose="02020603050405020304" pitchFamily="18" charset="0"/>
                <a:cs typeface="Times New Roman" panose="02020603050405020304" pitchFamily="18" charset="0"/>
              </a:rPr>
              <a:t>Simohamed</a:t>
            </a:r>
            <a:r>
              <a:rPr lang="en-US" dirty="0">
                <a:latin typeface="Times New Roman" panose="02020603050405020304" pitchFamily="18" charset="0"/>
                <a:cs typeface="Times New Roman" panose="02020603050405020304" pitchFamily="18" charset="0"/>
              </a:rPr>
              <a:t> Roudani</a:t>
            </a:r>
          </a:p>
          <a:p>
            <a:r>
              <a:rPr lang="en-US" dirty="0">
                <a:latin typeface="Times New Roman" panose="02020603050405020304" pitchFamily="18" charset="0"/>
                <a:cs typeface="Times New Roman" panose="02020603050405020304" pitchFamily="18" charset="0"/>
              </a:rPr>
              <a:t>fall 2024</a:t>
            </a: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AB75C-7300-CD14-1D2B-B254E4567415}"/>
              </a:ext>
            </a:extLst>
          </p:cNvPr>
          <p:cNvSpPr>
            <a:spLocks noGrp="1"/>
          </p:cNvSpPr>
          <p:nvPr>
            <p:ph type="title"/>
          </p:nvPr>
        </p:nvSpPr>
        <p:spPr/>
        <p:txBody>
          <a:bodyPr/>
          <a:lstStyle/>
          <a:p>
            <a:r>
              <a:rPr lang="en-US" dirty="0"/>
              <a:t>Post-Exploitation:</a:t>
            </a:r>
          </a:p>
        </p:txBody>
      </p:sp>
      <p:sp>
        <p:nvSpPr>
          <p:cNvPr id="3" name="Content Placeholder 2">
            <a:extLst>
              <a:ext uri="{FF2B5EF4-FFF2-40B4-BE49-F238E27FC236}">
                <a16:creationId xmlns:a16="http://schemas.microsoft.com/office/drawing/2014/main" id="{091019BB-FF26-A80F-FB32-77A38D4D050F}"/>
              </a:ext>
            </a:extLst>
          </p:cNvPr>
          <p:cNvSpPr>
            <a:spLocks noGrp="1"/>
          </p:cNvSpPr>
          <p:nvPr>
            <p:ph idx="1"/>
          </p:nvPr>
        </p:nvSpPr>
        <p:spPr/>
        <p:txBody>
          <a:bodyPr/>
          <a:lstStyle/>
          <a:p>
            <a:r>
              <a:rPr lang="en-US" dirty="0"/>
              <a:t>Exploring post-exploitation capabilities in SET for gaining further access to compromised systems.</a:t>
            </a:r>
          </a:p>
          <a:p>
            <a:r>
              <a:rPr lang="en-US" dirty="0"/>
              <a:t>Demonstrating data exfiltration and other post-exploitation activities.</a:t>
            </a:r>
          </a:p>
        </p:txBody>
      </p:sp>
    </p:spTree>
    <p:extLst>
      <p:ext uri="{BB962C8B-B14F-4D97-AF65-F5344CB8AC3E}">
        <p14:creationId xmlns:p14="http://schemas.microsoft.com/office/powerpoint/2010/main" val="1947484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3417A-1DB8-CB41-C449-9ADAF5C2D354}"/>
              </a:ext>
            </a:extLst>
          </p:cNvPr>
          <p:cNvSpPr>
            <a:spLocks noGrp="1"/>
          </p:cNvSpPr>
          <p:nvPr>
            <p:ph type="title"/>
          </p:nvPr>
        </p:nvSpPr>
        <p:spPr/>
        <p:txBody>
          <a:bodyPr/>
          <a:lstStyle/>
          <a:p>
            <a:r>
              <a:rPr lang="en-US" dirty="0"/>
              <a:t>Reporting and Analysis:</a:t>
            </a:r>
          </a:p>
        </p:txBody>
      </p:sp>
      <p:sp>
        <p:nvSpPr>
          <p:cNvPr id="3" name="Content Placeholder 2">
            <a:extLst>
              <a:ext uri="{FF2B5EF4-FFF2-40B4-BE49-F238E27FC236}">
                <a16:creationId xmlns:a16="http://schemas.microsoft.com/office/drawing/2014/main" id="{A8FC7486-1B0C-D985-6E1A-1104E24DA450}"/>
              </a:ext>
            </a:extLst>
          </p:cNvPr>
          <p:cNvSpPr>
            <a:spLocks noGrp="1"/>
          </p:cNvSpPr>
          <p:nvPr>
            <p:ph idx="1"/>
          </p:nvPr>
        </p:nvSpPr>
        <p:spPr/>
        <p:txBody>
          <a:bodyPr/>
          <a:lstStyle/>
          <a:p>
            <a:r>
              <a:rPr lang="en-US" dirty="0"/>
              <a:t>Discussing the importance of reporting and analysis in social engineering simulations.</a:t>
            </a:r>
          </a:p>
          <a:p>
            <a:r>
              <a:rPr lang="en-US" dirty="0"/>
              <a:t>Overview of SET's reporting features and options for analyzing campaign results.</a:t>
            </a:r>
          </a:p>
        </p:txBody>
      </p:sp>
    </p:spTree>
    <p:extLst>
      <p:ext uri="{BB962C8B-B14F-4D97-AF65-F5344CB8AC3E}">
        <p14:creationId xmlns:p14="http://schemas.microsoft.com/office/powerpoint/2010/main" val="55139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8B6FC-27E3-C3EF-1131-2E1C7EDA9E8E}"/>
              </a:ext>
            </a:extLst>
          </p:cNvPr>
          <p:cNvSpPr>
            <a:spLocks noGrp="1"/>
          </p:cNvSpPr>
          <p:nvPr>
            <p:ph type="title"/>
          </p:nvPr>
        </p:nvSpPr>
        <p:spPr/>
        <p:txBody>
          <a:bodyPr/>
          <a:lstStyle/>
          <a:p>
            <a:r>
              <a:rPr lang="en-US" dirty="0"/>
              <a:t>Hands-On Exercise:</a:t>
            </a:r>
          </a:p>
        </p:txBody>
      </p:sp>
      <p:sp>
        <p:nvSpPr>
          <p:cNvPr id="3" name="Content Placeholder 2">
            <a:extLst>
              <a:ext uri="{FF2B5EF4-FFF2-40B4-BE49-F238E27FC236}">
                <a16:creationId xmlns:a16="http://schemas.microsoft.com/office/drawing/2014/main" id="{78F53B9F-D2C9-3352-5946-5EE78D58ED77}"/>
              </a:ext>
            </a:extLst>
          </p:cNvPr>
          <p:cNvSpPr>
            <a:spLocks noGrp="1"/>
          </p:cNvSpPr>
          <p:nvPr>
            <p:ph idx="1"/>
          </p:nvPr>
        </p:nvSpPr>
        <p:spPr/>
        <p:txBody>
          <a:bodyPr/>
          <a:lstStyle/>
          <a:p>
            <a:r>
              <a:rPr lang="en-US" dirty="0"/>
              <a:t>Conducting a practical exercise using SET to simulate a social engineering attack.</a:t>
            </a:r>
          </a:p>
          <a:p>
            <a:r>
              <a:rPr lang="en-US" dirty="0"/>
              <a:t>Tasks include creating a phishing campaign, launching the attack, and analyzing the results.</a:t>
            </a:r>
          </a:p>
        </p:txBody>
      </p:sp>
    </p:spTree>
    <p:extLst>
      <p:ext uri="{BB962C8B-B14F-4D97-AF65-F5344CB8AC3E}">
        <p14:creationId xmlns:p14="http://schemas.microsoft.com/office/powerpoint/2010/main" val="1971477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638F2-28A8-507C-F25B-1A861C4B7E52}"/>
              </a:ext>
            </a:extLst>
          </p:cNvPr>
          <p:cNvSpPr>
            <a:spLocks noGrp="1"/>
          </p:cNvSpPr>
          <p:nvPr>
            <p:ph type="title"/>
          </p:nvPr>
        </p:nvSpPr>
        <p:spPr/>
        <p:txBody>
          <a:bodyPr/>
          <a:lstStyle/>
          <a:p>
            <a:r>
              <a:rPr lang="en-US" dirty="0"/>
              <a:t>Best Practices and Mitigation Strategies:</a:t>
            </a:r>
          </a:p>
        </p:txBody>
      </p:sp>
      <p:sp>
        <p:nvSpPr>
          <p:cNvPr id="3" name="Content Placeholder 2">
            <a:extLst>
              <a:ext uri="{FF2B5EF4-FFF2-40B4-BE49-F238E27FC236}">
                <a16:creationId xmlns:a16="http://schemas.microsoft.com/office/drawing/2014/main" id="{AC628095-DAA9-28BC-BD87-68059AA34132}"/>
              </a:ext>
            </a:extLst>
          </p:cNvPr>
          <p:cNvSpPr>
            <a:spLocks noGrp="1"/>
          </p:cNvSpPr>
          <p:nvPr>
            <p:ph idx="1"/>
          </p:nvPr>
        </p:nvSpPr>
        <p:spPr/>
        <p:txBody>
          <a:bodyPr/>
          <a:lstStyle/>
          <a:p>
            <a:r>
              <a:rPr lang="en-US" dirty="0"/>
              <a:t>Providing best practices for defending against social engineering attacks.</a:t>
            </a:r>
          </a:p>
          <a:p>
            <a:r>
              <a:rPr lang="en-US" dirty="0"/>
              <a:t>Discussing mitigation strategies and security awareness training for individuals and organizations.</a:t>
            </a:r>
          </a:p>
        </p:txBody>
      </p:sp>
    </p:spTree>
    <p:extLst>
      <p:ext uri="{BB962C8B-B14F-4D97-AF65-F5344CB8AC3E}">
        <p14:creationId xmlns:p14="http://schemas.microsoft.com/office/powerpoint/2010/main" val="1817356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1EA9C-3D1A-2935-3732-8EE932499C54}"/>
              </a:ext>
            </a:extLst>
          </p:cNvPr>
          <p:cNvSpPr>
            <a:spLocks noGrp="1"/>
          </p:cNvSpPr>
          <p:nvPr>
            <p:ph type="title"/>
          </p:nvPr>
        </p:nvSpPr>
        <p:spPr/>
        <p:txBody>
          <a:bodyPr/>
          <a:lstStyle/>
          <a:p>
            <a:r>
              <a:rPr lang="en-US" dirty="0"/>
              <a:t>Legal and Ethical Considerations:</a:t>
            </a:r>
          </a:p>
        </p:txBody>
      </p:sp>
      <p:sp>
        <p:nvSpPr>
          <p:cNvPr id="3" name="Content Placeholder 2">
            <a:extLst>
              <a:ext uri="{FF2B5EF4-FFF2-40B4-BE49-F238E27FC236}">
                <a16:creationId xmlns:a16="http://schemas.microsoft.com/office/drawing/2014/main" id="{6F3E7B44-97FA-4AD9-A67E-2D37E3BAAE11}"/>
              </a:ext>
            </a:extLst>
          </p:cNvPr>
          <p:cNvSpPr>
            <a:spLocks noGrp="1"/>
          </p:cNvSpPr>
          <p:nvPr>
            <p:ph idx="1"/>
          </p:nvPr>
        </p:nvSpPr>
        <p:spPr/>
        <p:txBody>
          <a:bodyPr/>
          <a:lstStyle/>
          <a:p>
            <a:r>
              <a:rPr lang="en-US" dirty="0"/>
              <a:t>Addressing the legal and ethical implications of using SET for social engineering simulations.</a:t>
            </a:r>
          </a:p>
          <a:p>
            <a:r>
              <a:rPr lang="en-US" dirty="0"/>
              <a:t>Emphasizing the importance of obtaining proper authorization and informed consent.</a:t>
            </a:r>
          </a:p>
        </p:txBody>
      </p:sp>
    </p:spTree>
    <p:extLst>
      <p:ext uri="{BB962C8B-B14F-4D97-AF65-F5344CB8AC3E}">
        <p14:creationId xmlns:p14="http://schemas.microsoft.com/office/powerpoint/2010/main" val="295506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BA396-5178-6F73-5EF6-E88FB571C2B6}"/>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7A7A5550-4F9A-79C5-F750-E5CD102C35BD}"/>
              </a:ext>
            </a:extLst>
          </p:cNvPr>
          <p:cNvSpPr>
            <a:spLocks noGrp="1"/>
          </p:cNvSpPr>
          <p:nvPr>
            <p:ph idx="1"/>
          </p:nvPr>
        </p:nvSpPr>
        <p:spPr/>
        <p:txBody>
          <a:bodyPr/>
          <a:lstStyle/>
          <a:p>
            <a:r>
              <a:rPr lang="en-US" dirty="0"/>
              <a:t>Recap of key concepts covered in Week 13.</a:t>
            </a:r>
          </a:p>
          <a:p>
            <a:r>
              <a:rPr lang="en-US" dirty="0"/>
              <a:t>Encouragement to continue exploring social engineering techniques and defenses in cybersecurity.</a:t>
            </a:r>
          </a:p>
        </p:txBody>
      </p:sp>
    </p:spTree>
    <p:extLst>
      <p:ext uri="{BB962C8B-B14F-4D97-AF65-F5344CB8AC3E}">
        <p14:creationId xmlns:p14="http://schemas.microsoft.com/office/powerpoint/2010/main" val="122045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2EA08-09B1-E742-BA3A-34E0EA64766E}"/>
              </a:ext>
            </a:extLst>
          </p:cNvPr>
          <p:cNvSpPr>
            <a:spLocks noGrp="1"/>
          </p:cNvSpPr>
          <p:nvPr>
            <p:ph type="title"/>
          </p:nvPr>
        </p:nvSpPr>
        <p:spPr/>
        <p:txBody>
          <a:bodyPr/>
          <a:lstStyle/>
          <a:p>
            <a:r>
              <a:rPr lang="en-US" dirty="0"/>
              <a:t>Week 13 Presentation</a:t>
            </a:r>
          </a:p>
        </p:txBody>
      </p:sp>
      <p:sp>
        <p:nvSpPr>
          <p:cNvPr id="3" name="Content Placeholder 2">
            <a:extLst>
              <a:ext uri="{FF2B5EF4-FFF2-40B4-BE49-F238E27FC236}">
                <a16:creationId xmlns:a16="http://schemas.microsoft.com/office/drawing/2014/main" id="{EA124C4D-7B43-EC8A-5BC9-ADA69F9BDF18}"/>
              </a:ext>
            </a:extLst>
          </p:cNvPr>
          <p:cNvSpPr>
            <a:spLocks noGrp="1"/>
          </p:cNvSpPr>
          <p:nvPr>
            <p:ph idx="1"/>
          </p:nvPr>
        </p:nvSpPr>
        <p:spPr/>
        <p:txBody>
          <a:bodyPr/>
          <a:lstStyle/>
          <a:p>
            <a:r>
              <a:rPr lang="en-US" dirty="0"/>
              <a:t>Welcome to Week 13: Exploring Social Engineering Toolkit (SET) in Kali Linux.</a:t>
            </a:r>
          </a:p>
          <a:p>
            <a:r>
              <a:rPr lang="en-US" dirty="0"/>
              <a:t>Overview of the topics covered in this presentation.</a:t>
            </a:r>
          </a:p>
        </p:txBody>
      </p:sp>
    </p:spTree>
    <p:extLst>
      <p:ext uri="{BB962C8B-B14F-4D97-AF65-F5344CB8AC3E}">
        <p14:creationId xmlns:p14="http://schemas.microsoft.com/office/powerpoint/2010/main" val="87808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BF863-222C-788A-82F5-7F4148B1D78E}"/>
              </a:ext>
            </a:extLst>
          </p:cNvPr>
          <p:cNvSpPr>
            <a:spLocks noGrp="1"/>
          </p:cNvSpPr>
          <p:nvPr>
            <p:ph type="title"/>
          </p:nvPr>
        </p:nvSpPr>
        <p:spPr/>
        <p:txBody>
          <a:bodyPr/>
          <a:lstStyle/>
          <a:p>
            <a:r>
              <a:rPr lang="en-US" dirty="0"/>
              <a:t>Understanding Social Engineering:</a:t>
            </a:r>
          </a:p>
        </p:txBody>
      </p:sp>
      <p:sp>
        <p:nvSpPr>
          <p:cNvPr id="3" name="Content Placeholder 2">
            <a:extLst>
              <a:ext uri="{FF2B5EF4-FFF2-40B4-BE49-F238E27FC236}">
                <a16:creationId xmlns:a16="http://schemas.microsoft.com/office/drawing/2014/main" id="{A9AED757-CB9D-AE2C-BB01-0D7099346C29}"/>
              </a:ext>
            </a:extLst>
          </p:cNvPr>
          <p:cNvSpPr>
            <a:spLocks noGrp="1"/>
          </p:cNvSpPr>
          <p:nvPr>
            <p:ph idx="1"/>
          </p:nvPr>
        </p:nvSpPr>
        <p:spPr/>
        <p:txBody>
          <a:bodyPr/>
          <a:lstStyle/>
          <a:p>
            <a:r>
              <a:rPr lang="en-US" dirty="0"/>
              <a:t>Definition of social engineering and its role in cybersecurity attacks.</a:t>
            </a:r>
          </a:p>
          <a:p>
            <a:r>
              <a:rPr lang="en-US" dirty="0"/>
              <a:t>Importance of social engineering awareness for individuals and organizations.</a:t>
            </a:r>
          </a:p>
        </p:txBody>
      </p:sp>
    </p:spTree>
    <p:extLst>
      <p:ext uri="{BB962C8B-B14F-4D97-AF65-F5344CB8AC3E}">
        <p14:creationId xmlns:p14="http://schemas.microsoft.com/office/powerpoint/2010/main" val="393656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BE676-72F1-AC45-C400-1ABC9827ED88}"/>
              </a:ext>
            </a:extLst>
          </p:cNvPr>
          <p:cNvSpPr>
            <a:spLocks noGrp="1"/>
          </p:cNvSpPr>
          <p:nvPr>
            <p:ph type="title"/>
          </p:nvPr>
        </p:nvSpPr>
        <p:spPr/>
        <p:txBody>
          <a:bodyPr/>
          <a:lstStyle/>
          <a:p>
            <a:r>
              <a:rPr lang="en-US" dirty="0"/>
              <a:t>Introduction to Social Engineering Toolkit (SET):</a:t>
            </a:r>
          </a:p>
        </p:txBody>
      </p:sp>
      <p:sp>
        <p:nvSpPr>
          <p:cNvPr id="3" name="Content Placeholder 2">
            <a:extLst>
              <a:ext uri="{FF2B5EF4-FFF2-40B4-BE49-F238E27FC236}">
                <a16:creationId xmlns:a16="http://schemas.microsoft.com/office/drawing/2014/main" id="{DB7DE599-DE7D-B50C-E4D1-5C9E4573D6BE}"/>
              </a:ext>
            </a:extLst>
          </p:cNvPr>
          <p:cNvSpPr>
            <a:spLocks noGrp="1"/>
          </p:cNvSpPr>
          <p:nvPr>
            <p:ph idx="1"/>
          </p:nvPr>
        </p:nvSpPr>
        <p:spPr/>
        <p:txBody>
          <a:bodyPr/>
          <a:lstStyle/>
          <a:p>
            <a:r>
              <a:rPr lang="en-US" dirty="0"/>
              <a:t>Overview of SET as a powerful tool for simulating social engineering attacks.</a:t>
            </a:r>
          </a:p>
          <a:p>
            <a:r>
              <a:rPr lang="en-US" dirty="0"/>
              <a:t>Explanation of SET's capabilities and functionalities.</a:t>
            </a:r>
          </a:p>
        </p:txBody>
      </p:sp>
    </p:spTree>
    <p:extLst>
      <p:ext uri="{BB962C8B-B14F-4D97-AF65-F5344CB8AC3E}">
        <p14:creationId xmlns:p14="http://schemas.microsoft.com/office/powerpoint/2010/main" val="1543915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76BD8-97F8-59D3-D05B-3D8AD7656B0A}"/>
              </a:ext>
            </a:extLst>
          </p:cNvPr>
          <p:cNvSpPr>
            <a:spLocks noGrp="1"/>
          </p:cNvSpPr>
          <p:nvPr>
            <p:ph type="title"/>
          </p:nvPr>
        </p:nvSpPr>
        <p:spPr/>
        <p:txBody>
          <a:bodyPr/>
          <a:lstStyle/>
          <a:p>
            <a:r>
              <a:rPr lang="en-US" dirty="0"/>
              <a:t>Installation of SET:</a:t>
            </a:r>
          </a:p>
        </p:txBody>
      </p:sp>
      <p:sp>
        <p:nvSpPr>
          <p:cNvPr id="3" name="Content Placeholder 2">
            <a:extLst>
              <a:ext uri="{FF2B5EF4-FFF2-40B4-BE49-F238E27FC236}">
                <a16:creationId xmlns:a16="http://schemas.microsoft.com/office/drawing/2014/main" id="{96A8E544-58F4-A8F5-233D-C7ED4B07C9AE}"/>
              </a:ext>
            </a:extLst>
          </p:cNvPr>
          <p:cNvSpPr>
            <a:spLocks noGrp="1"/>
          </p:cNvSpPr>
          <p:nvPr>
            <p:ph idx="1"/>
          </p:nvPr>
        </p:nvSpPr>
        <p:spPr/>
        <p:txBody>
          <a:bodyPr/>
          <a:lstStyle/>
          <a:p>
            <a:r>
              <a:rPr lang="en-US" dirty="0"/>
              <a:t>Step-by-step guide on how to install SET on Kali Linux.</a:t>
            </a:r>
          </a:p>
          <a:p>
            <a:r>
              <a:rPr lang="en-US" dirty="0"/>
              <a:t>Demonstrating installation commands and prerequisites.</a:t>
            </a:r>
          </a:p>
        </p:txBody>
      </p:sp>
    </p:spTree>
    <p:extLst>
      <p:ext uri="{BB962C8B-B14F-4D97-AF65-F5344CB8AC3E}">
        <p14:creationId xmlns:p14="http://schemas.microsoft.com/office/powerpoint/2010/main" val="1428263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04279-8397-DF3E-1C69-60E8B63D8137}"/>
              </a:ext>
            </a:extLst>
          </p:cNvPr>
          <p:cNvSpPr>
            <a:spLocks noGrp="1"/>
          </p:cNvSpPr>
          <p:nvPr>
            <p:ph type="title"/>
          </p:nvPr>
        </p:nvSpPr>
        <p:spPr/>
        <p:txBody>
          <a:bodyPr/>
          <a:lstStyle/>
          <a:p>
            <a:r>
              <a:rPr lang="en-US" dirty="0"/>
              <a:t>Navigating SET Interface:</a:t>
            </a:r>
          </a:p>
        </p:txBody>
      </p:sp>
      <p:sp>
        <p:nvSpPr>
          <p:cNvPr id="3" name="Content Placeholder 2">
            <a:extLst>
              <a:ext uri="{FF2B5EF4-FFF2-40B4-BE49-F238E27FC236}">
                <a16:creationId xmlns:a16="http://schemas.microsoft.com/office/drawing/2014/main" id="{F0FD867E-27D2-37F9-98CC-71FA85434BEC}"/>
              </a:ext>
            </a:extLst>
          </p:cNvPr>
          <p:cNvSpPr>
            <a:spLocks noGrp="1"/>
          </p:cNvSpPr>
          <p:nvPr>
            <p:ph idx="1"/>
          </p:nvPr>
        </p:nvSpPr>
        <p:spPr/>
        <p:txBody>
          <a:bodyPr/>
          <a:lstStyle/>
          <a:p>
            <a:r>
              <a:rPr lang="en-US" dirty="0"/>
              <a:t>Introduction to SET's user interface.</a:t>
            </a:r>
          </a:p>
          <a:p>
            <a:r>
              <a:rPr lang="en-US" dirty="0"/>
              <a:t>Exploring different modules and options available in SET.</a:t>
            </a:r>
          </a:p>
        </p:txBody>
      </p:sp>
    </p:spTree>
    <p:extLst>
      <p:ext uri="{BB962C8B-B14F-4D97-AF65-F5344CB8AC3E}">
        <p14:creationId xmlns:p14="http://schemas.microsoft.com/office/powerpoint/2010/main" val="2047183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7089D-C791-28F1-6DB5-024A8ECF6047}"/>
              </a:ext>
            </a:extLst>
          </p:cNvPr>
          <p:cNvSpPr>
            <a:spLocks noGrp="1"/>
          </p:cNvSpPr>
          <p:nvPr>
            <p:ph type="title"/>
          </p:nvPr>
        </p:nvSpPr>
        <p:spPr/>
        <p:txBody>
          <a:bodyPr/>
          <a:lstStyle/>
          <a:p>
            <a:r>
              <a:rPr lang="en-US" dirty="0"/>
              <a:t>Social Engineering Attack Techniques:</a:t>
            </a:r>
          </a:p>
        </p:txBody>
      </p:sp>
      <p:sp>
        <p:nvSpPr>
          <p:cNvPr id="3" name="Content Placeholder 2">
            <a:extLst>
              <a:ext uri="{FF2B5EF4-FFF2-40B4-BE49-F238E27FC236}">
                <a16:creationId xmlns:a16="http://schemas.microsoft.com/office/drawing/2014/main" id="{4F0CC59B-4412-D89C-7ECB-A00E18FA07CB}"/>
              </a:ext>
            </a:extLst>
          </p:cNvPr>
          <p:cNvSpPr>
            <a:spLocks noGrp="1"/>
          </p:cNvSpPr>
          <p:nvPr>
            <p:ph idx="1"/>
          </p:nvPr>
        </p:nvSpPr>
        <p:spPr/>
        <p:txBody>
          <a:bodyPr/>
          <a:lstStyle/>
          <a:p>
            <a:r>
              <a:rPr lang="en-US" dirty="0"/>
              <a:t>Overview of various social engineering attack techniques supported by SET.</a:t>
            </a:r>
          </a:p>
          <a:p>
            <a:r>
              <a:rPr lang="en-US" dirty="0"/>
              <a:t>Examples include phishing, spear phishing, credential harvesting, and more.</a:t>
            </a:r>
          </a:p>
        </p:txBody>
      </p:sp>
    </p:spTree>
    <p:extLst>
      <p:ext uri="{BB962C8B-B14F-4D97-AF65-F5344CB8AC3E}">
        <p14:creationId xmlns:p14="http://schemas.microsoft.com/office/powerpoint/2010/main" val="992925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24851-0971-A749-C3ED-BCA5C5CA7F40}"/>
              </a:ext>
            </a:extLst>
          </p:cNvPr>
          <p:cNvSpPr>
            <a:spLocks noGrp="1"/>
          </p:cNvSpPr>
          <p:nvPr>
            <p:ph type="title"/>
          </p:nvPr>
        </p:nvSpPr>
        <p:spPr/>
        <p:txBody>
          <a:bodyPr/>
          <a:lstStyle/>
          <a:p>
            <a:r>
              <a:rPr lang="en-US" dirty="0"/>
              <a:t>Creating and Customizing Attacks:</a:t>
            </a:r>
          </a:p>
        </p:txBody>
      </p:sp>
      <p:sp>
        <p:nvSpPr>
          <p:cNvPr id="3" name="Content Placeholder 2">
            <a:extLst>
              <a:ext uri="{FF2B5EF4-FFF2-40B4-BE49-F238E27FC236}">
                <a16:creationId xmlns:a16="http://schemas.microsoft.com/office/drawing/2014/main" id="{12661986-CCC2-756E-8D21-D881F1EA2384}"/>
              </a:ext>
            </a:extLst>
          </p:cNvPr>
          <p:cNvSpPr>
            <a:spLocks noGrp="1"/>
          </p:cNvSpPr>
          <p:nvPr>
            <p:ph idx="1"/>
          </p:nvPr>
        </p:nvSpPr>
        <p:spPr/>
        <p:txBody>
          <a:bodyPr/>
          <a:lstStyle/>
          <a:p>
            <a:r>
              <a:rPr lang="en-US" dirty="0"/>
              <a:t>Step-by-step guide on how to create custom social engineering attacks using SET.</a:t>
            </a:r>
          </a:p>
          <a:p>
            <a:r>
              <a:rPr lang="en-US" dirty="0"/>
              <a:t>Demonstrating options for customization and payload selection.</a:t>
            </a:r>
          </a:p>
        </p:txBody>
      </p:sp>
    </p:spTree>
    <p:extLst>
      <p:ext uri="{BB962C8B-B14F-4D97-AF65-F5344CB8AC3E}">
        <p14:creationId xmlns:p14="http://schemas.microsoft.com/office/powerpoint/2010/main" val="70697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F462B-CDFC-834C-ED89-DE70AC282659}"/>
              </a:ext>
            </a:extLst>
          </p:cNvPr>
          <p:cNvSpPr>
            <a:spLocks noGrp="1"/>
          </p:cNvSpPr>
          <p:nvPr>
            <p:ph type="title"/>
          </p:nvPr>
        </p:nvSpPr>
        <p:spPr/>
        <p:txBody>
          <a:bodyPr/>
          <a:lstStyle/>
          <a:p>
            <a:r>
              <a:rPr lang="en-US" dirty="0"/>
              <a:t>Launching Social Engineering Attacks:</a:t>
            </a:r>
          </a:p>
        </p:txBody>
      </p:sp>
      <p:sp>
        <p:nvSpPr>
          <p:cNvPr id="3" name="Content Placeholder 2">
            <a:extLst>
              <a:ext uri="{FF2B5EF4-FFF2-40B4-BE49-F238E27FC236}">
                <a16:creationId xmlns:a16="http://schemas.microsoft.com/office/drawing/2014/main" id="{B34C710A-E457-2D16-6AA2-A9D8BE4B4469}"/>
              </a:ext>
            </a:extLst>
          </p:cNvPr>
          <p:cNvSpPr>
            <a:spLocks noGrp="1"/>
          </p:cNvSpPr>
          <p:nvPr>
            <p:ph idx="1"/>
          </p:nvPr>
        </p:nvSpPr>
        <p:spPr/>
        <p:txBody>
          <a:bodyPr/>
          <a:lstStyle/>
          <a:p>
            <a:r>
              <a:rPr lang="en-US" dirty="0"/>
              <a:t>Instructions on how to launch social engineering attacks against target systems.</a:t>
            </a:r>
          </a:p>
          <a:p>
            <a:r>
              <a:rPr lang="en-US" dirty="0"/>
              <a:t>Demonstrating the execution of phishing campaigns and other attack vectors.</a:t>
            </a:r>
          </a:p>
        </p:txBody>
      </p:sp>
    </p:spTree>
    <p:extLst>
      <p:ext uri="{BB962C8B-B14F-4D97-AF65-F5344CB8AC3E}">
        <p14:creationId xmlns:p14="http://schemas.microsoft.com/office/powerpoint/2010/main" val="3077072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32507</TotalTime>
  <Words>7150</Words>
  <Application>Microsoft Office PowerPoint</Application>
  <PresentationFormat>Custom</PresentationFormat>
  <Paragraphs>302</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Söhne</vt:lpstr>
      <vt:lpstr>Times New Roman</vt:lpstr>
      <vt:lpstr>Tech 16x9</vt:lpstr>
      <vt:lpstr> Ethical Hacking</vt:lpstr>
      <vt:lpstr>Week 13 Presentation</vt:lpstr>
      <vt:lpstr>Understanding Social Engineering:</vt:lpstr>
      <vt:lpstr>Introduction to Social Engineering Toolkit (SET):</vt:lpstr>
      <vt:lpstr>Installation of SET:</vt:lpstr>
      <vt:lpstr>Navigating SET Interface:</vt:lpstr>
      <vt:lpstr>Social Engineering Attack Techniques:</vt:lpstr>
      <vt:lpstr>Creating and Customizing Attacks:</vt:lpstr>
      <vt:lpstr>Launching Social Engineering Attacks:</vt:lpstr>
      <vt:lpstr>Post-Exploitation:</vt:lpstr>
      <vt:lpstr>Reporting and Analysis:</vt:lpstr>
      <vt:lpstr>Hands-On Exercise:</vt:lpstr>
      <vt:lpstr>Best Practices and Mitigation Strategies:</vt:lpstr>
      <vt:lpstr>Legal and Ethical Considerations: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Forensic Electrical Engineering</dc:title>
  <dc:creator>Si Roudani</dc:creator>
  <cp:lastModifiedBy>Roudani, Si Mohamed</cp:lastModifiedBy>
  <cp:revision>114</cp:revision>
  <dcterms:created xsi:type="dcterms:W3CDTF">2024-01-19T22:19:28Z</dcterms:created>
  <dcterms:modified xsi:type="dcterms:W3CDTF">2024-11-22T23:41:35Z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