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5143500" cx="9144000"/>
  <p:notesSz cx="6858000" cy="9144000"/>
  <p:embeddedFontLst>
    <p:embeddedFont>
      <p:font typeface="Roboto Mono"/>
      <p:regular r:id="rId15"/>
      <p:bold r:id="rId16"/>
      <p:italic r:id="rId17"/>
      <p:boldItalic r:id="rId1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RobotoMono-regular.fntdata"/><Relationship Id="rId14" Type="http://schemas.openxmlformats.org/officeDocument/2006/relationships/slide" Target="slides/slide9.xml"/><Relationship Id="rId17" Type="http://schemas.openxmlformats.org/officeDocument/2006/relationships/font" Target="fonts/RobotoMono-italic.fntdata"/><Relationship Id="rId16" Type="http://schemas.openxmlformats.org/officeDocument/2006/relationships/font" Target="fonts/RobotoMono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18" Type="http://schemas.openxmlformats.org/officeDocument/2006/relationships/font" Target="fonts/RobotoMono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2d16cec9122_0_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2d16cec9122_0_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2d16cec9122_0_9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2d16cec9122_0_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2d16cec9122_0_1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2d16cec9122_0_1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2d16cec9122_0_1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2d16cec9122_0_1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2d16cec9122_0_1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2d16cec9122_0_1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2d16cec9122_0_10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2d16cec9122_0_1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2d16cec9122_0_1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2d16cec9122_0_1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2d16cec9122_0_1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2d16cec9122_0_1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Buck-Boost Converter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PID Tune</a:t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Aidan Sharpe, Ethan S</a:t>
            </a:r>
            <a:r>
              <a:rPr lang="en"/>
              <a:t>truble, John </a:t>
            </a:r>
            <a:r>
              <a:rPr lang="en"/>
              <a:t>Leahy</a:t>
            </a:r>
            <a:endParaRPr>
              <a:solidFill>
                <a:srgbClr val="9900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Block Diagram</a:t>
            </a:r>
            <a:endParaRPr/>
          </a:p>
        </p:txBody>
      </p:sp>
      <p:pic>
        <p:nvPicPr>
          <p:cNvPr id="61" name="Google Shape;61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33442" y="1591175"/>
            <a:ext cx="6877125" cy="2355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Ziegler-Nichols PID Tune Method</a:t>
            </a:r>
            <a:endParaRPr/>
          </a:p>
        </p:txBody>
      </p:sp>
      <p:sp>
        <p:nvSpPr>
          <p:cNvPr id="67" name="Google Shape;67;p1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"/>
              <a:t>Set K</a:t>
            </a:r>
            <a:r>
              <a:rPr baseline="-25000" lang="en"/>
              <a:t>P</a:t>
            </a:r>
            <a:r>
              <a:rPr lang="en"/>
              <a:t>, K</a:t>
            </a:r>
            <a:r>
              <a:rPr baseline="-25000" lang="en"/>
              <a:t>I</a:t>
            </a:r>
            <a:r>
              <a:rPr lang="en"/>
              <a:t>, and K</a:t>
            </a:r>
            <a:r>
              <a:rPr baseline="-25000" lang="en"/>
              <a:t>D</a:t>
            </a:r>
            <a:r>
              <a:rPr lang="en"/>
              <a:t> to 0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"/>
              <a:t>Increase K</a:t>
            </a:r>
            <a:r>
              <a:rPr baseline="-25000" lang="en"/>
              <a:t>P</a:t>
            </a:r>
            <a:r>
              <a:rPr lang="en"/>
              <a:t> until oscillation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AutoNum type="alphaLcPeriod"/>
            </a:pPr>
            <a:r>
              <a:rPr lang="en"/>
              <a:t>Note this K</a:t>
            </a:r>
            <a:r>
              <a:rPr baseline="-25000" lang="en"/>
              <a:t>P</a:t>
            </a:r>
            <a:r>
              <a:rPr lang="en"/>
              <a:t> as K</a:t>
            </a:r>
            <a:r>
              <a:rPr baseline="-25000" lang="en"/>
              <a:t>U</a:t>
            </a:r>
            <a:endParaRPr baseline="-250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"/>
              <a:t>Measure the period of oscillation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AutoNum type="alphaLcPeriod"/>
            </a:pPr>
            <a:r>
              <a:rPr lang="en"/>
              <a:t>Note the period as T</a:t>
            </a:r>
            <a:r>
              <a:rPr baseline="-25000" lang="en"/>
              <a:t>U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"/>
              <a:t>K</a:t>
            </a:r>
            <a:r>
              <a:rPr baseline="-25000" lang="en"/>
              <a:t>P</a:t>
            </a:r>
            <a:r>
              <a:rPr lang="en"/>
              <a:t> = 0.6*K</a:t>
            </a:r>
            <a:r>
              <a:rPr baseline="-25000" lang="en"/>
              <a:t>U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"/>
              <a:t>K</a:t>
            </a:r>
            <a:r>
              <a:rPr baseline="-25000" lang="en"/>
              <a:t>I</a:t>
            </a:r>
            <a:r>
              <a:rPr lang="en"/>
              <a:t> = 0.4*K</a:t>
            </a:r>
            <a:r>
              <a:rPr baseline="-25000" lang="en"/>
              <a:t>U</a:t>
            </a:r>
            <a:r>
              <a:rPr lang="en"/>
              <a:t>/T</a:t>
            </a:r>
            <a:r>
              <a:rPr baseline="-25000" lang="en"/>
              <a:t>U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"/>
              <a:t>K</a:t>
            </a:r>
            <a:r>
              <a:rPr baseline="-25000" lang="en"/>
              <a:t>D</a:t>
            </a:r>
            <a:r>
              <a:rPr lang="en"/>
              <a:t> = 0.066*K</a:t>
            </a:r>
            <a:r>
              <a:rPr baseline="-25000" lang="en"/>
              <a:t>U</a:t>
            </a:r>
            <a:r>
              <a:rPr lang="en"/>
              <a:t>/T</a:t>
            </a:r>
            <a:r>
              <a:rPr baseline="-25000" lang="en"/>
              <a:t>U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Does Steady Oscillation Look Like?</a:t>
            </a:r>
            <a:endParaRPr/>
          </a:p>
        </p:txBody>
      </p:sp>
      <p:pic>
        <p:nvPicPr>
          <p:cNvPr id="73" name="Google Shape;73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73475" y="960800"/>
            <a:ext cx="7197040" cy="38209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Calculating K</a:t>
            </a:r>
            <a:r>
              <a:rPr baseline="-25000" lang="en"/>
              <a:t>P</a:t>
            </a:r>
            <a:r>
              <a:rPr lang="en"/>
              <a:t>, K</a:t>
            </a:r>
            <a:r>
              <a:rPr baseline="-25000" lang="en"/>
              <a:t>I</a:t>
            </a:r>
            <a:r>
              <a:rPr lang="en"/>
              <a:t>, and K</a:t>
            </a:r>
            <a:r>
              <a:rPr baseline="-25000" lang="en"/>
              <a:t>D</a:t>
            </a:r>
            <a:endParaRPr/>
          </a:p>
        </p:txBody>
      </p:sp>
      <p:sp>
        <p:nvSpPr>
          <p:cNvPr id="79" name="Google Shape;79;p17"/>
          <p:cNvSpPr txBox="1"/>
          <p:nvPr>
            <p:ph idx="1" type="body"/>
          </p:nvPr>
        </p:nvSpPr>
        <p:spPr>
          <a:xfrm>
            <a:off x="311700" y="1152475"/>
            <a:ext cx="8520600" cy="3664500"/>
          </a:xfrm>
          <a:prstGeom prst="rect">
            <a:avLst/>
          </a:prstGeom>
          <a:solidFill>
            <a:srgbClr val="F3FAFF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Tu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=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lang="en" sz="1151">
                <a:solidFill>
                  <a:srgbClr val="106040"/>
                </a:solidFill>
                <a:latin typeface="Roboto Mono"/>
                <a:ea typeface="Roboto Mono"/>
                <a:cs typeface="Roboto Mono"/>
                <a:sym typeface="Roboto Mono"/>
              </a:rPr>
              <a:t>0.2</a:t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Ku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=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lang="en" sz="1151">
                <a:solidFill>
                  <a:srgbClr val="106040"/>
                </a:solidFill>
                <a:latin typeface="Roboto Mono"/>
                <a:ea typeface="Roboto Mono"/>
                <a:cs typeface="Roboto Mono"/>
                <a:sym typeface="Roboto Mono"/>
              </a:rPr>
              <a:t>0.022</a:t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t/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i="1" lang="en" sz="1151">
                <a:solidFill>
                  <a:srgbClr val="A05000"/>
                </a:solidFill>
                <a:latin typeface="Roboto Mono"/>
                <a:ea typeface="Roboto Mono"/>
                <a:cs typeface="Roboto Mono"/>
                <a:sym typeface="Roboto Mono"/>
              </a:rPr>
              <a:t># Ziegler-Nichols PID Tune</a:t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Kp_pid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=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lang="en" sz="1151">
                <a:solidFill>
                  <a:srgbClr val="106040"/>
                </a:solidFill>
                <a:latin typeface="Roboto Mono"/>
                <a:ea typeface="Roboto Mono"/>
                <a:cs typeface="Roboto Mono"/>
                <a:sym typeface="Roboto Mono"/>
              </a:rPr>
              <a:t>0.6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*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Ku</a:t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Ki_pid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=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lang="en" sz="1151">
                <a:solidFill>
                  <a:srgbClr val="106040"/>
                </a:solidFill>
                <a:latin typeface="Roboto Mono"/>
                <a:ea typeface="Roboto Mono"/>
                <a:cs typeface="Roboto Mono"/>
                <a:sym typeface="Roboto Mono"/>
              </a:rPr>
              <a:t>1.2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*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Ku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/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Tu</a:t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Kd_pid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=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lang="en" sz="1151">
                <a:solidFill>
                  <a:srgbClr val="106040"/>
                </a:solidFill>
                <a:latin typeface="Roboto Mono"/>
                <a:ea typeface="Roboto Mono"/>
                <a:cs typeface="Roboto Mono"/>
                <a:sym typeface="Roboto Mono"/>
              </a:rPr>
              <a:t>0.075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*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Ku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*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Tu</a:t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t/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i="1" lang="en" sz="1151">
                <a:solidFill>
                  <a:srgbClr val="A05000"/>
                </a:solidFill>
                <a:latin typeface="Roboto Mono"/>
                <a:ea typeface="Roboto Mono"/>
                <a:cs typeface="Roboto Mono"/>
                <a:sym typeface="Roboto Mono"/>
              </a:rPr>
              <a:t># Ziegler-Nichols No OS</a:t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Kp_no_os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=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lang="en" sz="1151">
                <a:solidFill>
                  <a:srgbClr val="106040"/>
                </a:solidFill>
                <a:latin typeface="Roboto Mono"/>
                <a:ea typeface="Roboto Mono"/>
                <a:cs typeface="Roboto Mono"/>
                <a:sym typeface="Roboto Mono"/>
              </a:rPr>
              <a:t>0.2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*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Ku</a:t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Ki_no_os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=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lang="en" sz="1151">
                <a:solidFill>
                  <a:srgbClr val="106040"/>
                </a:solidFill>
                <a:latin typeface="Roboto Mono"/>
                <a:ea typeface="Roboto Mono"/>
                <a:cs typeface="Roboto Mono"/>
                <a:sym typeface="Roboto Mono"/>
              </a:rPr>
              <a:t>0.4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*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Ku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/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Tu</a:t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Kd_no_os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=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r>
              <a:rPr lang="en" sz="1151">
                <a:solidFill>
                  <a:srgbClr val="106040"/>
                </a:solidFill>
                <a:latin typeface="Roboto Mono"/>
                <a:ea typeface="Roboto Mono"/>
                <a:cs typeface="Roboto Mono"/>
                <a:sym typeface="Roboto Mono"/>
              </a:rPr>
              <a:t>0.066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*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Ku</a:t>
            </a:r>
            <a:r>
              <a:rPr b="1" lang="en" sz="1151">
                <a:solidFill>
                  <a:srgbClr val="EE11FF"/>
                </a:solidFill>
                <a:latin typeface="Roboto Mono"/>
                <a:ea typeface="Roboto Mono"/>
                <a:cs typeface="Roboto Mono"/>
                <a:sym typeface="Roboto Mono"/>
              </a:rPr>
              <a:t>*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Tu</a:t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t/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lang="en" sz="1151">
                <a:solidFill>
                  <a:srgbClr val="3000A0"/>
                </a:solidFill>
                <a:latin typeface="Roboto Mono"/>
                <a:ea typeface="Roboto Mono"/>
                <a:cs typeface="Roboto Mono"/>
                <a:sym typeface="Roboto Mono"/>
              </a:rPr>
              <a:t>print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(</a:t>
            </a:r>
            <a:r>
              <a:rPr lang="en" sz="1151">
                <a:solidFill>
                  <a:srgbClr val="A01010"/>
                </a:solidFill>
                <a:latin typeface="Roboto Mono"/>
                <a:ea typeface="Roboto Mono"/>
                <a:cs typeface="Roboto Mono"/>
                <a:sym typeface="Roboto Mono"/>
              </a:rPr>
              <a:t>f"Ziegler Nichols PID Tune: K_p=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{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Kp_pid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}</a:t>
            </a:r>
            <a:r>
              <a:rPr lang="en" sz="1151">
                <a:solidFill>
                  <a:srgbClr val="A01010"/>
                </a:solidFill>
                <a:latin typeface="Roboto Mono"/>
                <a:ea typeface="Roboto Mono"/>
                <a:cs typeface="Roboto Mono"/>
                <a:sym typeface="Roboto Mono"/>
              </a:rPr>
              <a:t>, K_i=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{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Ki_pid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}</a:t>
            </a:r>
            <a:r>
              <a:rPr lang="en" sz="1151">
                <a:solidFill>
                  <a:srgbClr val="A01010"/>
                </a:solidFill>
                <a:latin typeface="Roboto Mono"/>
                <a:ea typeface="Roboto Mono"/>
                <a:cs typeface="Roboto Mono"/>
                <a:sym typeface="Roboto Mono"/>
              </a:rPr>
              <a:t>, K_d=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{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Kd_pid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}</a:t>
            </a:r>
            <a:r>
              <a:rPr lang="en" sz="1151">
                <a:solidFill>
                  <a:srgbClr val="A01010"/>
                </a:solidFill>
                <a:latin typeface="Roboto Mono"/>
                <a:ea typeface="Roboto Mono"/>
                <a:cs typeface="Roboto Mono"/>
                <a:sym typeface="Roboto Mono"/>
              </a:rPr>
              <a:t>"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)</a:t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lang="en" sz="1151">
                <a:solidFill>
                  <a:srgbClr val="3000A0"/>
                </a:solidFill>
                <a:latin typeface="Roboto Mono"/>
                <a:ea typeface="Roboto Mono"/>
                <a:cs typeface="Roboto Mono"/>
                <a:sym typeface="Roboto Mono"/>
              </a:rPr>
              <a:t>print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(</a:t>
            </a:r>
            <a:r>
              <a:rPr lang="en" sz="1151">
                <a:solidFill>
                  <a:srgbClr val="A01010"/>
                </a:solidFill>
                <a:latin typeface="Roboto Mono"/>
                <a:ea typeface="Roboto Mono"/>
                <a:cs typeface="Roboto Mono"/>
                <a:sym typeface="Roboto Mono"/>
              </a:rPr>
              <a:t>f"Less Overshoot Tune: K_p=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{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Kp_no_os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}</a:t>
            </a:r>
            <a:r>
              <a:rPr lang="en" sz="1151">
                <a:solidFill>
                  <a:srgbClr val="A01010"/>
                </a:solidFill>
                <a:latin typeface="Roboto Mono"/>
                <a:ea typeface="Roboto Mono"/>
                <a:cs typeface="Roboto Mono"/>
                <a:sym typeface="Roboto Mono"/>
              </a:rPr>
              <a:t>, K_i=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{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Ki_no_os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}</a:t>
            </a:r>
            <a:r>
              <a:rPr lang="en" sz="1151">
                <a:solidFill>
                  <a:srgbClr val="A01010"/>
                </a:solidFill>
                <a:latin typeface="Roboto Mono"/>
                <a:ea typeface="Roboto Mono"/>
                <a:cs typeface="Roboto Mono"/>
                <a:sym typeface="Roboto Mono"/>
              </a:rPr>
              <a:t>, K_d=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{</a:t>
            </a:r>
            <a:r>
              <a:rPr lang="en" sz="1151">
                <a:solidFill>
                  <a:srgbClr val="1AB1CD"/>
                </a:solidFill>
                <a:latin typeface="Roboto Mono"/>
                <a:ea typeface="Roboto Mono"/>
                <a:cs typeface="Roboto Mono"/>
                <a:sym typeface="Roboto Mono"/>
              </a:rPr>
              <a:t>Kd_no_os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}</a:t>
            </a:r>
            <a:r>
              <a:rPr lang="en" sz="1151">
                <a:solidFill>
                  <a:srgbClr val="A01010"/>
                </a:solidFill>
                <a:latin typeface="Roboto Mono"/>
                <a:ea typeface="Roboto Mono"/>
                <a:cs typeface="Roboto Mono"/>
                <a:sym typeface="Roboto Mono"/>
              </a:rPr>
              <a:t>"</a:t>
            </a:r>
            <a:r>
              <a:rPr lang="en" sz="1151">
                <a:solidFill>
                  <a:srgbClr val="000000"/>
                </a:solidFill>
                <a:latin typeface="Roboto Mono"/>
                <a:ea typeface="Roboto Mono"/>
                <a:cs typeface="Roboto Mono"/>
                <a:sym typeface="Roboto Mono"/>
              </a:rPr>
              <a:t>)</a:t>
            </a:r>
            <a:endParaRPr sz="1151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SzPts val="275"/>
              <a:buNone/>
            </a:pPr>
            <a:r>
              <a:t/>
            </a:r>
            <a:endParaRPr sz="450">
              <a:solidFill>
                <a:srgbClr val="000000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80" name="Google Shape;80;p17"/>
          <p:cNvSpPr txBox="1"/>
          <p:nvPr/>
        </p:nvSpPr>
        <p:spPr>
          <a:xfrm>
            <a:off x="3585600" y="1152475"/>
            <a:ext cx="5246700" cy="88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2"/>
                </a:solidFill>
              </a:rPr>
              <a:t>❯ python pid_values.py </a:t>
            </a:r>
            <a:endParaRPr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2"/>
                </a:solidFill>
              </a:rPr>
              <a:t>Ziegler Nichols PID Tune: K_p=0.0132, K_i=0.132 K_d=0.00033</a:t>
            </a:r>
            <a:endParaRPr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2"/>
                </a:solidFill>
              </a:rPr>
              <a:t>Less Overshoot Tune: K_p=0.0044, K_i=0.044, K_d=0.0002904</a:t>
            </a:r>
            <a:endParaRPr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Ziegler Nichols Method for 8V Output</a:t>
            </a:r>
            <a:endParaRPr/>
          </a:p>
        </p:txBody>
      </p:sp>
      <p:pic>
        <p:nvPicPr>
          <p:cNvPr id="86" name="Google Shape;86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41410" y="1093927"/>
            <a:ext cx="7261176" cy="38550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Ziegler-Nichols Method for 18V Output</a:t>
            </a:r>
            <a:endParaRPr/>
          </a:p>
        </p:txBody>
      </p:sp>
      <p:pic>
        <p:nvPicPr>
          <p:cNvPr id="92" name="Google Shape;92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43075" y="1017725"/>
            <a:ext cx="7457852" cy="3959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Less Overshoot Values for 8V</a:t>
            </a:r>
            <a:endParaRPr/>
          </a:p>
        </p:txBody>
      </p:sp>
      <p:pic>
        <p:nvPicPr>
          <p:cNvPr id="98" name="Google Shape;98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73475" y="1017725"/>
            <a:ext cx="7197040" cy="38209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Less Overshoot Values for 18V</a:t>
            </a:r>
            <a:endParaRPr/>
          </a:p>
        </p:txBody>
      </p:sp>
      <p:pic>
        <p:nvPicPr>
          <p:cNvPr id="104" name="Google Shape;104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73475" y="1017725"/>
            <a:ext cx="7197040" cy="38209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