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57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D8FE4-3520-EE31-ADA0-2424FDD8FC74}" v="1" dt="2024-03-22T20:39:44.446"/>
    <p1510:client id="{3B56B295-2F63-4F4B-8BB6-DD0673EE94AE}" v="806" dt="2024-03-22T20:16:55.479"/>
    <p1510:client id="{44B9961F-4F58-3C44-B44A-7F0543914E8B}" v="325" dt="2024-03-22T20:59:14.491"/>
    <p1510:client id="{478C9192-7F26-FA6C-9A9D-0134455E0B18}" v="224" dt="2024-03-22T21:07:48.040"/>
    <p1510:client id="{5A650682-7592-7755-6CA0-2A67085C2F1E}" v="58" dt="2024-03-22T20:38:59.090"/>
    <p1510:client id="{9B6EF078-CA50-453A-B602-CEFF5C738AE7}" v="1044" dt="2024-03-22T20:42:24.050"/>
    <p1510:client id="{BFF285EE-A8E9-09A4-81B7-55A782E2DE3B}" v="106" dt="2024-03-22T20:23:30.164"/>
    <p1510:client id="{CEF95910-E93E-4BFE-9CD1-FE0591A4BFC4}" v="305" dt="2024-03-22T20:31:37.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5DE5B-2C00-4C2C-9C73-B36BFC09138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421E2D3-8E4B-48C9-8CA1-FCEBE46AAA2C}">
      <dgm:prSet custT="1"/>
      <dgm:spPr/>
      <dgm:t>
        <a:bodyPr/>
        <a:lstStyle/>
        <a:p>
          <a:pPr>
            <a:lnSpc>
              <a:spcPct val="100000"/>
            </a:lnSpc>
          </a:pPr>
          <a:r>
            <a:rPr lang="en-US" sz="1400"/>
            <a:t>College students often face problems with machine availability at the on campus-gyms, preventing them from working out as often as they like.</a:t>
          </a:r>
        </a:p>
      </dgm:t>
    </dgm:pt>
    <dgm:pt modelId="{85D3EBAF-92EA-4073-90EE-C8C04B419BF0}" type="parTrans" cxnId="{32B3AF01-1877-4728-9984-7A52351D1718}">
      <dgm:prSet/>
      <dgm:spPr/>
      <dgm:t>
        <a:bodyPr/>
        <a:lstStyle/>
        <a:p>
          <a:endParaRPr lang="en-US"/>
        </a:p>
      </dgm:t>
    </dgm:pt>
    <dgm:pt modelId="{D75BB65D-652B-4F3C-9902-B6D34F4B795D}" type="sibTrans" cxnId="{32B3AF01-1877-4728-9984-7A52351D1718}">
      <dgm:prSet/>
      <dgm:spPr/>
      <dgm:t>
        <a:bodyPr/>
        <a:lstStyle/>
        <a:p>
          <a:endParaRPr lang="en-US"/>
        </a:p>
      </dgm:t>
    </dgm:pt>
    <dgm:pt modelId="{C765FEF1-774B-4EA5-AD96-DD4474C2B085}">
      <dgm:prSet/>
      <dgm:spPr/>
      <dgm:t>
        <a:bodyPr/>
        <a:lstStyle/>
        <a:p>
          <a:pPr>
            <a:lnSpc>
              <a:spcPct val="100000"/>
            </a:lnSpc>
          </a:pPr>
          <a:r>
            <a:rPr lang="en-US"/>
            <a:t>We are installing a sensor on machines in the gym to be able to track when machines are being used. When activated, the app will tell users which equipment is in use. Our app will also allow students to track their progress for the equipment offered in the gym, which is not offered in common college gym apps. </a:t>
          </a:r>
        </a:p>
      </dgm:t>
    </dgm:pt>
    <dgm:pt modelId="{F662AB05-8658-4080-B73E-56E51FC1524D}" type="parTrans" cxnId="{104C57E5-EBD6-41D3-90D0-7BE503AF4FA9}">
      <dgm:prSet/>
      <dgm:spPr/>
      <dgm:t>
        <a:bodyPr/>
        <a:lstStyle/>
        <a:p>
          <a:endParaRPr lang="en-US"/>
        </a:p>
      </dgm:t>
    </dgm:pt>
    <dgm:pt modelId="{B1804DBE-741E-40C2-9109-E86225C36BBD}" type="sibTrans" cxnId="{104C57E5-EBD6-41D3-90D0-7BE503AF4FA9}">
      <dgm:prSet/>
      <dgm:spPr/>
      <dgm:t>
        <a:bodyPr/>
        <a:lstStyle/>
        <a:p>
          <a:endParaRPr lang="en-US"/>
        </a:p>
      </dgm:t>
    </dgm:pt>
    <dgm:pt modelId="{E65EC9A2-7FD3-44CF-BBD3-747138CC031C}" type="pres">
      <dgm:prSet presAssocID="{8A95DE5B-2C00-4C2C-9C73-B36BFC09138F}" presName="root" presStyleCnt="0">
        <dgm:presLayoutVars>
          <dgm:dir/>
          <dgm:resizeHandles val="exact"/>
        </dgm:presLayoutVars>
      </dgm:prSet>
      <dgm:spPr/>
    </dgm:pt>
    <dgm:pt modelId="{E666C7BE-30F8-476D-BE4D-BA05C7492A52}" type="pres">
      <dgm:prSet presAssocID="{3421E2D3-8E4B-48C9-8CA1-FCEBE46AAA2C}" presName="compNode" presStyleCnt="0"/>
      <dgm:spPr/>
    </dgm:pt>
    <dgm:pt modelId="{6C5C16A6-A96A-41CD-AE3C-25FA5A8046D8}" type="pres">
      <dgm:prSet presAssocID="{3421E2D3-8E4B-48C9-8CA1-FCEBE46AAA2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147AEB64-8127-4949-B98A-55EC90DD5561}" type="pres">
      <dgm:prSet presAssocID="{3421E2D3-8E4B-48C9-8CA1-FCEBE46AAA2C}" presName="spaceRect" presStyleCnt="0"/>
      <dgm:spPr/>
    </dgm:pt>
    <dgm:pt modelId="{615B9E37-4CDE-47EB-A30D-075AE9DD3C30}" type="pres">
      <dgm:prSet presAssocID="{3421E2D3-8E4B-48C9-8CA1-FCEBE46AAA2C}" presName="textRect" presStyleLbl="revTx" presStyleIdx="0" presStyleCnt="2">
        <dgm:presLayoutVars>
          <dgm:chMax val="1"/>
          <dgm:chPref val="1"/>
        </dgm:presLayoutVars>
      </dgm:prSet>
      <dgm:spPr/>
    </dgm:pt>
    <dgm:pt modelId="{572B99F7-891D-4232-8558-376FED4E7121}" type="pres">
      <dgm:prSet presAssocID="{D75BB65D-652B-4F3C-9902-B6D34F4B795D}" presName="sibTrans" presStyleCnt="0"/>
      <dgm:spPr/>
    </dgm:pt>
    <dgm:pt modelId="{E4E331E7-9092-4CC1-8403-A0344F10761F}" type="pres">
      <dgm:prSet presAssocID="{C765FEF1-774B-4EA5-AD96-DD4474C2B085}" presName="compNode" presStyleCnt="0"/>
      <dgm:spPr/>
    </dgm:pt>
    <dgm:pt modelId="{09E5C99D-85C4-4473-ACC0-6B2E8D03A46F}" type="pres">
      <dgm:prSet presAssocID="{C765FEF1-774B-4EA5-AD96-DD4474C2B0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ctrician"/>
        </a:ext>
      </dgm:extLst>
    </dgm:pt>
    <dgm:pt modelId="{DF0E5EBB-A31B-4851-ABBF-51D176829891}" type="pres">
      <dgm:prSet presAssocID="{C765FEF1-774B-4EA5-AD96-DD4474C2B085}" presName="spaceRect" presStyleCnt="0"/>
      <dgm:spPr/>
    </dgm:pt>
    <dgm:pt modelId="{9B346C36-1331-41D1-B06F-6005373C5971}" type="pres">
      <dgm:prSet presAssocID="{C765FEF1-774B-4EA5-AD96-DD4474C2B085}" presName="textRect" presStyleLbl="revTx" presStyleIdx="1" presStyleCnt="2">
        <dgm:presLayoutVars>
          <dgm:chMax val="1"/>
          <dgm:chPref val="1"/>
        </dgm:presLayoutVars>
      </dgm:prSet>
      <dgm:spPr/>
    </dgm:pt>
  </dgm:ptLst>
  <dgm:cxnLst>
    <dgm:cxn modelId="{32B3AF01-1877-4728-9984-7A52351D1718}" srcId="{8A95DE5B-2C00-4C2C-9C73-B36BFC09138F}" destId="{3421E2D3-8E4B-48C9-8CA1-FCEBE46AAA2C}" srcOrd="0" destOrd="0" parTransId="{85D3EBAF-92EA-4073-90EE-C8C04B419BF0}" sibTransId="{D75BB65D-652B-4F3C-9902-B6D34F4B795D}"/>
    <dgm:cxn modelId="{08A84E39-F6F2-4DBA-B310-1785DEE9F7AA}" type="presOf" srcId="{C765FEF1-774B-4EA5-AD96-DD4474C2B085}" destId="{9B346C36-1331-41D1-B06F-6005373C5971}" srcOrd="0" destOrd="0" presId="urn:microsoft.com/office/officeart/2018/2/layout/IconLabelList"/>
    <dgm:cxn modelId="{54F4F37A-75A2-47AA-AAE8-66A40C741F30}" type="presOf" srcId="{8A95DE5B-2C00-4C2C-9C73-B36BFC09138F}" destId="{E65EC9A2-7FD3-44CF-BBD3-747138CC031C}" srcOrd="0" destOrd="0" presId="urn:microsoft.com/office/officeart/2018/2/layout/IconLabelList"/>
    <dgm:cxn modelId="{E52F1A7F-B325-48A4-A8EA-C3C04F2E3EEE}" type="presOf" srcId="{3421E2D3-8E4B-48C9-8CA1-FCEBE46AAA2C}" destId="{615B9E37-4CDE-47EB-A30D-075AE9DD3C30}" srcOrd="0" destOrd="0" presId="urn:microsoft.com/office/officeart/2018/2/layout/IconLabelList"/>
    <dgm:cxn modelId="{104C57E5-EBD6-41D3-90D0-7BE503AF4FA9}" srcId="{8A95DE5B-2C00-4C2C-9C73-B36BFC09138F}" destId="{C765FEF1-774B-4EA5-AD96-DD4474C2B085}" srcOrd="1" destOrd="0" parTransId="{F662AB05-8658-4080-B73E-56E51FC1524D}" sibTransId="{B1804DBE-741E-40C2-9109-E86225C36BBD}"/>
    <dgm:cxn modelId="{88B87AB0-A3BB-415E-AC3D-BF0C2D99AC9B}" type="presParOf" srcId="{E65EC9A2-7FD3-44CF-BBD3-747138CC031C}" destId="{E666C7BE-30F8-476D-BE4D-BA05C7492A52}" srcOrd="0" destOrd="0" presId="urn:microsoft.com/office/officeart/2018/2/layout/IconLabelList"/>
    <dgm:cxn modelId="{50FBCB47-0E64-4FAC-9A41-E9776CA319B9}" type="presParOf" srcId="{E666C7BE-30F8-476D-BE4D-BA05C7492A52}" destId="{6C5C16A6-A96A-41CD-AE3C-25FA5A8046D8}" srcOrd="0" destOrd="0" presId="urn:microsoft.com/office/officeart/2018/2/layout/IconLabelList"/>
    <dgm:cxn modelId="{E979B94D-C2AF-4195-815F-6486E93F30E4}" type="presParOf" srcId="{E666C7BE-30F8-476D-BE4D-BA05C7492A52}" destId="{147AEB64-8127-4949-B98A-55EC90DD5561}" srcOrd="1" destOrd="0" presId="urn:microsoft.com/office/officeart/2018/2/layout/IconLabelList"/>
    <dgm:cxn modelId="{AE4D08A9-5666-401E-BE0F-E3B9A6BE99BF}" type="presParOf" srcId="{E666C7BE-30F8-476D-BE4D-BA05C7492A52}" destId="{615B9E37-4CDE-47EB-A30D-075AE9DD3C30}" srcOrd="2" destOrd="0" presId="urn:microsoft.com/office/officeart/2018/2/layout/IconLabelList"/>
    <dgm:cxn modelId="{7BCE519B-A143-4BB0-AD7B-FAB7AD961232}" type="presParOf" srcId="{E65EC9A2-7FD3-44CF-BBD3-747138CC031C}" destId="{572B99F7-891D-4232-8558-376FED4E7121}" srcOrd="1" destOrd="0" presId="urn:microsoft.com/office/officeart/2018/2/layout/IconLabelList"/>
    <dgm:cxn modelId="{1CAD1982-D239-4F44-9218-6058FF786BB9}" type="presParOf" srcId="{E65EC9A2-7FD3-44CF-BBD3-747138CC031C}" destId="{E4E331E7-9092-4CC1-8403-A0344F10761F}" srcOrd="2" destOrd="0" presId="urn:microsoft.com/office/officeart/2018/2/layout/IconLabelList"/>
    <dgm:cxn modelId="{E22ABA7D-3DE9-493B-A19C-822A005950E2}" type="presParOf" srcId="{E4E331E7-9092-4CC1-8403-A0344F10761F}" destId="{09E5C99D-85C4-4473-ACC0-6B2E8D03A46F}" srcOrd="0" destOrd="0" presId="urn:microsoft.com/office/officeart/2018/2/layout/IconLabelList"/>
    <dgm:cxn modelId="{A3EF3FDA-578C-471F-8933-5BF57A430FD5}" type="presParOf" srcId="{E4E331E7-9092-4CC1-8403-A0344F10761F}" destId="{DF0E5EBB-A31B-4851-ABBF-51D176829891}" srcOrd="1" destOrd="0" presId="urn:microsoft.com/office/officeart/2018/2/layout/IconLabelList"/>
    <dgm:cxn modelId="{408E2659-4283-4A03-BDFE-B24FD4064A4D}" type="presParOf" srcId="{E4E331E7-9092-4CC1-8403-A0344F10761F}" destId="{9B346C36-1331-41D1-B06F-6005373C597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C16A6-A96A-41CD-AE3C-25FA5A8046D8}">
      <dsp:nvSpPr>
        <dsp:cNvPr id="0" name=""/>
        <dsp:cNvSpPr/>
      </dsp:nvSpPr>
      <dsp:spPr>
        <a:xfrm>
          <a:off x="654244" y="452146"/>
          <a:ext cx="1022625" cy="1022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B9E37-4CDE-47EB-A30D-075AE9DD3C30}">
      <dsp:nvSpPr>
        <dsp:cNvPr id="0" name=""/>
        <dsp:cNvSpPr/>
      </dsp:nvSpPr>
      <dsp:spPr>
        <a:xfrm>
          <a:off x="29307" y="1926860"/>
          <a:ext cx="2272500" cy="1539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College students often face problems with machine availability at the on campus-gyms, preventing them from working out as often as they like.</a:t>
          </a:r>
        </a:p>
      </dsp:txBody>
      <dsp:txXfrm>
        <a:off x="29307" y="1926860"/>
        <a:ext cx="2272500" cy="1539091"/>
      </dsp:txXfrm>
    </dsp:sp>
    <dsp:sp modelId="{09E5C99D-85C4-4473-ACC0-6B2E8D03A46F}">
      <dsp:nvSpPr>
        <dsp:cNvPr id="0" name=""/>
        <dsp:cNvSpPr/>
      </dsp:nvSpPr>
      <dsp:spPr>
        <a:xfrm>
          <a:off x="3324432" y="452146"/>
          <a:ext cx="1022625" cy="1022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46C36-1331-41D1-B06F-6005373C5971}">
      <dsp:nvSpPr>
        <dsp:cNvPr id="0" name=""/>
        <dsp:cNvSpPr/>
      </dsp:nvSpPr>
      <dsp:spPr>
        <a:xfrm>
          <a:off x="2699494" y="1926860"/>
          <a:ext cx="2272500" cy="1539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We are installing a sensor on machines in the gym to be able to track when machines are being used. When activated, the app will tell users which equipment is in use. Our app will also allow students to track their progress for the equipment offered in the gym, which is not offered in common college gym apps. </a:t>
          </a:r>
        </a:p>
      </dsp:txBody>
      <dsp:txXfrm>
        <a:off x="2699494" y="1926860"/>
        <a:ext cx="2272500" cy="153909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2T20:28:25.218"/>
    </inkml:context>
    <inkml:brush xml:id="br0">
      <inkml:brushProperty name="width" value="0.1" units="cm"/>
      <inkml:brushProperty name="height" value="0.1" units="cm"/>
    </inkml:brush>
  </inkml:definitions>
  <inkml:trace contextRef="#ctx0" brushRef="#br0">38391 11456 16383 0 0,'0'6'0'0'0,"0"1"0"0"0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54AC9-FD4F-4E15-92CE-17690C07A92D}"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9BE55-52CA-4414-8A75-AF9D0BE0B4D3}" type="slidenum">
              <a:rPr lang="en-US" smtClean="0"/>
              <a:t>‹#›</a:t>
            </a:fld>
            <a:endParaRPr lang="en-US"/>
          </a:p>
        </p:txBody>
      </p:sp>
    </p:spTree>
    <p:extLst>
      <p:ext uri="{BB962C8B-B14F-4D97-AF65-F5344CB8AC3E}">
        <p14:creationId xmlns:p14="http://schemas.microsoft.com/office/powerpoint/2010/main" val="393348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B795-F356-4805-28D2-ED4E61F14F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DFC828-6EDC-16F2-AD48-C3ED02AD3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9AF24E-119E-126D-7921-26FD18E51CC4}"/>
              </a:ext>
            </a:extLst>
          </p:cNvPr>
          <p:cNvSpPr>
            <a:spLocks noGrp="1"/>
          </p:cNvSpPr>
          <p:nvPr>
            <p:ph type="dt" sz="half" idx="10"/>
          </p:nvPr>
        </p:nvSpPr>
        <p:spPr/>
        <p:txBody>
          <a:bodyPr/>
          <a:lstStyle/>
          <a:p>
            <a:fld id="{23FEA57E-7C1A-457B-A4CD-5DCEB057B502}" type="datetime1">
              <a:rPr lang="en-US" smtClean="0"/>
              <a:t>3/22/2024</a:t>
            </a:fld>
            <a:endParaRPr lang="en-US"/>
          </a:p>
        </p:txBody>
      </p:sp>
      <p:sp>
        <p:nvSpPr>
          <p:cNvPr id="5" name="Footer Placeholder 4">
            <a:extLst>
              <a:ext uri="{FF2B5EF4-FFF2-40B4-BE49-F238E27FC236}">
                <a16:creationId xmlns:a16="http://schemas.microsoft.com/office/drawing/2014/main" id="{C02879F8-1B2D-BE1D-4A55-3F59964C411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5803A27-0121-3BAF-2DAB-9B93C2F0C67E}"/>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5630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8DE0-AA7E-0E9B-C86B-ED1E90E76C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42B5AC-2E4B-FD00-5F17-F360F927E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8427D-692F-2D04-124D-38436E9180F2}"/>
              </a:ext>
            </a:extLst>
          </p:cNvPr>
          <p:cNvSpPr>
            <a:spLocks noGrp="1"/>
          </p:cNvSpPr>
          <p:nvPr>
            <p:ph type="dt" sz="half" idx="10"/>
          </p:nvPr>
        </p:nvSpPr>
        <p:spPr/>
        <p:txBody>
          <a:bodyPr/>
          <a:lstStyle/>
          <a:p>
            <a:fld id="{11789749-A4CD-447F-8298-2B7988C91CEA}" type="datetime1">
              <a:rPr lang="en-US" smtClean="0"/>
              <a:t>3/22/2024</a:t>
            </a:fld>
            <a:endParaRPr lang="en-US"/>
          </a:p>
        </p:txBody>
      </p:sp>
      <p:sp>
        <p:nvSpPr>
          <p:cNvPr id="5" name="Footer Placeholder 4">
            <a:extLst>
              <a:ext uri="{FF2B5EF4-FFF2-40B4-BE49-F238E27FC236}">
                <a16:creationId xmlns:a16="http://schemas.microsoft.com/office/drawing/2014/main" id="{BB6702AC-3FB1-9A55-F9A5-95C3274B87A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647992-3D59-DBB6-4B8B-ED7F90D1F84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6098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7CC323-3EE5-758D-3D6B-F894B783E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A21A26-73DA-5B93-6627-97B34F5B6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966BF-A31A-25E6-8EF5-663BDA02FA33}"/>
              </a:ext>
            </a:extLst>
          </p:cNvPr>
          <p:cNvSpPr>
            <a:spLocks noGrp="1"/>
          </p:cNvSpPr>
          <p:nvPr>
            <p:ph type="dt" sz="half" idx="10"/>
          </p:nvPr>
        </p:nvSpPr>
        <p:spPr/>
        <p:txBody>
          <a:bodyPr/>
          <a:lstStyle/>
          <a:p>
            <a:fld id="{BA0444D3-C0BA-4587-A56C-581AB9F841BE}" type="datetime1">
              <a:rPr lang="en-US" smtClean="0"/>
              <a:t>3/22/2024</a:t>
            </a:fld>
            <a:endParaRPr lang="en-US"/>
          </a:p>
        </p:txBody>
      </p:sp>
      <p:sp>
        <p:nvSpPr>
          <p:cNvPr id="5" name="Footer Placeholder 4">
            <a:extLst>
              <a:ext uri="{FF2B5EF4-FFF2-40B4-BE49-F238E27FC236}">
                <a16:creationId xmlns:a16="http://schemas.microsoft.com/office/drawing/2014/main" id="{9644C178-9985-5B35-5E0D-EE2E8C3FC1F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85A6A7A-BB7D-76F4-2ACF-E9988C57E38B}"/>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4484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9E14-9E48-447B-F7EF-FC20C689A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07F40-DB07-374A-D1B5-81737A8C7B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6703E-7E48-1B20-CB29-B7E259EB2509}"/>
              </a:ext>
            </a:extLst>
          </p:cNvPr>
          <p:cNvSpPr>
            <a:spLocks noGrp="1"/>
          </p:cNvSpPr>
          <p:nvPr>
            <p:ph type="dt" sz="half" idx="10"/>
          </p:nvPr>
        </p:nvSpPr>
        <p:spPr/>
        <p:txBody>
          <a:bodyPr/>
          <a:lstStyle/>
          <a:p>
            <a:fld id="{201AF2CE-4F37-411C-A3EE-BBBE223265BF}" type="datetime1">
              <a:rPr lang="en-US" smtClean="0"/>
              <a:t>3/22/2024</a:t>
            </a:fld>
            <a:endParaRPr lang="en-US"/>
          </a:p>
        </p:txBody>
      </p:sp>
      <p:sp>
        <p:nvSpPr>
          <p:cNvPr id="5" name="Footer Placeholder 4">
            <a:extLst>
              <a:ext uri="{FF2B5EF4-FFF2-40B4-BE49-F238E27FC236}">
                <a16:creationId xmlns:a16="http://schemas.microsoft.com/office/drawing/2014/main" id="{90E07691-D625-CA0B-0F93-DD4DB47643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A31F22D-3EA5-A63D-3DC6-1CC547A1CC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806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621E-1431-9CFC-6365-BB62E0831B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5AF8DA-9EDB-B724-F353-E94E0A4D7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395E0-D926-5D08-CDE6-7FD60DB84D19}"/>
              </a:ext>
            </a:extLst>
          </p:cNvPr>
          <p:cNvSpPr>
            <a:spLocks noGrp="1"/>
          </p:cNvSpPr>
          <p:nvPr>
            <p:ph type="dt" sz="half" idx="10"/>
          </p:nvPr>
        </p:nvSpPr>
        <p:spPr/>
        <p:txBody>
          <a:bodyPr/>
          <a:lstStyle/>
          <a:p>
            <a:fld id="{C96083D4-708C-4BB5-B4FD-30CE9FA12FD5}" type="datetime1">
              <a:rPr lang="en-US" smtClean="0"/>
              <a:t>3/22/2024</a:t>
            </a:fld>
            <a:endParaRPr lang="en-US"/>
          </a:p>
        </p:txBody>
      </p:sp>
      <p:sp>
        <p:nvSpPr>
          <p:cNvPr id="5" name="Footer Placeholder 4">
            <a:extLst>
              <a:ext uri="{FF2B5EF4-FFF2-40B4-BE49-F238E27FC236}">
                <a16:creationId xmlns:a16="http://schemas.microsoft.com/office/drawing/2014/main" id="{E95892C0-7CE7-1595-5D0B-6B2C57D0266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0F38B0F-2D8A-76A7-E656-AD203F590AA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0770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8AAE-6206-1EAB-831A-B29C8F940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33F14F-8DA3-757C-52F3-EACDFDE1DF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6A5FD7-B4E3-5B1F-BDE5-E4E1DCABBE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4524F9-EFEF-F470-C6E5-294D313BC020}"/>
              </a:ext>
            </a:extLst>
          </p:cNvPr>
          <p:cNvSpPr>
            <a:spLocks noGrp="1"/>
          </p:cNvSpPr>
          <p:nvPr>
            <p:ph type="dt" sz="half" idx="10"/>
          </p:nvPr>
        </p:nvSpPr>
        <p:spPr/>
        <p:txBody>
          <a:bodyPr/>
          <a:lstStyle/>
          <a:p>
            <a:fld id="{D0D239B2-65BC-4C2A-A62B-3EABFE9590E4}" type="datetime1">
              <a:rPr lang="en-US" smtClean="0"/>
              <a:t>3/22/2024</a:t>
            </a:fld>
            <a:endParaRPr lang="en-US"/>
          </a:p>
        </p:txBody>
      </p:sp>
      <p:sp>
        <p:nvSpPr>
          <p:cNvPr id="6" name="Footer Placeholder 5">
            <a:extLst>
              <a:ext uri="{FF2B5EF4-FFF2-40B4-BE49-F238E27FC236}">
                <a16:creationId xmlns:a16="http://schemas.microsoft.com/office/drawing/2014/main" id="{1C19E81B-1046-BBD9-78BB-2DAEB821A09C}"/>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013E919-28FB-2CD5-D524-C9685FFB09E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5696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B200-87BF-C8DC-1301-A8BE04A195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59677C-4C4B-A599-56AF-FBD4229BDF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47078A-1089-099C-BF81-1ED008AC06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19573C-D162-0324-EF6D-AE9FCAD7A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9FC82-83A6-37EC-06B3-7EF4E5873D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75B2C2-52CD-1121-77FE-2BB35B3016D2}"/>
              </a:ext>
            </a:extLst>
          </p:cNvPr>
          <p:cNvSpPr>
            <a:spLocks noGrp="1"/>
          </p:cNvSpPr>
          <p:nvPr>
            <p:ph type="dt" sz="half" idx="10"/>
          </p:nvPr>
        </p:nvSpPr>
        <p:spPr/>
        <p:txBody>
          <a:bodyPr/>
          <a:lstStyle/>
          <a:p>
            <a:fld id="{85E05F5A-E4A3-476F-A89E-C2B73F2431E4}" type="datetime1">
              <a:rPr lang="en-US" smtClean="0"/>
              <a:t>3/22/2024</a:t>
            </a:fld>
            <a:endParaRPr lang="en-US"/>
          </a:p>
        </p:txBody>
      </p:sp>
      <p:sp>
        <p:nvSpPr>
          <p:cNvPr id="8" name="Footer Placeholder 7">
            <a:extLst>
              <a:ext uri="{FF2B5EF4-FFF2-40B4-BE49-F238E27FC236}">
                <a16:creationId xmlns:a16="http://schemas.microsoft.com/office/drawing/2014/main" id="{16D9B996-06E5-0268-B9CA-EFA3606F5CDF}"/>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EA0D4D1-8205-2D57-8AAA-7B43C182094B}"/>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2726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596C-1DB7-89EB-C652-231B711DA2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984480-AC83-E63C-4BBF-DDF60BC54E02}"/>
              </a:ext>
            </a:extLst>
          </p:cNvPr>
          <p:cNvSpPr>
            <a:spLocks noGrp="1"/>
          </p:cNvSpPr>
          <p:nvPr>
            <p:ph type="dt" sz="half" idx="10"/>
          </p:nvPr>
        </p:nvSpPr>
        <p:spPr/>
        <p:txBody>
          <a:bodyPr/>
          <a:lstStyle/>
          <a:p>
            <a:fld id="{E3761515-4A26-4F31-9F61-5A10B1FABBFC}" type="datetime1">
              <a:rPr lang="en-US" smtClean="0"/>
              <a:t>3/22/2024</a:t>
            </a:fld>
            <a:endParaRPr lang="en-US"/>
          </a:p>
        </p:txBody>
      </p:sp>
      <p:sp>
        <p:nvSpPr>
          <p:cNvPr id="4" name="Footer Placeholder 3">
            <a:extLst>
              <a:ext uri="{FF2B5EF4-FFF2-40B4-BE49-F238E27FC236}">
                <a16:creationId xmlns:a16="http://schemas.microsoft.com/office/drawing/2014/main" id="{6A377F8A-C0D2-D618-624D-3C914162890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71DE68D-D727-DFD3-666E-481015DEBDA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8036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ADF918-084A-8D35-0294-1D2A67562C4E}"/>
              </a:ext>
            </a:extLst>
          </p:cNvPr>
          <p:cNvSpPr>
            <a:spLocks noGrp="1"/>
          </p:cNvSpPr>
          <p:nvPr>
            <p:ph type="dt" sz="half" idx="10"/>
          </p:nvPr>
        </p:nvSpPr>
        <p:spPr/>
        <p:txBody>
          <a:bodyPr/>
          <a:lstStyle/>
          <a:p>
            <a:fld id="{4A75DC65-7D1F-4BAB-9695-F7E734143E14}" type="datetime1">
              <a:rPr lang="en-US" smtClean="0"/>
              <a:t>3/22/2024</a:t>
            </a:fld>
            <a:endParaRPr lang="en-US"/>
          </a:p>
        </p:txBody>
      </p:sp>
      <p:sp>
        <p:nvSpPr>
          <p:cNvPr id="3" name="Footer Placeholder 2">
            <a:extLst>
              <a:ext uri="{FF2B5EF4-FFF2-40B4-BE49-F238E27FC236}">
                <a16:creationId xmlns:a16="http://schemas.microsoft.com/office/drawing/2014/main" id="{977FA212-CBC6-2412-7B6E-87C2030B6999}"/>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0C301EB7-245C-0429-0755-BC730A5ED6D9}"/>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6707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94EE-E5FC-D63D-CF58-9CBB60894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0130C8-8A3E-74A4-9979-8B2D2EC5A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029777-96EF-3B5D-374D-F325059CD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A0D31-EE28-14BC-FCE4-4D353D583315}"/>
              </a:ext>
            </a:extLst>
          </p:cNvPr>
          <p:cNvSpPr>
            <a:spLocks noGrp="1"/>
          </p:cNvSpPr>
          <p:nvPr>
            <p:ph type="dt" sz="half" idx="10"/>
          </p:nvPr>
        </p:nvSpPr>
        <p:spPr/>
        <p:txBody>
          <a:bodyPr/>
          <a:lstStyle/>
          <a:p>
            <a:fld id="{7E624077-BD55-4036-8E92-6558FDF3B653}" type="datetime1">
              <a:rPr lang="en-US" smtClean="0"/>
              <a:t>3/22/2024</a:t>
            </a:fld>
            <a:endParaRPr lang="en-US"/>
          </a:p>
        </p:txBody>
      </p:sp>
      <p:sp>
        <p:nvSpPr>
          <p:cNvPr id="6" name="Footer Placeholder 5">
            <a:extLst>
              <a:ext uri="{FF2B5EF4-FFF2-40B4-BE49-F238E27FC236}">
                <a16:creationId xmlns:a16="http://schemas.microsoft.com/office/drawing/2014/main" id="{1E2B8CD5-F946-94BA-9A81-6B0542BD788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A523988-897D-5F8F-2361-C4254F9D4E3E}"/>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2147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9B82-1375-F8B8-FC61-67861903C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C7FE45-852B-6C2C-DEA7-47AF7023A2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09BE50-3261-396E-8821-35E55AA2B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DFA9D-9BD6-6A19-1EE3-F6581532B3C2}"/>
              </a:ext>
            </a:extLst>
          </p:cNvPr>
          <p:cNvSpPr>
            <a:spLocks noGrp="1"/>
          </p:cNvSpPr>
          <p:nvPr>
            <p:ph type="dt" sz="half" idx="10"/>
          </p:nvPr>
        </p:nvSpPr>
        <p:spPr/>
        <p:txBody>
          <a:bodyPr/>
          <a:lstStyle/>
          <a:p>
            <a:fld id="{804225F2-7107-4609-BCC2-77C63064A5E8}" type="datetime1">
              <a:rPr lang="en-US" smtClean="0"/>
              <a:t>3/22/2024</a:t>
            </a:fld>
            <a:endParaRPr lang="en-US"/>
          </a:p>
        </p:txBody>
      </p:sp>
      <p:sp>
        <p:nvSpPr>
          <p:cNvPr id="6" name="Footer Placeholder 5">
            <a:extLst>
              <a:ext uri="{FF2B5EF4-FFF2-40B4-BE49-F238E27FC236}">
                <a16:creationId xmlns:a16="http://schemas.microsoft.com/office/drawing/2014/main" id="{F3D742B6-0753-45B7-EA08-401A1E78FE15}"/>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601AC59-8E86-1937-3221-135887FF736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7237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BFEF1-CC74-9D8A-8DCB-A5FB9BCB8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3B1A77-5E1E-D3DC-24A7-77758CE2F4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00E67-74F5-0FE7-939F-96555BB5F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E42E8-8B57-452D-A122-4DCE9AC771EF}" type="datetime1">
              <a:rPr lang="en-US" smtClean="0"/>
              <a:t>3/22/2024</a:t>
            </a:fld>
            <a:endParaRPr lang="en-US"/>
          </a:p>
        </p:txBody>
      </p:sp>
      <p:sp>
        <p:nvSpPr>
          <p:cNvPr id="5" name="Footer Placeholder 4">
            <a:extLst>
              <a:ext uri="{FF2B5EF4-FFF2-40B4-BE49-F238E27FC236}">
                <a16:creationId xmlns:a16="http://schemas.microsoft.com/office/drawing/2014/main" id="{A0ADD309-4B4B-38F9-CD42-2848106FF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D688254D-B8B1-B810-5F67-5D16373BF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8770173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38350" y="3202227"/>
            <a:ext cx="8115300" cy="1004456"/>
          </a:xfrm>
        </p:spPr>
        <p:txBody>
          <a:bodyPr vert="horz" lIns="91440" tIns="45720" rIns="91440" bIns="45720" rtlCol="0" anchor="t">
            <a:normAutofit/>
          </a:bodyPr>
          <a:lstStyle/>
          <a:p>
            <a:r>
              <a:rPr lang="en-US" sz="3200" i="0">
                <a:solidFill>
                  <a:srgbClr val="571C00"/>
                </a:solidFill>
                <a:latin typeface="Khmer UI"/>
                <a:cs typeface="Khmer UI"/>
              </a:rPr>
              <a:t>Get Fit, Stay Lit, With </a:t>
            </a:r>
            <a:r>
              <a:rPr lang="en-US" sz="3200" i="0" err="1">
                <a:solidFill>
                  <a:srgbClr val="571C00"/>
                </a:solidFill>
                <a:latin typeface="Khmer UI"/>
                <a:cs typeface="Khmer UI"/>
              </a:rPr>
              <a:t>RUFit</a:t>
            </a:r>
            <a:r>
              <a:rPr lang="en-US" sz="3200" i="0">
                <a:solidFill>
                  <a:srgbClr val="571C00"/>
                </a:solidFill>
                <a:latin typeface="Khmer UI"/>
                <a:cs typeface="Khmer UI"/>
              </a:rPr>
              <a:t>.</a:t>
            </a:r>
          </a:p>
        </p:txBody>
      </p:sp>
      <p:sp>
        <p:nvSpPr>
          <p:cNvPr id="10" name="TextBox 9">
            <a:extLst>
              <a:ext uri="{FF2B5EF4-FFF2-40B4-BE49-F238E27FC236}">
                <a16:creationId xmlns:a16="http://schemas.microsoft.com/office/drawing/2014/main" id="{C75C9F66-0538-E5E0-3E86-7A347F7E3B60}"/>
              </a:ext>
            </a:extLst>
          </p:cNvPr>
          <p:cNvSpPr txBox="1"/>
          <p:nvPr/>
        </p:nvSpPr>
        <p:spPr>
          <a:xfrm>
            <a:off x="3824336" y="4081788"/>
            <a:ext cx="4542503" cy="646331"/>
          </a:xfrm>
          <a:prstGeom prst="rect">
            <a:avLst/>
          </a:prstGeom>
          <a:noFill/>
        </p:spPr>
        <p:txBody>
          <a:bodyPr wrap="square" lIns="91440" tIns="45720" rIns="91440" bIns="45720" rtlCol="0" anchor="t">
            <a:spAutoFit/>
          </a:bodyPr>
          <a:lstStyle/>
          <a:p>
            <a:pPr algn="ctr"/>
            <a:r>
              <a:rPr lang="en-US"/>
              <a:t>By: Gabriella Randazzo, Kathryn Meehan, Stefan Simon,  Tanish Jain,  Aidan Sharpe</a:t>
            </a:r>
          </a:p>
        </p:txBody>
      </p:sp>
      <p:sp>
        <p:nvSpPr>
          <p:cNvPr id="12" name="AutoShape 2" descr="Create a circular logo for 'RUfit', associated with Rowan University's gym. Use yellow and brown colors, reflecting the university's palette. The logo should be modern, with a dynamic, fitness-oriented design that also subtly nods to the academic environment. It should be eye-catching, memorable, and convey vitality and well-being. 'RUfit' should be prominently featured in a clear, bold typeface within the circular design, making it instantly recognizable.">
            <a:extLst>
              <a:ext uri="{FF2B5EF4-FFF2-40B4-BE49-F238E27FC236}">
                <a16:creationId xmlns:a16="http://schemas.microsoft.com/office/drawing/2014/main" id="{D184DDB9-3059-2885-4CC7-77BA19A8395E}"/>
              </a:ext>
            </a:extLst>
          </p:cNvPr>
          <p:cNvSpPr>
            <a:spLocks noChangeAspect="1" noChangeArrowheads="1"/>
          </p:cNvSpPr>
          <p:nvPr/>
        </p:nvSpPr>
        <p:spPr bwMode="auto">
          <a:xfrm>
            <a:off x="1208690" y="3276600"/>
            <a:ext cx="503971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yellow and brown text on a black background&#10;&#10;Description automatically generated">
            <a:extLst>
              <a:ext uri="{FF2B5EF4-FFF2-40B4-BE49-F238E27FC236}">
                <a16:creationId xmlns:a16="http://schemas.microsoft.com/office/drawing/2014/main" id="{1BF6C8E7-1C13-F537-E2EB-AFEC6F987C15}"/>
              </a:ext>
            </a:extLst>
          </p:cNvPr>
          <p:cNvPicPr>
            <a:picLocks noChangeAspect="1"/>
          </p:cNvPicPr>
          <p:nvPr/>
        </p:nvPicPr>
        <p:blipFill>
          <a:blip r:embed="rId3"/>
          <a:stretch>
            <a:fillRect/>
          </a:stretch>
        </p:blipFill>
        <p:spPr>
          <a:xfrm>
            <a:off x="3974765" y="193525"/>
            <a:ext cx="4242468" cy="290912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11242FB-0ACC-F356-A0BF-2D7A8D14DE45}"/>
                  </a:ext>
                </a:extLst>
              </p14:cNvPr>
              <p14:cNvContentPartPr/>
              <p14:nvPr/>
            </p14:nvContentPartPr>
            <p14:xfrm>
              <a:off x="13261074" y="4082954"/>
              <a:ext cx="11373" cy="11373"/>
            </p14:xfrm>
          </p:contentPart>
        </mc:Choice>
        <mc:Fallback>
          <p:pic>
            <p:nvPicPr>
              <p:cNvPr id="2" name="Ink 1">
                <a:extLst>
                  <a:ext uri="{FF2B5EF4-FFF2-40B4-BE49-F238E27FC236}">
                    <a16:creationId xmlns:a16="http://schemas.microsoft.com/office/drawing/2014/main" id="{311242FB-0ACC-F356-A0BF-2D7A8D14DE45}"/>
                  </a:ext>
                </a:extLst>
              </p:cNvPr>
              <p:cNvPicPr/>
              <p:nvPr/>
            </p:nvPicPr>
            <p:blipFill>
              <a:blip r:embed="rId5"/>
              <a:stretch>
                <a:fillRect/>
              </a:stretch>
            </p:blipFill>
            <p:spPr>
              <a:xfrm>
                <a:off x="12692424" y="4042336"/>
                <a:ext cx="1137300" cy="91796"/>
              </a:xfrm>
              <a:prstGeom prst="rect">
                <a:avLst/>
              </a:prstGeom>
            </p:spPr>
          </p:pic>
        </mc:Fallback>
      </mc:AlternateContent>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8A6249-1EC6-9425-D63D-31B0451485CA}"/>
              </a:ext>
            </a:extLst>
          </p:cNvPr>
          <p:cNvSpPr/>
          <p:nvPr/>
        </p:nvSpPr>
        <p:spPr>
          <a:xfrm>
            <a:off x="5297762" y="329184"/>
            <a:ext cx="6251110"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0" cap="all" spc="300" baseline="0" dirty="0">
                <a:ln w="0"/>
                <a:effectLst>
                  <a:outerShdw blurRad="38100" dist="19050" dir="2700000" algn="tl" rotWithShape="0">
                    <a:schemeClr val="dk1">
                      <a:alpha val="40000"/>
                    </a:schemeClr>
                  </a:outerShdw>
                </a:effectLst>
                <a:latin typeface="Khmer UI"/>
                <a:ea typeface="+mj-ea"/>
                <a:cs typeface="Khmer UI"/>
              </a:rPr>
              <a:t>Problem Statement</a:t>
            </a:r>
          </a:p>
        </p:txBody>
      </p:sp>
      <p:pic>
        <p:nvPicPr>
          <p:cNvPr id="15" name="Picture 14" descr="A group of people working out in a gym&#10;&#10;Description automatically generated">
            <a:extLst>
              <a:ext uri="{FF2B5EF4-FFF2-40B4-BE49-F238E27FC236}">
                <a16:creationId xmlns:a16="http://schemas.microsoft.com/office/drawing/2014/main" id="{D9145BCF-B40C-9E1E-8636-E240398C0720}"/>
              </a:ext>
            </a:extLst>
          </p:cNvPr>
          <p:cNvPicPr>
            <a:picLocks noChangeAspect="1"/>
          </p:cNvPicPr>
          <p:nvPr/>
        </p:nvPicPr>
        <p:blipFill rotWithShape="1">
          <a:blip r:embed="rId2"/>
          <a:srcRect l="33626" r="2868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5FC62AA-D750-3E9C-38C2-254DEC6DAC51}"/>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US" sz="1600" dirty="0">
                <a:latin typeface="Khmer UI"/>
                <a:cs typeface="Khmer UI"/>
              </a:rPr>
              <a:t>Positive relationships between physical activity and mental health</a:t>
            </a:r>
            <a:endParaRPr lang="en-US" sz="1600">
              <a:latin typeface="Khmer UI"/>
              <a:ea typeface="Calibri"/>
              <a:cs typeface="Khmer UI"/>
            </a:endParaRPr>
          </a:p>
          <a:p>
            <a:pPr lvl="1"/>
            <a:r>
              <a:rPr lang="en-US" sz="1600" dirty="0">
                <a:latin typeface="Khmer UI"/>
                <a:cs typeface="Khmer UI"/>
              </a:rPr>
              <a:t>Positive academic performance</a:t>
            </a:r>
            <a:endParaRPr lang="en-US" sz="1600">
              <a:latin typeface="Khmer UI"/>
              <a:ea typeface="Calibri"/>
              <a:cs typeface="Khmer UI"/>
            </a:endParaRPr>
          </a:p>
          <a:p>
            <a:r>
              <a:rPr lang="en-US" sz="1600" dirty="0">
                <a:latin typeface="Khmer UI"/>
                <a:cs typeface="Khmer UI"/>
              </a:rPr>
              <a:t>Lack of integration in lifestyle </a:t>
            </a:r>
            <a:endParaRPr lang="en-US" sz="1600">
              <a:latin typeface="Khmer UI"/>
              <a:ea typeface="Calibri"/>
              <a:cs typeface="Khmer UI"/>
            </a:endParaRPr>
          </a:p>
          <a:p>
            <a:pPr lvl="1"/>
            <a:r>
              <a:rPr lang="en-US" sz="1600" b="0" i="0" u="none" strike="noStrike" dirty="0">
                <a:effectLst/>
                <a:highlight>
                  <a:srgbClr val="FFFFFF"/>
                </a:highlight>
                <a:latin typeface="Khmer UI"/>
                <a:cs typeface="Khmer UI"/>
              </a:rPr>
              <a:t>65% of students </a:t>
            </a:r>
            <a:r>
              <a:rPr lang="en-US" sz="1600" dirty="0">
                <a:highlight>
                  <a:srgbClr val="FFFFFF"/>
                </a:highlight>
                <a:latin typeface="Khmer UI"/>
                <a:cs typeface="Khmer UI"/>
              </a:rPr>
              <a:t>engage </a:t>
            </a:r>
            <a:r>
              <a:rPr lang="en-US" sz="1600" b="0" i="0" u="none" strike="noStrike" dirty="0">
                <a:effectLst/>
                <a:highlight>
                  <a:srgbClr val="FFFFFF"/>
                </a:highlight>
                <a:latin typeface="Khmer UI"/>
                <a:cs typeface="Khmer UI"/>
              </a:rPr>
              <a:t>in regular vigorous in high school</a:t>
            </a:r>
            <a:r>
              <a:rPr lang="en-US" sz="1600" dirty="0">
                <a:highlight>
                  <a:srgbClr val="FFFFFF"/>
                </a:highlight>
                <a:latin typeface="Khmer UI"/>
                <a:cs typeface="Khmer UI"/>
              </a:rPr>
              <a:t> </a:t>
            </a:r>
            <a:endParaRPr lang="en-US" sz="1600">
              <a:highlight>
                <a:srgbClr val="FFFFFF"/>
              </a:highlight>
              <a:latin typeface="Khmer UI"/>
              <a:cs typeface="Khmer UI"/>
            </a:endParaRPr>
          </a:p>
          <a:p>
            <a:pPr lvl="1"/>
            <a:r>
              <a:rPr lang="en-US" sz="1600" dirty="0">
                <a:highlight>
                  <a:srgbClr val="FFFFFF"/>
                </a:highlight>
                <a:latin typeface="Khmer UI"/>
                <a:ea typeface="Calibri"/>
                <a:cs typeface="Calibri"/>
              </a:rPr>
              <a:t>Only 38% of college students</a:t>
            </a:r>
            <a:endParaRPr lang="en-US" sz="1600" b="0" i="0" u="none" strike="noStrike" dirty="0">
              <a:effectLst/>
              <a:highlight>
                <a:srgbClr val="FFFFFF"/>
              </a:highlight>
              <a:latin typeface="Khmer UI"/>
              <a:ea typeface="Calibri"/>
              <a:cs typeface="Calibri"/>
            </a:endParaRPr>
          </a:p>
          <a:p>
            <a:r>
              <a:rPr lang="en-US" sz="1600" dirty="0">
                <a:latin typeface="Khmer UI"/>
                <a:cs typeface="Khmer UI"/>
              </a:rPr>
              <a:t>Intimidation due to a lot of people at the gym</a:t>
            </a:r>
            <a:endParaRPr lang="en-US" sz="1600">
              <a:latin typeface="Khmer UI"/>
              <a:ea typeface="Calibri"/>
              <a:cs typeface="Khmer UI"/>
            </a:endParaRPr>
          </a:p>
          <a:p>
            <a:pPr lvl="1"/>
            <a:r>
              <a:rPr lang="en-US" sz="1600" b="0" i="0" u="none" strike="noStrike" dirty="0">
                <a:effectLst/>
                <a:highlight>
                  <a:srgbClr val="FFFFFF"/>
                </a:highlight>
                <a:latin typeface="Khmer UI"/>
                <a:cs typeface="Khmer UI"/>
              </a:rPr>
              <a:t>47</a:t>
            </a:r>
            <a:r>
              <a:rPr lang="en-US" sz="1600" dirty="0">
                <a:highlight>
                  <a:srgbClr val="FFFFFF"/>
                </a:highlight>
                <a:latin typeface="Khmer UI"/>
                <a:cs typeface="Khmer UI"/>
              </a:rPr>
              <a:t>% of gym goers</a:t>
            </a:r>
            <a:r>
              <a:rPr lang="en-US" sz="1600" b="0" i="0" u="none" strike="noStrike" dirty="0">
                <a:effectLst/>
                <a:highlight>
                  <a:srgbClr val="FFFFFF"/>
                </a:highlight>
                <a:latin typeface="Khmer UI"/>
                <a:cs typeface="Khmer UI"/>
              </a:rPr>
              <a:t> </a:t>
            </a:r>
            <a:r>
              <a:rPr lang="en-US" sz="1600" dirty="0">
                <a:highlight>
                  <a:srgbClr val="FFFFFF"/>
                </a:highlight>
                <a:latin typeface="Khmer UI"/>
                <a:cs typeface="Khmer UI"/>
              </a:rPr>
              <a:t>admit</a:t>
            </a:r>
            <a:r>
              <a:rPr lang="en-US" sz="1600" b="0" i="0" u="none" strike="noStrike" dirty="0">
                <a:effectLst/>
                <a:highlight>
                  <a:srgbClr val="FFFFFF"/>
                </a:highlight>
                <a:latin typeface="Khmer UI"/>
                <a:cs typeface="Khmer UI"/>
              </a:rPr>
              <a:t> to </a:t>
            </a:r>
            <a:r>
              <a:rPr lang="en-US" sz="1600" dirty="0">
                <a:highlight>
                  <a:srgbClr val="FFFFFF"/>
                </a:highlight>
                <a:latin typeface="Khmer UI"/>
                <a:cs typeface="Khmer UI"/>
              </a:rPr>
              <a:t>feelings</a:t>
            </a:r>
            <a:r>
              <a:rPr lang="en-US" sz="1600" b="0" i="0" u="none" strike="noStrike" dirty="0">
                <a:effectLst/>
                <a:highlight>
                  <a:srgbClr val="FFFFFF"/>
                </a:highlight>
                <a:latin typeface="Khmer UI"/>
                <a:cs typeface="Khmer UI"/>
              </a:rPr>
              <a:t> of intimidation</a:t>
            </a:r>
            <a:endParaRPr lang="en-US" sz="1600">
              <a:highlight>
                <a:srgbClr val="FFFFFF"/>
              </a:highlight>
              <a:latin typeface="Khmer UI"/>
              <a:ea typeface="Calibri"/>
              <a:cs typeface="Khmer UI"/>
            </a:endParaRPr>
          </a:p>
          <a:p>
            <a:r>
              <a:rPr lang="en-US" sz="1600" dirty="0">
                <a:latin typeface="Khmer UI"/>
                <a:cs typeface="Khmer UI"/>
              </a:rPr>
              <a:t>Spending too much time at the gym</a:t>
            </a:r>
            <a:endParaRPr lang="en-US" sz="1600">
              <a:latin typeface="Khmer UI"/>
              <a:ea typeface="Calibri"/>
              <a:cs typeface="Khmer UI"/>
            </a:endParaRPr>
          </a:p>
          <a:p>
            <a:pPr lvl="1"/>
            <a:r>
              <a:rPr lang="en-US" sz="1600" dirty="0">
                <a:latin typeface="Khmer UI"/>
                <a:cs typeface="Khmer UI"/>
              </a:rPr>
              <a:t>10% of gym time</a:t>
            </a:r>
            <a:r>
              <a:rPr lang="en-US" sz="1600" b="0" i="0" dirty="0">
                <a:effectLst/>
                <a:latin typeface="Khmer UI"/>
                <a:cs typeface="Khmer UI"/>
              </a:rPr>
              <a:t> waiting for equipment</a:t>
            </a:r>
            <a:endParaRPr lang="en-US" sz="1600">
              <a:latin typeface="Khmer UI"/>
              <a:ea typeface="Calibri"/>
              <a:cs typeface="Khmer UI"/>
            </a:endParaRPr>
          </a:p>
          <a:p>
            <a:pPr lvl="1"/>
            <a:endParaRPr lang="en-US" sz="1200"/>
          </a:p>
          <a:p>
            <a:pPr lvl="1"/>
            <a:endParaRPr lang="en-US" sz="1200"/>
          </a:p>
          <a:p>
            <a:pPr lvl="1"/>
            <a:endParaRPr lang="en-US" sz="1200"/>
          </a:p>
        </p:txBody>
      </p:sp>
      <p:pic>
        <p:nvPicPr>
          <p:cNvPr id="20" name="Picture 19" descr="A qr code on a black background&#10;&#10;Description automatically generated">
            <a:extLst>
              <a:ext uri="{FF2B5EF4-FFF2-40B4-BE49-F238E27FC236}">
                <a16:creationId xmlns:a16="http://schemas.microsoft.com/office/drawing/2014/main" id="{EE255F2F-156E-C2D3-2824-C8B1CAF52727}"/>
              </a:ext>
            </a:extLst>
          </p:cNvPr>
          <p:cNvPicPr>
            <a:picLocks noChangeAspect="1"/>
          </p:cNvPicPr>
          <p:nvPr/>
        </p:nvPicPr>
        <p:blipFill rotWithShape="1">
          <a:blip r:embed="rId3">
            <a:extLst>
              <a:ext uri="{28A0092B-C50C-407E-A947-70E740481C1C}">
                <a14:useLocalDpi xmlns:a14="http://schemas.microsoft.com/office/drawing/2010/main" val="0"/>
              </a:ext>
            </a:extLst>
          </a:blip>
          <a:srcRect t="2277" r="2" b="31063"/>
          <a:stretch/>
        </p:blipFill>
        <p:spPr>
          <a:xfrm>
            <a:off x="9862810" y="515113"/>
            <a:ext cx="1686062" cy="1523999"/>
          </a:xfrm>
          <a:prstGeom prst="rect">
            <a:avLst/>
          </a:prstGeom>
        </p:spPr>
      </p:pic>
      <p:sp>
        <p:nvSpPr>
          <p:cNvPr id="22" name="TextBox 21">
            <a:extLst>
              <a:ext uri="{FF2B5EF4-FFF2-40B4-BE49-F238E27FC236}">
                <a16:creationId xmlns:a16="http://schemas.microsoft.com/office/drawing/2014/main" id="{7E1677AD-ACEA-2BAF-3E3F-FF73607E302C}"/>
              </a:ext>
            </a:extLst>
          </p:cNvPr>
          <p:cNvSpPr txBox="1"/>
          <p:nvPr/>
        </p:nvSpPr>
        <p:spPr>
          <a:xfrm>
            <a:off x="10248921" y="1983169"/>
            <a:ext cx="975139" cy="369332"/>
          </a:xfrm>
          <a:prstGeom prst="rect">
            <a:avLst/>
          </a:prstGeom>
          <a:noFill/>
        </p:spPr>
        <p:txBody>
          <a:bodyPr wrap="none" lIns="91440" tIns="45720" rIns="91440" bIns="45720" rtlCol="0" anchor="t">
            <a:spAutoFit/>
          </a:bodyPr>
          <a:lstStyle/>
          <a:p>
            <a:r>
              <a:rPr lang="en-US" dirty="0">
                <a:latin typeface="Khmer UI"/>
                <a:cs typeface="Khmer UI"/>
              </a:rPr>
              <a:t>Sources</a:t>
            </a:r>
          </a:p>
        </p:txBody>
      </p:sp>
      <p:pic>
        <p:nvPicPr>
          <p:cNvPr id="3" name="Picture 2" descr="A yellow background with icons and symbols&#10;&#10;Description automatically generated">
            <a:extLst>
              <a:ext uri="{FF2B5EF4-FFF2-40B4-BE49-F238E27FC236}">
                <a16:creationId xmlns:a16="http://schemas.microsoft.com/office/drawing/2014/main" id="{BE4F995F-0C7A-0A1D-AAD8-80296B6ABC86}"/>
              </a:ext>
            </a:extLst>
          </p:cNvPr>
          <p:cNvPicPr>
            <a:picLocks noChangeAspect="1"/>
          </p:cNvPicPr>
          <p:nvPr/>
        </p:nvPicPr>
        <p:blipFill>
          <a:blip r:embed="rId4"/>
          <a:stretch>
            <a:fillRect/>
          </a:stretch>
        </p:blipFill>
        <p:spPr>
          <a:xfrm>
            <a:off x="9816786" y="5054958"/>
            <a:ext cx="2110258" cy="1448874"/>
          </a:xfrm>
          <a:prstGeom prst="rect">
            <a:avLst/>
          </a:prstGeom>
        </p:spPr>
      </p:pic>
    </p:spTree>
    <p:extLst>
      <p:ext uri="{BB962C8B-B14F-4D97-AF65-F5344CB8AC3E}">
        <p14:creationId xmlns:p14="http://schemas.microsoft.com/office/powerpoint/2010/main" val="100903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2">
            <a:extLst>
              <a:ext uri="{FF2B5EF4-FFF2-40B4-BE49-F238E27FC236}">
                <a16:creationId xmlns:a16="http://schemas.microsoft.com/office/drawing/2014/main" id="{8EF2279B-5C0A-9EBD-1859-AE5225EBBA3F}"/>
              </a:ext>
            </a:extLst>
          </p:cNvPr>
          <p:cNvGraphicFramePr>
            <a:graphicFrameLocks noGrp="1"/>
          </p:cNvGraphicFramePr>
          <p:nvPr>
            <p:ph idx="1"/>
            <p:extLst>
              <p:ext uri="{D42A27DB-BD31-4B8C-83A1-F6EECF244321}">
                <p14:modId xmlns:p14="http://schemas.microsoft.com/office/powerpoint/2010/main" val="344190491"/>
              </p:ext>
            </p:extLst>
          </p:nvPr>
        </p:nvGraphicFramePr>
        <p:xfrm>
          <a:off x="296549" y="1651333"/>
          <a:ext cx="5001302" cy="391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5D7E618-8E9A-8354-0C43-AD1C1D647F10}"/>
              </a:ext>
            </a:extLst>
          </p:cNvPr>
          <p:cNvSpPr txBox="1"/>
          <p:nvPr/>
        </p:nvSpPr>
        <p:spPr>
          <a:xfrm>
            <a:off x="5816771" y="2109199"/>
            <a:ext cx="2684205" cy="1015663"/>
          </a:xfrm>
          <a:prstGeom prst="rect">
            <a:avLst/>
          </a:prstGeom>
          <a:noFill/>
        </p:spPr>
        <p:txBody>
          <a:bodyPr wrap="square" lIns="91440" tIns="45720" rIns="91440" bIns="45720" rtlCol="0" anchor="t">
            <a:spAutoFit/>
          </a:bodyPr>
          <a:lstStyle/>
          <a:p>
            <a:pPr algn="ctr"/>
            <a:r>
              <a:rPr lang="en-US" sz="2000" i="1" u="sng" dirty="0">
                <a:latin typeface="+mj-lt"/>
              </a:rPr>
              <a:t>Increase in Confidence</a:t>
            </a:r>
            <a:endParaRPr lang="en-US" dirty="0"/>
          </a:p>
          <a:p>
            <a:endParaRPr lang="en-US" sz="2000" i="1" u="sng"/>
          </a:p>
          <a:p>
            <a:endParaRPr lang="en-US" sz="2000" i="1" u="sng" dirty="0">
              <a:ea typeface="Calibri"/>
              <a:cs typeface="Calibri"/>
            </a:endParaRPr>
          </a:p>
        </p:txBody>
      </p:sp>
      <p:sp>
        <p:nvSpPr>
          <p:cNvPr id="5" name="TextBox 4">
            <a:extLst>
              <a:ext uri="{FF2B5EF4-FFF2-40B4-BE49-F238E27FC236}">
                <a16:creationId xmlns:a16="http://schemas.microsoft.com/office/drawing/2014/main" id="{F7796CB3-36DE-4B01-1371-49845C0F8D12}"/>
              </a:ext>
            </a:extLst>
          </p:cNvPr>
          <p:cNvSpPr txBox="1"/>
          <p:nvPr/>
        </p:nvSpPr>
        <p:spPr>
          <a:xfrm>
            <a:off x="5868369" y="4218519"/>
            <a:ext cx="2563542" cy="400110"/>
          </a:xfrm>
          <a:prstGeom prst="rect">
            <a:avLst/>
          </a:prstGeom>
          <a:noFill/>
        </p:spPr>
        <p:txBody>
          <a:bodyPr wrap="square" lIns="91440" tIns="45720" rIns="91440" bIns="45720" rtlCol="0" anchor="t">
            <a:spAutoFit/>
          </a:bodyPr>
          <a:lstStyle/>
          <a:p>
            <a:pPr algn="ctr"/>
            <a:r>
              <a:rPr lang="en-US" sz="2000" i="1" u="sng" dirty="0">
                <a:latin typeface="+mj-lt"/>
              </a:rPr>
              <a:t>Increase Gym Activity </a:t>
            </a:r>
            <a:endParaRPr lang="en-US" dirty="0"/>
          </a:p>
        </p:txBody>
      </p:sp>
      <p:sp>
        <p:nvSpPr>
          <p:cNvPr id="6" name="TextBox 5">
            <a:extLst>
              <a:ext uri="{FF2B5EF4-FFF2-40B4-BE49-F238E27FC236}">
                <a16:creationId xmlns:a16="http://schemas.microsoft.com/office/drawing/2014/main" id="{83B5CD4E-7F0A-1CEB-1DE0-607FE2C90F3C}"/>
              </a:ext>
            </a:extLst>
          </p:cNvPr>
          <p:cNvSpPr txBox="1"/>
          <p:nvPr/>
        </p:nvSpPr>
        <p:spPr>
          <a:xfrm>
            <a:off x="5507227" y="3177691"/>
            <a:ext cx="3291047" cy="400110"/>
          </a:xfrm>
          <a:prstGeom prst="rect">
            <a:avLst/>
          </a:prstGeom>
          <a:noFill/>
        </p:spPr>
        <p:txBody>
          <a:bodyPr wrap="square" lIns="91440" tIns="45720" rIns="91440" bIns="45720" rtlCol="0" anchor="t">
            <a:spAutoFit/>
          </a:bodyPr>
          <a:lstStyle/>
          <a:p>
            <a:pPr algn="ctr"/>
            <a:r>
              <a:rPr lang="en-US" sz="2000" i="1" u="sng">
                <a:latin typeface="+mj-lt"/>
              </a:rPr>
              <a:t>Improving Time Management </a:t>
            </a:r>
            <a:endParaRPr lang="en-US"/>
          </a:p>
        </p:txBody>
      </p:sp>
      <p:sp>
        <p:nvSpPr>
          <p:cNvPr id="7" name="TextBox 6">
            <a:extLst>
              <a:ext uri="{FF2B5EF4-FFF2-40B4-BE49-F238E27FC236}">
                <a16:creationId xmlns:a16="http://schemas.microsoft.com/office/drawing/2014/main" id="{4DBF4656-6096-8DD3-C3E1-01D939EB376A}"/>
              </a:ext>
            </a:extLst>
          </p:cNvPr>
          <p:cNvSpPr txBox="1"/>
          <p:nvPr/>
        </p:nvSpPr>
        <p:spPr>
          <a:xfrm>
            <a:off x="5743644" y="2404083"/>
            <a:ext cx="2816942" cy="338554"/>
          </a:xfrm>
          <a:prstGeom prst="rect">
            <a:avLst/>
          </a:prstGeom>
          <a:noFill/>
        </p:spPr>
        <p:txBody>
          <a:bodyPr wrap="square" lIns="91440" tIns="45720" rIns="91440" bIns="45720" rtlCol="0" anchor="t">
            <a:spAutoFit/>
          </a:bodyPr>
          <a:lstStyle/>
          <a:p>
            <a:pPr algn="ctr"/>
            <a:r>
              <a:rPr lang="en-US" sz="1600">
                <a:latin typeface="+mj-lt"/>
              </a:rPr>
              <a:t>Less intimidated by a busy gym</a:t>
            </a:r>
            <a:endParaRPr lang="en-US"/>
          </a:p>
        </p:txBody>
      </p:sp>
      <p:sp>
        <p:nvSpPr>
          <p:cNvPr id="9" name="TextBox 8">
            <a:extLst>
              <a:ext uri="{FF2B5EF4-FFF2-40B4-BE49-F238E27FC236}">
                <a16:creationId xmlns:a16="http://schemas.microsoft.com/office/drawing/2014/main" id="{A4E5F68C-B9F6-D12B-469C-B3086379A516}"/>
              </a:ext>
            </a:extLst>
          </p:cNvPr>
          <p:cNvSpPr txBox="1"/>
          <p:nvPr/>
        </p:nvSpPr>
        <p:spPr>
          <a:xfrm>
            <a:off x="5584657" y="3477914"/>
            <a:ext cx="3140793" cy="584775"/>
          </a:xfrm>
          <a:prstGeom prst="rect">
            <a:avLst/>
          </a:prstGeom>
          <a:noFill/>
        </p:spPr>
        <p:txBody>
          <a:bodyPr wrap="square" rtlCol="0">
            <a:spAutoFit/>
          </a:bodyPr>
          <a:lstStyle/>
          <a:p>
            <a:pPr algn="ctr"/>
            <a:r>
              <a:rPr lang="en-US" sz="1600">
                <a:latin typeface="+mj-lt"/>
              </a:rPr>
              <a:t>More efficient workouts, less time in the gym</a:t>
            </a:r>
          </a:p>
        </p:txBody>
      </p:sp>
      <p:sp>
        <p:nvSpPr>
          <p:cNvPr id="10" name="TextBox 9">
            <a:extLst>
              <a:ext uri="{FF2B5EF4-FFF2-40B4-BE49-F238E27FC236}">
                <a16:creationId xmlns:a16="http://schemas.microsoft.com/office/drawing/2014/main" id="{CB4D90E4-1E9A-E184-8CFA-3D1CAE10D4FE}"/>
              </a:ext>
            </a:extLst>
          </p:cNvPr>
          <p:cNvSpPr txBox="1"/>
          <p:nvPr/>
        </p:nvSpPr>
        <p:spPr>
          <a:xfrm>
            <a:off x="5848993" y="4555740"/>
            <a:ext cx="2647580" cy="584775"/>
          </a:xfrm>
          <a:prstGeom prst="rect">
            <a:avLst/>
          </a:prstGeom>
          <a:noFill/>
        </p:spPr>
        <p:txBody>
          <a:bodyPr wrap="square" rtlCol="0">
            <a:spAutoFit/>
          </a:bodyPr>
          <a:lstStyle/>
          <a:p>
            <a:pPr algn="ctr"/>
            <a:r>
              <a:rPr lang="en-US" sz="1600">
                <a:latin typeface="+mj-lt"/>
              </a:rPr>
              <a:t>Progress tracking to maintain fitness goals </a:t>
            </a:r>
          </a:p>
        </p:txBody>
      </p:sp>
      <p:sp>
        <p:nvSpPr>
          <p:cNvPr id="12" name="TextBox 11">
            <a:extLst>
              <a:ext uri="{FF2B5EF4-FFF2-40B4-BE49-F238E27FC236}">
                <a16:creationId xmlns:a16="http://schemas.microsoft.com/office/drawing/2014/main" id="{F1295E48-E62C-EEE3-7BCB-EB028AA7E86B}"/>
              </a:ext>
            </a:extLst>
          </p:cNvPr>
          <p:cNvSpPr txBox="1"/>
          <p:nvPr/>
        </p:nvSpPr>
        <p:spPr>
          <a:xfrm>
            <a:off x="867940" y="5924859"/>
            <a:ext cx="10494181" cy="646331"/>
          </a:xfrm>
          <a:prstGeom prst="rect">
            <a:avLst/>
          </a:prstGeom>
          <a:noFill/>
        </p:spPr>
        <p:txBody>
          <a:bodyPr wrap="square" rtlCol="0">
            <a:spAutoFit/>
          </a:bodyPr>
          <a:lstStyle/>
          <a:p>
            <a:pPr algn="ctr"/>
            <a:r>
              <a:rPr lang="en-US" b="0" i="0">
                <a:effectLst/>
                <a:latin typeface="+mj-lt"/>
              </a:rPr>
              <a:t>An application designed to improve the physical health of college students is viable, considering the prevalent smartphone usage within this demographic.</a:t>
            </a:r>
            <a:endParaRPr lang="en-US">
              <a:latin typeface="+mj-lt"/>
            </a:endParaRPr>
          </a:p>
        </p:txBody>
      </p:sp>
      <p:pic>
        <p:nvPicPr>
          <p:cNvPr id="15" name="Picture 14" descr="A screenshot of a phone&#10;&#10;Description automatically generated">
            <a:extLst>
              <a:ext uri="{FF2B5EF4-FFF2-40B4-BE49-F238E27FC236}">
                <a16:creationId xmlns:a16="http://schemas.microsoft.com/office/drawing/2014/main" id="{CF5D8B9F-7A67-8889-1DB8-A981C63BA5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3863" y="1070751"/>
            <a:ext cx="2418258" cy="4710444"/>
          </a:xfrm>
          <a:prstGeom prst="rect">
            <a:avLst/>
          </a:prstGeom>
        </p:spPr>
      </p:pic>
      <p:sp>
        <p:nvSpPr>
          <p:cNvPr id="2" name="Rectangle 1">
            <a:extLst>
              <a:ext uri="{FF2B5EF4-FFF2-40B4-BE49-F238E27FC236}">
                <a16:creationId xmlns:a16="http://schemas.microsoft.com/office/drawing/2014/main" id="{3DF4BF5F-E2C7-9A95-9880-CFF9DC9EECA3}"/>
              </a:ext>
            </a:extLst>
          </p:cNvPr>
          <p:cNvSpPr/>
          <p:nvPr/>
        </p:nvSpPr>
        <p:spPr>
          <a:xfrm>
            <a:off x="2670893" y="372575"/>
            <a:ext cx="6014340" cy="923330"/>
          </a:xfrm>
          <a:prstGeom prst="rect">
            <a:avLst/>
          </a:prstGeom>
          <a:noFill/>
        </p:spPr>
        <p:txBody>
          <a:bodyPr wrap="none" lIns="91440" tIns="45720" rIns="91440" bIns="45720" anchor="t">
            <a:spAutoFit/>
          </a:bodyPr>
          <a:lstStyle/>
          <a:p>
            <a:pPr algn="ctr"/>
            <a:r>
              <a:rPr lang="en-US" sz="5400" b="0" cap="none" spc="0" dirty="0">
                <a:ln w="0"/>
                <a:solidFill>
                  <a:srgbClr val="571C00"/>
                </a:solidFill>
                <a:effectLst>
                  <a:outerShdw blurRad="38100" dist="25400" dir="5400000" algn="ctr" rotWithShape="0">
                    <a:srgbClr val="6E747A">
                      <a:alpha val="43000"/>
                    </a:srgbClr>
                  </a:outerShdw>
                </a:effectLst>
                <a:latin typeface="Khmer UI"/>
                <a:cs typeface="Khmer UI"/>
              </a:rPr>
              <a:t>Solution Statement</a:t>
            </a:r>
          </a:p>
        </p:txBody>
      </p:sp>
    </p:spTree>
    <p:extLst>
      <p:ext uri="{BB962C8B-B14F-4D97-AF65-F5344CB8AC3E}">
        <p14:creationId xmlns:p14="http://schemas.microsoft.com/office/powerpoint/2010/main" val="2408768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160</cp:revision>
  <dcterms:created xsi:type="dcterms:W3CDTF">2024-03-22T19:35:00Z</dcterms:created>
  <dcterms:modified xsi:type="dcterms:W3CDTF">2024-03-22T21:09:38Z</dcterms:modified>
</cp:coreProperties>
</file>