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1617" r:id="rId3"/>
    <p:sldId id="1625" r:id="rId4"/>
    <p:sldId id="1623" r:id="rId5"/>
    <p:sldId id="257" r:id="rId6"/>
    <p:sldId id="258" r:id="rId7"/>
    <p:sldId id="259" r:id="rId8"/>
    <p:sldId id="260" r:id="rId9"/>
    <p:sldId id="277" r:id="rId10"/>
    <p:sldId id="278" r:id="rId11"/>
    <p:sldId id="262" r:id="rId12"/>
    <p:sldId id="263" r:id="rId13"/>
    <p:sldId id="281" r:id="rId14"/>
    <p:sldId id="264" r:id="rId15"/>
    <p:sldId id="265" r:id="rId16"/>
    <p:sldId id="266" r:id="rId17"/>
    <p:sldId id="279" r:id="rId18"/>
    <p:sldId id="267" r:id="rId19"/>
    <p:sldId id="270" r:id="rId20"/>
    <p:sldId id="271" r:id="rId21"/>
    <p:sldId id="272" r:id="rId22"/>
    <p:sldId id="273" r:id="rId23"/>
    <p:sldId id="274" r:id="rId24"/>
    <p:sldId id="282" r:id="rId25"/>
    <p:sldId id="1550" r:id="rId26"/>
    <p:sldId id="1586" r:id="rId27"/>
    <p:sldId id="1572" r:id="rId28"/>
    <p:sldId id="1553" r:id="rId29"/>
    <p:sldId id="1554" r:id="rId30"/>
    <p:sldId id="1557" r:id="rId31"/>
    <p:sldId id="1560" r:id="rId32"/>
    <p:sldId id="1561" r:id="rId33"/>
    <p:sldId id="1558" r:id="rId34"/>
    <p:sldId id="1616" r:id="rId35"/>
    <p:sldId id="1599" r:id="rId36"/>
    <p:sldId id="1600" r:id="rId37"/>
    <p:sldId id="1624" r:id="rId38"/>
    <p:sldId id="1589" r:id="rId39"/>
    <p:sldId id="1590" r:id="rId40"/>
    <p:sldId id="1591" r:id="rId41"/>
    <p:sldId id="261" r:id="rId42"/>
    <p:sldId id="1592" r:id="rId43"/>
    <p:sldId id="1595" r:id="rId44"/>
    <p:sldId id="1594" r:id="rId45"/>
    <p:sldId id="1596" r:id="rId46"/>
    <p:sldId id="1597" r:id="rId47"/>
    <p:sldId id="1598" r:id="rId48"/>
    <p:sldId id="1601" r:id="rId49"/>
    <p:sldId id="1602" r:id="rId50"/>
    <p:sldId id="1574" r:id="rId51"/>
    <p:sldId id="1622" r:id="rId52"/>
    <p:sldId id="1577" r:id="rId53"/>
    <p:sldId id="1578" r:id="rId54"/>
    <p:sldId id="1603" r:id="rId55"/>
    <p:sldId id="1604" r:id="rId56"/>
    <p:sldId id="1605" r:id="rId57"/>
    <p:sldId id="1606" r:id="rId58"/>
    <p:sldId id="1607" r:id="rId59"/>
    <p:sldId id="1608" r:id="rId60"/>
    <p:sldId id="1609" r:id="rId61"/>
    <p:sldId id="1610" r:id="rId62"/>
    <p:sldId id="1611" r:id="rId63"/>
    <p:sldId id="1613" r:id="rId64"/>
    <p:sldId id="1614" r:id="rId65"/>
    <p:sldId id="276" r:id="rId66"/>
    <p:sldId id="275" r:id="rId67"/>
    <p:sldId id="1615"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84" d="100"/>
          <a:sy n="84" d="100"/>
        </p:scale>
        <p:origin x="643" y="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C6E0B2-64A6-4F2A-BE3B-38FE95693039}" type="datetimeFigureOut">
              <a:rPr lang="en-US" smtClean="0"/>
              <a:t>1/30/2023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25347-5229-403C-94A4-E22855DC5EC7}" type="slidenum">
              <a:rPr lang="en-US" smtClean="0"/>
              <a:t>‹#›</a:t>
            </a:fld>
            <a:endParaRPr lang="en-US"/>
          </a:p>
        </p:txBody>
      </p:sp>
    </p:spTree>
    <p:extLst>
      <p:ext uri="{BB962C8B-B14F-4D97-AF65-F5344CB8AC3E}">
        <p14:creationId xmlns:p14="http://schemas.microsoft.com/office/powerpoint/2010/main" val="2391498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0CAE27-D9EF-6A40-A8EA-D1F2DC8B88A7}" type="slidenum">
              <a:rPr lang="en-US" smtClean="0"/>
              <a:t>37</a:t>
            </a:fld>
            <a:endParaRPr lang="en-US"/>
          </a:p>
        </p:txBody>
      </p:sp>
    </p:spTree>
    <p:extLst>
      <p:ext uri="{BB962C8B-B14F-4D97-AF65-F5344CB8AC3E}">
        <p14:creationId xmlns:p14="http://schemas.microsoft.com/office/powerpoint/2010/main" val="2024919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0113-15C8-132B-A209-A8C023CC3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5BB6D0-6E38-F934-1357-333C2D075E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26075A-FC19-2B56-E14B-B9B26BD2F5F1}"/>
              </a:ext>
            </a:extLst>
          </p:cNvPr>
          <p:cNvSpPr>
            <a:spLocks noGrp="1"/>
          </p:cNvSpPr>
          <p:nvPr>
            <p:ph type="dt" sz="half" idx="10"/>
          </p:nvPr>
        </p:nvSpPr>
        <p:spPr/>
        <p:txBody>
          <a:bodyPr/>
          <a:lstStyle/>
          <a:p>
            <a:fld id="{2097954E-14CF-4ED7-8C5B-BDF618E83B4F}" type="datetimeFigureOut">
              <a:rPr lang="en-US" smtClean="0"/>
              <a:t>1/30/2023</a:t>
            </a:fld>
            <a:endParaRPr lang="en-US"/>
          </a:p>
        </p:txBody>
      </p:sp>
      <p:sp>
        <p:nvSpPr>
          <p:cNvPr id="5" name="Footer Placeholder 4">
            <a:extLst>
              <a:ext uri="{FF2B5EF4-FFF2-40B4-BE49-F238E27FC236}">
                <a16:creationId xmlns:a16="http://schemas.microsoft.com/office/drawing/2014/main" id="{3A435FE2-21FE-DD49-D523-FEA9B291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A6F473-3008-63B9-1986-3AC9DF49326B}"/>
              </a:ext>
            </a:extLst>
          </p:cNvPr>
          <p:cNvSpPr>
            <a:spLocks noGrp="1"/>
          </p:cNvSpPr>
          <p:nvPr>
            <p:ph type="sldNum" sz="quarter" idx="12"/>
          </p:nvPr>
        </p:nvSpPr>
        <p:spPr/>
        <p:txBody>
          <a:bodyPr/>
          <a:lstStyle/>
          <a:p>
            <a:fld id="{14F95AE6-BC78-452D-A9F9-4EA206907B61}" type="slidenum">
              <a:rPr lang="en-US" smtClean="0"/>
              <a:t>‹#›</a:t>
            </a:fld>
            <a:endParaRPr lang="en-US"/>
          </a:p>
        </p:txBody>
      </p:sp>
    </p:spTree>
    <p:extLst>
      <p:ext uri="{BB962C8B-B14F-4D97-AF65-F5344CB8AC3E}">
        <p14:creationId xmlns:p14="http://schemas.microsoft.com/office/powerpoint/2010/main" val="862898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7E468-B940-3032-7C63-376B8FADE6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782C94-C3F7-7A1D-422F-458A2380AD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6FA75-5C1A-D1BB-06E5-19135B4CE8CE}"/>
              </a:ext>
            </a:extLst>
          </p:cNvPr>
          <p:cNvSpPr>
            <a:spLocks noGrp="1"/>
          </p:cNvSpPr>
          <p:nvPr>
            <p:ph type="dt" sz="half" idx="10"/>
          </p:nvPr>
        </p:nvSpPr>
        <p:spPr/>
        <p:txBody>
          <a:bodyPr/>
          <a:lstStyle/>
          <a:p>
            <a:fld id="{2097954E-14CF-4ED7-8C5B-BDF618E83B4F}" type="datetimeFigureOut">
              <a:rPr lang="en-US" smtClean="0"/>
              <a:t>1/30/2023</a:t>
            </a:fld>
            <a:endParaRPr lang="en-US"/>
          </a:p>
        </p:txBody>
      </p:sp>
      <p:sp>
        <p:nvSpPr>
          <p:cNvPr id="5" name="Footer Placeholder 4">
            <a:extLst>
              <a:ext uri="{FF2B5EF4-FFF2-40B4-BE49-F238E27FC236}">
                <a16:creationId xmlns:a16="http://schemas.microsoft.com/office/drawing/2014/main" id="{DD8BB974-A924-F633-45F8-5048DAE092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045AFD-C01B-A51F-7B14-6059D29AA910}"/>
              </a:ext>
            </a:extLst>
          </p:cNvPr>
          <p:cNvSpPr>
            <a:spLocks noGrp="1"/>
          </p:cNvSpPr>
          <p:nvPr>
            <p:ph type="sldNum" sz="quarter" idx="12"/>
          </p:nvPr>
        </p:nvSpPr>
        <p:spPr/>
        <p:txBody>
          <a:bodyPr/>
          <a:lstStyle/>
          <a:p>
            <a:fld id="{14F95AE6-BC78-452D-A9F9-4EA206907B61}" type="slidenum">
              <a:rPr lang="en-US" smtClean="0"/>
              <a:t>‹#›</a:t>
            </a:fld>
            <a:endParaRPr lang="en-US"/>
          </a:p>
        </p:txBody>
      </p:sp>
    </p:spTree>
    <p:extLst>
      <p:ext uri="{BB962C8B-B14F-4D97-AF65-F5344CB8AC3E}">
        <p14:creationId xmlns:p14="http://schemas.microsoft.com/office/powerpoint/2010/main" val="3575570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AC586B-1E50-1904-8D4A-DA5491748B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87DEFF-44DA-D6E5-C19D-23B00BD5C1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B778E-1424-8486-2C05-DACF4BECC9D2}"/>
              </a:ext>
            </a:extLst>
          </p:cNvPr>
          <p:cNvSpPr>
            <a:spLocks noGrp="1"/>
          </p:cNvSpPr>
          <p:nvPr>
            <p:ph type="dt" sz="half" idx="10"/>
          </p:nvPr>
        </p:nvSpPr>
        <p:spPr/>
        <p:txBody>
          <a:bodyPr/>
          <a:lstStyle/>
          <a:p>
            <a:fld id="{2097954E-14CF-4ED7-8C5B-BDF618E83B4F}" type="datetimeFigureOut">
              <a:rPr lang="en-US" smtClean="0"/>
              <a:t>1/30/2023</a:t>
            </a:fld>
            <a:endParaRPr lang="en-US"/>
          </a:p>
        </p:txBody>
      </p:sp>
      <p:sp>
        <p:nvSpPr>
          <p:cNvPr id="5" name="Footer Placeholder 4">
            <a:extLst>
              <a:ext uri="{FF2B5EF4-FFF2-40B4-BE49-F238E27FC236}">
                <a16:creationId xmlns:a16="http://schemas.microsoft.com/office/drawing/2014/main" id="{E79EBB3F-9052-3BD8-F198-B9F06ED01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D75B3-0870-F3A9-011A-721F79C10EC5}"/>
              </a:ext>
            </a:extLst>
          </p:cNvPr>
          <p:cNvSpPr>
            <a:spLocks noGrp="1"/>
          </p:cNvSpPr>
          <p:nvPr>
            <p:ph type="sldNum" sz="quarter" idx="12"/>
          </p:nvPr>
        </p:nvSpPr>
        <p:spPr/>
        <p:txBody>
          <a:bodyPr/>
          <a:lstStyle/>
          <a:p>
            <a:fld id="{14F95AE6-BC78-452D-A9F9-4EA206907B61}" type="slidenum">
              <a:rPr lang="en-US" smtClean="0"/>
              <a:t>‹#›</a:t>
            </a:fld>
            <a:endParaRPr lang="en-US"/>
          </a:p>
        </p:txBody>
      </p:sp>
    </p:spTree>
    <p:extLst>
      <p:ext uri="{BB962C8B-B14F-4D97-AF65-F5344CB8AC3E}">
        <p14:creationId xmlns:p14="http://schemas.microsoft.com/office/powerpoint/2010/main" val="2340416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aşlık ve İçerik">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99616"/>
            <a:ext cx="10972800" cy="4626547"/>
          </a:xfrm>
        </p:spPr>
        <p:txBody>
          <a:bodyPr/>
          <a:lstStyle>
            <a:lvl1pPr>
              <a:buClrTx/>
              <a:defRPr baseline="0">
                <a:solidFill>
                  <a:schemeClr val="tx1"/>
                </a:solidFill>
              </a:defRPr>
            </a:lvl1pPr>
            <a:lvl2pPr>
              <a:buClrTx/>
              <a:defRPr baseline="0">
                <a:solidFill>
                  <a:schemeClr val="tx1"/>
                </a:solidFill>
              </a:defRPr>
            </a:lvl2pPr>
            <a:lvl3pPr>
              <a:buClrTx/>
              <a:defRPr baseline="0">
                <a:solidFill>
                  <a:schemeClr val="tx1"/>
                </a:solidFill>
              </a:defRPr>
            </a:lvl3pPr>
            <a:lvl4pPr>
              <a:buClrTx/>
              <a:defRPr baseline="0">
                <a:solidFill>
                  <a:schemeClr val="tx1"/>
                </a:solidFill>
              </a:defRPr>
            </a:lvl4pPr>
            <a:lvl5pPr>
              <a:buClrTx/>
              <a:defRPr baseline="0">
                <a:solidFill>
                  <a:schemeClr val="tx1"/>
                </a:solidFill>
              </a:defRPr>
            </a:lvl5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19" name="Title 18"/>
          <p:cNvSpPr>
            <a:spLocks noGrp="1"/>
          </p:cNvSpPr>
          <p:nvPr>
            <p:ph type="title"/>
          </p:nvPr>
        </p:nvSpPr>
        <p:spPr/>
        <p:txBody>
          <a:bodyPr/>
          <a:lstStyle>
            <a:lvl1pPr algn="ctr">
              <a:defRPr b="1" cap="none" spc="0" baseline="0">
                <a:ln w="12700">
                  <a:noFill/>
                  <a:prstDash val="solid"/>
                </a:ln>
                <a:solidFill>
                  <a:schemeClr val="tx1"/>
                </a:solidFill>
                <a:effectLst>
                  <a:outerShdw blurRad="41275" dist="20320" dir="1800000" algn="tl" rotWithShape="0">
                    <a:srgbClr val="000000">
                      <a:alpha val="40000"/>
                    </a:srgbClr>
                  </a:outerShdw>
                </a:effectLst>
              </a:defRPr>
            </a:lvl1pPr>
          </a:lstStyle>
          <a:p>
            <a:r>
              <a:rPr lang="tr-TR" dirty="0"/>
              <a:t>Asıl başlık stili için tıklatın</a:t>
            </a:r>
            <a:endParaRPr lang="en-US" dirty="0"/>
          </a:p>
        </p:txBody>
      </p:sp>
      <p:sp>
        <p:nvSpPr>
          <p:cNvPr id="4" name="3 Slayt Numarası Yer Tutucusu"/>
          <p:cNvSpPr>
            <a:spLocks noGrp="1"/>
          </p:cNvSpPr>
          <p:nvPr>
            <p:ph type="sldNum" sz="quarter" idx="10"/>
          </p:nvPr>
        </p:nvSpPr>
        <p:spPr>
          <a:xfrm>
            <a:off x="10954602" y="6382984"/>
            <a:ext cx="1085609" cy="365125"/>
          </a:xfrm>
        </p:spPr>
        <p:txBody>
          <a:bodyPr/>
          <a:lstStyle>
            <a:lvl1pPr algn="r">
              <a:defRPr>
                <a:solidFill>
                  <a:srgbClr val="000099"/>
                </a:solidFill>
              </a:defRPr>
            </a:lvl1pPr>
          </a:lstStyle>
          <a:p>
            <a:fld id="{2EE441BB-0CDF-4AB9-A680-2F13248262E0}" type="slidenum">
              <a:rPr lang="en-US" smtClean="0"/>
              <a:pPr/>
              <a:t>‹#›</a:t>
            </a:fld>
            <a:endParaRPr lang="en-US" dirty="0"/>
          </a:p>
        </p:txBody>
      </p:sp>
    </p:spTree>
    <p:extLst>
      <p:ext uri="{BB962C8B-B14F-4D97-AF65-F5344CB8AC3E}">
        <p14:creationId xmlns:p14="http://schemas.microsoft.com/office/powerpoint/2010/main" val="2599621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209B-CC61-F5BA-E9E0-C5771E0E38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B46CE-74DA-25B2-457D-25D89CF7CE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FBB757-48B7-69D1-FC2B-5FB312075F80}"/>
              </a:ext>
            </a:extLst>
          </p:cNvPr>
          <p:cNvSpPr>
            <a:spLocks noGrp="1"/>
          </p:cNvSpPr>
          <p:nvPr>
            <p:ph type="dt" sz="half" idx="10"/>
          </p:nvPr>
        </p:nvSpPr>
        <p:spPr/>
        <p:txBody>
          <a:bodyPr/>
          <a:lstStyle/>
          <a:p>
            <a:fld id="{2097954E-14CF-4ED7-8C5B-BDF618E83B4F}" type="datetimeFigureOut">
              <a:rPr lang="en-US" smtClean="0"/>
              <a:t>1/30/2023</a:t>
            </a:fld>
            <a:endParaRPr lang="en-US"/>
          </a:p>
        </p:txBody>
      </p:sp>
      <p:sp>
        <p:nvSpPr>
          <p:cNvPr id="5" name="Footer Placeholder 4">
            <a:extLst>
              <a:ext uri="{FF2B5EF4-FFF2-40B4-BE49-F238E27FC236}">
                <a16:creationId xmlns:a16="http://schemas.microsoft.com/office/drawing/2014/main" id="{BE344646-06BF-E0A4-6725-99F6C4A1B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E5C46F-A5DF-617E-5CB0-A44EF50AC02B}"/>
              </a:ext>
            </a:extLst>
          </p:cNvPr>
          <p:cNvSpPr>
            <a:spLocks noGrp="1"/>
          </p:cNvSpPr>
          <p:nvPr>
            <p:ph type="sldNum" sz="quarter" idx="12"/>
          </p:nvPr>
        </p:nvSpPr>
        <p:spPr/>
        <p:txBody>
          <a:bodyPr/>
          <a:lstStyle/>
          <a:p>
            <a:fld id="{14F95AE6-BC78-452D-A9F9-4EA206907B61}" type="slidenum">
              <a:rPr lang="en-US" smtClean="0"/>
              <a:t>‹#›</a:t>
            </a:fld>
            <a:endParaRPr lang="en-US"/>
          </a:p>
        </p:txBody>
      </p:sp>
    </p:spTree>
    <p:extLst>
      <p:ext uri="{BB962C8B-B14F-4D97-AF65-F5344CB8AC3E}">
        <p14:creationId xmlns:p14="http://schemas.microsoft.com/office/powerpoint/2010/main" val="2112937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F05CE-0281-0B16-6C13-010751F59F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3D1AF3-794C-BA33-4FDA-0852EBE69E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20DE24-3DE1-CC73-91D6-FDD714737857}"/>
              </a:ext>
            </a:extLst>
          </p:cNvPr>
          <p:cNvSpPr>
            <a:spLocks noGrp="1"/>
          </p:cNvSpPr>
          <p:nvPr>
            <p:ph type="dt" sz="half" idx="10"/>
          </p:nvPr>
        </p:nvSpPr>
        <p:spPr/>
        <p:txBody>
          <a:bodyPr/>
          <a:lstStyle/>
          <a:p>
            <a:fld id="{2097954E-14CF-4ED7-8C5B-BDF618E83B4F}" type="datetimeFigureOut">
              <a:rPr lang="en-US" smtClean="0"/>
              <a:t>1/30/2023</a:t>
            </a:fld>
            <a:endParaRPr lang="en-US"/>
          </a:p>
        </p:txBody>
      </p:sp>
      <p:sp>
        <p:nvSpPr>
          <p:cNvPr id="5" name="Footer Placeholder 4">
            <a:extLst>
              <a:ext uri="{FF2B5EF4-FFF2-40B4-BE49-F238E27FC236}">
                <a16:creationId xmlns:a16="http://schemas.microsoft.com/office/drawing/2014/main" id="{C2E14375-FDFE-403D-8869-2070D39F1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4E9985-C773-711D-7BD3-37E80C17A697}"/>
              </a:ext>
            </a:extLst>
          </p:cNvPr>
          <p:cNvSpPr>
            <a:spLocks noGrp="1"/>
          </p:cNvSpPr>
          <p:nvPr>
            <p:ph type="sldNum" sz="quarter" idx="12"/>
          </p:nvPr>
        </p:nvSpPr>
        <p:spPr/>
        <p:txBody>
          <a:bodyPr/>
          <a:lstStyle/>
          <a:p>
            <a:fld id="{14F95AE6-BC78-452D-A9F9-4EA206907B61}" type="slidenum">
              <a:rPr lang="en-US" smtClean="0"/>
              <a:t>‹#›</a:t>
            </a:fld>
            <a:endParaRPr lang="en-US"/>
          </a:p>
        </p:txBody>
      </p:sp>
    </p:spTree>
    <p:extLst>
      <p:ext uri="{BB962C8B-B14F-4D97-AF65-F5344CB8AC3E}">
        <p14:creationId xmlns:p14="http://schemas.microsoft.com/office/powerpoint/2010/main" val="1181149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CD90C-520A-E836-3BA0-2474D2D244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00C1A9-ED34-53DE-3F44-9E185190AD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1AB68E-E04B-4CB7-76E1-29F803E985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98213-C21A-5EA3-1C5E-CD92F73397BC}"/>
              </a:ext>
            </a:extLst>
          </p:cNvPr>
          <p:cNvSpPr>
            <a:spLocks noGrp="1"/>
          </p:cNvSpPr>
          <p:nvPr>
            <p:ph type="dt" sz="half" idx="10"/>
          </p:nvPr>
        </p:nvSpPr>
        <p:spPr/>
        <p:txBody>
          <a:bodyPr/>
          <a:lstStyle/>
          <a:p>
            <a:fld id="{2097954E-14CF-4ED7-8C5B-BDF618E83B4F}" type="datetimeFigureOut">
              <a:rPr lang="en-US" smtClean="0"/>
              <a:t>1/30/2023</a:t>
            </a:fld>
            <a:endParaRPr lang="en-US"/>
          </a:p>
        </p:txBody>
      </p:sp>
      <p:sp>
        <p:nvSpPr>
          <p:cNvPr id="6" name="Footer Placeholder 5">
            <a:extLst>
              <a:ext uri="{FF2B5EF4-FFF2-40B4-BE49-F238E27FC236}">
                <a16:creationId xmlns:a16="http://schemas.microsoft.com/office/drawing/2014/main" id="{5AA57870-0D60-2CB5-AE6B-2FA35A5745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329FA6-5186-6277-579E-EB0018E530A3}"/>
              </a:ext>
            </a:extLst>
          </p:cNvPr>
          <p:cNvSpPr>
            <a:spLocks noGrp="1"/>
          </p:cNvSpPr>
          <p:nvPr>
            <p:ph type="sldNum" sz="quarter" idx="12"/>
          </p:nvPr>
        </p:nvSpPr>
        <p:spPr/>
        <p:txBody>
          <a:bodyPr/>
          <a:lstStyle/>
          <a:p>
            <a:fld id="{14F95AE6-BC78-452D-A9F9-4EA206907B61}" type="slidenum">
              <a:rPr lang="en-US" smtClean="0"/>
              <a:t>‹#›</a:t>
            </a:fld>
            <a:endParaRPr lang="en-US"/>
          </a:p>
        </p:txBody>
      </p:sp>
    </p:spTree>
    <p:extLst>
      <p:ext uri="{BB962C8B-B14F-4D97-AF65-F5344CB8AC3E}">
        <p14:creationId xmlns:p14="http://schemas.microsoft.com/office/powerpoint/2010/main" val="465962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AF79B-2D2F-15E5-529E-FF2B503899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933392-00C4-1911-8DDF-416F4E5C80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306B1D-8620-AD0B-1AEB-F8C527F3D2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E30A9E-499E-E80A-FB2A-EFCD2B5F64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19F0EE-901E-C567-8305-15B1619BD2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B0D38B-C737-0648-7D80-0C526C9A7E7C}"/>
              </a:ext>
            </a:extLst>
          </p:cNvPr>
          <p:cNvSpPr>
            <a:spLocks noGrp="1"/>
          </p:cNvSpPr>
          <p:nvPr>
            <p:ph type="dt" sz="half" idx="10"/>
          </p:nvPr>
        </p:nvSpPr>
        <p:spPr/>
        <p:txBody>
          <a:bodyPr/>
          <a:lstStyle/>
          <a:p>
            <a:fld id="{2097954E-14CF-4ED7-8C5B-BDF618E83B4F}" type="datetimeFigureOut">
              <a:rPr lang="en-US" smtClean="0"/>
              <a:t>1/30/2023</a:t>
            </a:fld>
            <a:endParaRPr lang="en-US"/>
          </a:p>
        </p:txBody>
      </p:sp>
      <p:sp>
        <p:nvSpPr>
          <p:cNvPr id="8" name="Footer Placeholder 7">
            <a:extLst>
              <a:ext uri="{FF2B5EF4-FFF2-40B4-BE49-F238E27FC236}">
                <a16:creationId xmlns:a16="http://schemas.microsoft.com/office/drawing/2014/main" id="{C56A8E11-EAC0-FFC7-9BF6-F67CCDBF8E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BAF7E5-53BC-A7F4-4E49-41C08E8B942E}"/>
              </a:ext>
            </a:extLst>
          </p:cNvPr>
          <p:cNvSpPr>
            <a:spLocks noGrp="1"/>
          </p:cNvSpPr>
          <p:nvPr>
            <p:ph type="sldNum" sz="quarter" idx="12"/>
          </p:nvPr>
        </p:nvSpPr>
        <p:spPr/>
        <p:txBody>
          <a:bodyPr/>
          <a:lstStyle/>
          <a:p>
            <a:fld id="{14F95AE6-BC78-452D-A9F9-4EA206907B61}" type="slidenum">
              <a:rPr lang="en-US" smtClean="0"/>
              <a:t>‹#›</a:t>
            </a:fld>
            <a:endParaRPr lang="en-US"/>
          </a:p>
        </p:txBody>
      </p:sp>
    </p:spTree>
    <p:extLst>
      <p:ext uri="{BB962C8B-B14F-4D97-AF65-F5344CB8AC3E}">
        <p14:creationId xmlns:p14="http://schemas.microsoft.com/office/powerpoint/2010/main" val="1088206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EBED4-7F82-1726-696B-3886BD85E6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26CB3C-A2F7-6DEC-EFB4-ACDD339AEA4F}"/>
              </a:ext>
            </a:extLst>
          </p:cNvPr>
          <p:cNvSpPr>
            <a:spLocks noGrp="1"/>
          </p:cNvSpPr>
          <p:nvPr>
            <p:ph type="dt" sz="half" idx="10"/>
          </p:nvPr>
        </p:nvSpPr>
        <p:spPr/>
        <p:txBody>
          <a:bodyPr/>
          <a:lstStyle/>
          <a:p>
            <a:fld id="{2097954E-14CF-4ED7-8C5B-BDF618E83B4F}" type="datetimeFigureOut">
              <a:rPr lang="en-US" smtClean="0"/>
              <a:t>1/30/2023</a:t>
            </a:fld>
            <a:endParaRPr lang="en-US"/>
          </a:p>
        </p:txBody>
      </p:sp>
      <p:sp>
        <p:nvSpPr>
          <p:cNvPr id="4" name="Footer Placeholder 3">
            <a:extLst>
              <a:ext uri="{FF2B5EF4-FFF2-40B4-BE49-F238E27FC236}">
                <a16:creationId xmlns:a16="http://schemas.microsoft.com/office/drawing/2014/main" id="{78BCD50A-C74D-99B5-CBF8-9450B33CAA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E9FC8C-0DD4-7A5D-64C9-FB9C353AA08F}"/>
              </a:ext>
            </a:extLst>
          </p:cNvPr>
          <p:cNvSpPr>
            <a:spLocks noGrp="1"/>
          </p:cNvSpPr>
          <p:nvPr>
            <p:ph type="sldNum" sz="quarter" idx="12"/>
          </p:nvPr>
        </p:nvSpPr>
        <p:spPr/>
        <p:txBody>
          <a:bodyPr/>
          <a:lstStyle/>
          <a:p>
            <a:fld id="{14F95AE6-BC78-452D-A9F9-4EA206907B61}" type="slidenum">
              <a:rPr lang="en-US" smtClean="0"/>
              <a:t>‹#›</a:t>
            </a:fld>
            <a:endParaRPr lang="en-US"/>
          </a:p>
        </p:txBody>
      </p:sp>
    </p:spTree>
    <p:extLst>
      <p:ext uri="{BB962C8B-B14F-4D97-AF65-F5344CB8AC3E}">
        <p14:creationId xmlns:p14="http://schemas.microsoft.com/office/powerpoint/2010/main" val="3106490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629026-298C-7405-4B9B-3B50A7DFDF5C}"/>
              </a:ext>
            </a:extLst>
          </p:cNvPr>
          <p:cNvSpPr>
            <a:spLocks noGrp="1"/>
          </p:cNvSpPr>
          <p:nvPr>
            <p:ph type="dt" sz="half" idx="10"/>
          </p:nvPr>
        </p:nvSpPr>
        <p:spPr/>
        <p:txBody>
          <a:bodyPr/>
          <a:lstStyle/>
          <a:p>
            <a:fld id="{2097954E-14CF-4ED7-8C5B-BDF618E83B4F}" type="datetimeFigureOut">
              <a:rPr lang="en-US" smtClean="0"/>
              <a:t>1/30/2023</a:t>
            </a:fld>
            <a:endParaRPr lang="en-US"/>
          </a:p>
        </p:txBody>
      </p:sp>
      <p:sp>
        <p:nvSpPr>
          <p:cNvPr id="3" name="Footer Placeholder 2">
            <a:extLst>
              <a:ext uri="{FF2B5EF4-FFF2-40B4-BE49-F238E27FC236}">
                <a16:creationId xmlns:a16="http://schemas.microsoft.com/office/drawing/2014/main" id="{87BEFB16-088F-BE2E-BB50-C3D28436EC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CE7DA5-675E-4FC1-7008-334ECC15F92F}"/>
              </a:ext>
            </a:extLst>
          </p:cNvPr>
          <p:cNvSpPr>
            <a:spLocks noGrp="1"/>
          </p:cNvSpPr>
          <p:nvPr>
            <p:ph type="sldNum" sz="quarter" idx="12"/>
          </p:nvPr>
        </p:nvSpPr>
        <p:spPr/>
        <p:txBody>
          <a:bodyPr/>
          <a:lstStyle/>
          <a:p>
            <a:fld id="{14F95AE6-BC78-452D-A9F9-4EA206907B61}" type="slidenum">
              <a:rPr lang="en-US" smtClean="0"/>
              <a:t>‹#›</a:t>
            </a:fld>
            <a:endParaRPr lang="en-US"/>
          </a:p>
        </p:txBody>
      </p:sp>
    </p:spTree>
    <p:extLst>
      <p:ext uri="{BB962C8B-B14F-4D97-AF65-F5344CB8AC3E}">
        <p14:creationId xmlns:p14="http://schemas.microsoft.com/office/powerpoint/2010/main" val="4141301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52AC7-8B76-3130-5901-741664CFFF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D98CE7-4B81-6D26-7509-0CD7B81991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C92C92-AF1B-4829-6BB0-45229C4245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D979C5-5A4A-B304-4BF2-2E50C9CD5EFA}"/>
              </a:ext>
            </a:extLst>
          </p:cNvPr>
          <p:cNvSpPr>
            <a:spLocks noGrp="1"/>
          </p:cNvSpPr>
          <p:nvPr>
            <p:ph type="dt" sz="half" idx="10"/>
          </p:nvPr>
        </p:nvSpPr>
        <p:spPr/>
        <p:txBody>
          <a:bodyPr/>
          <a:lstStyle/>
          <a:p>
            <a:fld id="{2097954E-14CF-4ED7-8C5B-BDF618E83B4F}" type="datetimeFigureOut">
              <a:rPr lang="en-US" smtClean="0"/>
              <a:t>1/30/2023</a:t>
            </a:fld>
            <a:endParaRPr lang="en-US"/>
          </a:p>
        </p:txBody>
      </p:sp>
      <p:sp>
        <p:nvSpPr>
          <p:cNvPr id="6" name="Footer Placeholder 5">
            <a:extLst>
              <a:ext uri="{FF2B5EF4-FFF2-40B4-BE49-F238E27FC236}">
                <a16:creationId xmlns:a16="http://schemas.microsoft.com/office/drawing/2014/main" id="{93133B28-7EDB-7AD8-03F0-0E9D493B36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766211-FE3C-CF4F-EAC5-F504E971A02D}"/>
              </a:ext>
            </a:extLst>
          </p:cNvPr>
          <p:cNvSpPr>
            <a:spLocks noGrp="1"/>
          </p:cNvSpPr>
          <p:nvPr>
            <p:ph type="sldNum" sz="quarter" idx="12"/>
          </p:nvPr>
        </p:nvSpPr>
        <p:spPr/>
        <p:txBody>
          <a:bodyPr/>
          <a:lstStyle/>
          <a:p>
            <a:fld id="{14F95AE6-BC78-452D-A9F9-4EA206907B61}" type="slidenum">
              <a:rPr lang="en-US" smtClean="0"/>
              <a:t>‹#›</a:t>
            </a:fld>
            <a:endParaRPr lang="en-US"/>
          </a:p>
        </p:txBody>
      </p:sp>
    </p:spTree>
    <p:extLst>
      <p:ext uri="{BB962C8B-B14F-4D97-AF65-F5344CB8AC3E}">
        <p14:creationId xmlns:p14="http://schemas.microsoft.com/office/powerpoint/2010/main" val="247809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A59F8-AB29-D8D6-ECDA-3046C2CA7C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C28381-F080-1D6F-3C13-5BA5851DF2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707B59-835E-156E-B1F4-273E79450F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02A96-6607-F090-7BBF-778B6A191FA4}"/>
              </a:ext>
            </a:extLst>
          </p:cNvPr>
          <p:cNvSpPr>
            <a:spLocks noGrp="1"/>
          </p:cNvSpPr>
          <p:nvPr>
            <p:ph type="dt" sz="half" idx="10"/>
          </p:nvPr>
        </p:nvSpPr>
        <p:spPr/>
        <p:txBody>
          <a:bodyPr/>
          <a:lstStyle/>
          <a:p>
            <a:fld id="{2097954E-14CF-4ED7-8C5B-BDF618E83B4F}" type="datetimeFigureOut">
              <a:rPr lang="en-US" smtClean="0"/>
              <a:t>1/30/2023</a:t>
            </a:fld>
            <a:endParaRPr lang="en-US"/>
          </a:p>
        </p:txBody>
      </p:sp>
      <p:sp>
        <p:nvSpPr>
          <p:cNvPr id="6" name="Footer Placeholder 5">
            <a:extLst>
              <a:ext uri="{FF2B5EF4-FFF2-40B4-BE49-F238E27FC236}">
                <a16:creationId xmlns:a16="http://schemas.microsoft.com/office/drawing/2014/main" id="{4F0EC658-08F3-67E1-F499-0165C27A81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E56F9A-EB70-0BE9-5436-A16E8D0BA073}"/>
              </a:ext>
            </a:extLst>
          </p:cNvPr>
          <p:cNvSpPr>
            <a:spLocks noGrp="1"/>
          </p:cNvSpPr>
          <p:nvPr>
            <p:ph type="sldNum" sz="quarter" idx="12"/>
          </p:nvPr>
        </p:nvSpPr>
        <p:spPr/>
        <p:txBody>
          <a:bodyPr/>
          <a:lstStyle/>
          <a:p>
            <a:fld id="{14F95AE6-BC78-452D-A9F9-4EA206907B61}" type="slidenum">
              <a:rPr lang="en-US" smtClean="0"/>
              <a:t>‹#›</a:t>
            </a:fld>
            <a:endParaRPr lang="en-US"/>
          </a:p>
        </p:txBody>
      </p:sp>
    </p:spTree>
    <p:extLst>
      <p:ext uri="{BB962C8B-B14F-4D97-AF65-F5344CB8AC3E}">
        <p14:creationId xmlns:p14="http://schemas.microsoft.com/office/powerpoint/2010/main" val="2133804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C45907-65FA-FD0E-1D0E-DF9D2C3AE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F309F7-DC95-31E2-C0A4-5232519B2D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B7605C-36C7-AA57-F21C-F4350955B4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97954E-14CF-4ED7-8C5B-BDF618E83B4F}" type="datetimeFigureOut">
              <a:rPr lang="en-US" smtClean="0"/>
              <a:t>1/30/2023</a:t>
            </a:fld>
            <a:endParaRPr lang="en-US"/>
          </a:p>
        </p:txBody>
      </p:sp>
      <p:sp>
        <p:nvSpPr>
          <p:cNvPr id="5" name="Footer Placeholder 4">
            <a:extLst>
              <a:ext uri="{FF2B5EF4-FFF2-40B4-BE49-F238E27FC236}">
                <a16:creationId xmlns:a16="http://schemas.microsoft.com/office/drawing/2014/main" id="{3A3DCCD6-90F4-68BE-125E-BB8DB86669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C6885C-FDCC-D717-755F-766ACF8EA5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F95AE6-BC78-452D-A9F9-4EA206907B61}" type="slidenum">
              <a:rPr lang="en-US" smtClean="0"/>
              <a:t>‹#›</a:t>
            </a:fld>
            <a:endParaRPr lang="en-US"/>
          </a:p>
        </p:txBody>
      </p:sp>
    </p:spTree>
    <p:extLst>
      <p:ext uri="{BB962C8B-B14F-4D97-AF65-F5344CB8AC3E}">
        <p14:creationId xmlns:p14="http://schemas.microsoft.com/office/powerpoint/2010/main" val="3224175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D4FD5-E80B-238A-11CA-71252DFCB63C}"/>
              </a:ext>
            </a:extLst>
          </p:cNvPr>
          <p:cNvSpPr>
            <a:spLocks noGrp="1"/>
          </p:cNvSpPr>
          <p:nvPr>
            <p:ph type="ctrTitle"/>
          </p:nvPr>
        </p:nvSpPr>
        <p:spPr/>
        <p:txBody>
          <a:bodyPr>
            <a:normAutofit/>
          </a:bodyPr>
          <a:lstStyle/>
          <a:p>
            <a:r>
              <a:rPr lang="en-US" dirty="0"/>
              <a:t>Interrupt &amp; Polling</a:t>
            </a:r>
            <a:br>
              <a:rPr lang="en-US" dirty="0"/>
            </a:br>
            <a:endParaRPr lang="en-US" dirty="0"/>
          </a:p>
        </p:txBody>
      </p:sp>
      <p:sp>
        <p:nvSpPr>
          <p:cNvPr id="3" name="Subtitle 2">
            <a:extLst>
              <a:ext uri="{FF2B5EF4-FFF2-40B4-BE49-F238E27FC236}">
                <a16:creationId xmlns:a16="http://schemas.microsoft.com/office/drawing/2014/main" id="{A059209A-C8AB-14CC-A02E-3D3FBF52CAFE}"/>
              </a:ext>
            </a:extLst>
          </p:cNvPr>
          <p:cNvSpPr>
            <a:spLocks noGrp="1"/>
          </p:cNvSpPr>
          <p:nvPr>
            <p:ph type="subTitle" idx="1"/>
          </p:nvPr>
        </p:nvSpPr>
        <p:spPr/>
        <p:txBody>
          <a:bodyPr/>
          <a:lstStyle/>
          <a:p>
            <a:r>
              <a:rPr lang="en-US" dirty="0"/>
              <a:t>Jannatun Naher</a:t>
            </a:r>
          </a:p>
        </p:txBody>
      </p:sp>
    </p:spTree>
    <p:extLst>
      <p:ext uri="{BB962C8B-B14F-4D97-AF65-F5344CB8AC3E}">
        <p14:creationId xmlns:p14="http://schemas.microsoft.com/office/powerpoint/2010/main" val="3094659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3ECE894-2104-9E37-016A-4BC32D5CD294}"/>
              </a:ext>
            </a:extLst>
          </p:cNvPr>
          <p:cNvPicPr>
            <a:picLocks noGrp="1" noChangeAspect="1"/>
          </p:cNvPicPr>
          <p:nvPr>
            <p:ph idx="1"/>
          </p:nvPr>
        </p:nvPicPr>
        <p:blipFill>
          <a:blip r:embed="rId2"/>
          <a:stretch>
            <a:fillRect/>
          </a:stretch>
        </p:blipFill>
        <p:spPr>
          <a:xfrm>
            <a:off x="2265429" y="2959011"/>
            <a:ext cx="7887383" cy="2046147"/>
          </a:xfrm>
        </p:spPr>
      </p:pic>
      <p:pic>
        <p:nvPicPr>
          <p:cNvPr id="5" name="Picture 4">
            <a:extLst>
              <a:ext uri="{FF2B5EF4-FFF2-40B4-BE49-F238E27FC236}">
                <a16:creationId xmlns:a16="http://schemas.microsoft.com/office/drawing/2014/main" id="{C1FBCB1C-CFED-BEF8-F2A5-47750FD33F6F}"/>
              </a:ext>
            </a:extLst>
          </p:cNvPr>
          <p:cNvPicPr>
            <a:picLocks noChangeAspect="1"/>
          </p:cNvPicPr>
          <p:nvPr/>
        </p:nvPicPr>
        <p:blipFill>
          <a:blip r:embed="rId3"/>
          <a:stretch>
            <a:fillRect/>
          </a:stretch>
        </p:blipFill>
        <p:spPr>
          <a:xfrm>
            <a:off x="3074061" y="757881"/>
            <a:ext cx="5448772" cy="1848010"/>
          </a:xfrm>
          <a:prstGeom prst="rect">
            <a:avLst/>
          </a:prstGeom>
        </p:spPr>
      </p:pic>
      <p:pic>
        <p:nvPicPr>
          <p:cNvPr id="9" name="Picture 8">
            <a:extLst>
              <a:ext uri="{FF2B5EF4-FFF2-40B4-BE49-F238E27FC236}">
                <a16:creationId xmlns:a16="http://schemas.microsoft.com/office/drawing/2014/main" id="{93CC1E55-A72A-01DB-149D-8FA88BAB80B2}"/>
              </a:ext>
            </a:extLst>
          </p:cNvPr>
          <p:cNvPicPr>
            <a:picLocks noChangeAspect="1"/>
          </p:cNvPicPr>
          <p:nvPr/>
        </p:nvPicPr>
        <p:blipFill>
          <a:blip r:embed="rId4"/>
          <a:stretch>
            <a:fillRect/>
          </a:stretch>
        </p:blipFill>
        <p:spPr>
          <a:xfrm>
            <a:off x="2588614" y="5249423"/>
            <a:ext cx="7372989" cy="704911"/>
          </a:xfrm>
          <a:prstGeom prst="rect">
            <a:avLst/>
          </a:prstGeom>
        </p:spPr>
      </p:pic>
    </p:spTree>
    <p:extLst>
      <p:ext uri="{BB962C8B-B14F-4D97-AF65-F5344CB8AC3E}">
        <p14:creationId xmlns:p14="http://schemas.microsoft.com/office/powerpoint/2010/main" val="2864447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ABA-A0F3-55F8-7C68-9190FA0A7B67}"/>
              </a:ext>
            </a:extLst>
          </p:cNvPr>
          <p:cNvSpPr>
            <a:spLocks noGrp="1"/>
          </p:cNvSpPr>
          <p:nvPr>
            <p:ph type="title"/>
          </p:nvPr>
        </p:nvSpPr>
        <p:spPr/>
        <p:txBody>
          <a:bodyPr>
            <a:normAutofit fontScale="90000"/>
          </a:bodyPr>
          <a:lstStyle/>
          <a:p>
            <a:r>
              <a:rPr lang="en-US" dirty="0"/>
              <a:t>Digital I/O Enabling After Reset</a:t>
            </a:r>
            <a:br>
              <a:rPr lang="en-US" dirty="0"/>
            </a:br>
            <a:br>
              <a:rPr lang="en-US" dirty="0"/>
            </a:br>
            <a:endParaRPr lang="en-US" dirty="0"/>
          </a:p>
        </p:txBody>
      </p:sp>
      <p:sp>
        <p:nvSpPr>
          <p:cNvPr id="3" name="Content Placeholder 2">
            <a:extLst>
              <a:ext uri="{FF2B5EF4-FFF2-40B4-BE49-F238E27FC236}">
                <a16:creationId xmlns:a16="http://schemas.microsoft.com/office/drawing/2014/main" id="{5FFB13BF-746F-4845-26C8-DE2426EAEE15}"/>
              </a:ext>
            </a:extLst>
          </p:cNvPr>
          <p:cNvSpPr>
            <a:spLocks noGrp="1"/>
          </p:cNvSpPr>
          <p:nvPr>
            <p:ph idx="1"/>
          </p:nvPr>
        </p:nvSpPr>
        <p:spPr/>
        <p:txBody>
          <a:bodyPr/>
          <a:lstStyle/>
          <a:p>
            <a:r>
              <a:rPr lang="en-US" dirty="0"/>
              <a:t>Initialize Configuration Registers: </a:t>
            </a:r>
            <a:r>
              <a:rPr lang="en-US" dirty="0" err="1"/>
              <a:t>PxDIR</a:t>
            </a:r>
            <a:r>
              <a:rPr lang="en-US" dirty="0"/>
              <a:t>, </a:t>
            </a:r>
            <a:r>
              <a:rPr lang="en-US" dirty="0" err="1"/>
              <a:t>PxREN</a:t>
            </a:r>
            <a:r>
              <a:rPr lang="en-US" dirty="0"/>
              <a:t>, </a:t>
            </a:r>
            <a:r>
              <a:rPr lang="en-US" dirty="0" err="1"/>
              <a:t>PxOUT</a:t>
            </a:r>
            <a:r>
              <a:rPr lang="en-US" dirty="0"/>
              <a:t> if applicable, and PxSEL1:PxSEL0. </a:t>
            </a:r>
          </a:p>
          <a:p>
            <a:r>
              <a:rPr lang="en-US" dirty="0"/>
              <a:t>Clear the LOCKLPM5 bit in the PM5CTL0 register. </a:t>
            </a:r>
          </a:p>
          <a:p>
            <a:r>
              <a:rPr lang="en-US" dirty="0"/>
              <a:t>Your program may now start using the </a:t>
            </a:r>
            <a:r>
              <a:rPr lang="en-US" dirty="0" err="1"/>
              <a:t>PxIN</a:t>
            </a:r>
            <a:r>
              <a:rPr lang="en-US" dirty="0"/>
              <a:t> or </a:t>
            </a:r>
            <a:r>
              <a:rPr lang="en-US" dirty="0" err="1"/>
              <a:t>PxOUT</a:t>
            </a:r>
            <a:r>
              <a:rPr lang="en-US" dirty="0"/>
              <a:t> registers.</a:t>
            </a:r>
          </a:p>
          <a:p>
            <a:endParaRPr lang="en-US" dirty="0"/>
          </a:p>
          <a:p>
            <a:pPr marL="0" indent="0">
              <a:buNone/>
            </a:pPr>
            <a:endParaRPr lang="en-US" dirty="0"/>
          </a:p>
        </p:txBody>
      </p:sp>
    </p:spTree>
    <p:extLst>
      <p:ext uri="{BB962C8B-B14F-4D97-AF65-F5344CB8AC3E}">
        <p14:creationId xmlns:p14="http://schemas.microsoft.com/office/powerpoint/2010/main" val="1487491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138C1-8E7D-4FEE-C07C-ADA18C4B7B6E}"/>
              </a:ext>
            </a:extLst>
          </p:cNvPr>
          <p:cNvSpPr>
            <a:spLocks noGrp="1"/>
          </p:cNvSpPr>
          <p:nvPr>
            <p:ph type="title"/>
          </p:nvPr>
        </p:nvSpPr>
        <p:spPr/>
        <p:txBody>
          <a:bodyPr>
            <a:normAutofit fontScale="90000"/>
          </a:bodyPr>
          <a:lstStyle/>
          <a:p>
            <a:r>
              <a:rPr lang="en-US" dirty="0"/>
              <a:t> Digital Output Programming</a:t>
            </a:r>
            <a:br>
              <a:rPr lang="en-US" dirty="0"/>
            </a:br>
            <a:br>
              <a:rPr lang="en-US" dirty="0"/>
            </a:br>
            <a:endParaRPr lang="en-US" dirty="0"/>
          </a:p>
        </p:txBody>
      </p:sp>
      <p:sp>
        <p:nvSpPr>
          <p:cNvPr id="3" name="Content Placeholder 2">
            <a:extLst>
              <a:ext uri="{FF2B5EF4-FFF2-40B4-BE49-F238E27FC236}">
                <a16:creationId xmlns:a16="http://schemas.microsoft.com/office/drawing/2014/main" id="{58C95EB1-0A1C-3E7D-638A-50507F50D595}"/>
              </a:ext>
            </a:extLst>
          </p:cNvPr>
          <p:cNvSpPr>
            <a:spLocks noGrp="1"/>
          </p:cNvSpPr>
          <p:nvPr>
            <p:ph idx="1"/>
          </p:nvPr>
        </p:nvSpPr>
        <p:spPr/>
        <p:txBody>
          <a:bodyPr/>
          <a:lstStyle/>
          <a:p>
            <a:r>
              <a:rPr lang="en-US" dirty="0"/>
              <a:t>Initialize Configuration Registers: - P1DIR bit 0 = 1 ; Configure P1.0 as an OUTPUT Note: For an output, this is all we need to do (relying on PxSEL1:PxSEL0 = 00).</a:t>
            </a:r>
          </a:p>
          <a:p>
            <a:r>
              <a:rPr lang="en-US" dirty="0" err="1"/>
              <a:t>bis.b</a:t>
            </a:r>
            <a:r>
              <a:rPr lang="en-US" dirty="0"/>
              <a:t> #BIT0, P1DIR ; Set P1.0 as an output. P1.0 = LED1 </a:t>
            </a:r>
            <a:r>
              <a:rPr lang="en-US" dirty="0" err="1"/>
              <a:t>bic.b</a:t>
            </a:r>
            <a:r>
              <a:rPr lang="en-US" dirty="0"/>
              <a:t> #LOCKLPM5, PM5CTL0 ; Disable Digital I/O low-power default</a:t>
            </a:r>
          </a:p>
          <a:p>
            <a:endParaRPr lang="en-US" dirty="0"/>
          </a:p>
        </p:txBody>
      </p:sp>
    </p:spTree>
    <p:extLst>
      <p:ext uri="{BB962C8B-B14F-4D97-AF65-F5344CB8AC3E}">
        <p14:creationId xmlns:p14="http://schemas.microsoft.com/office/powerpoint/2010/main" val="2017585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CFB1C-E9B2-43B4-9C46-41AFB525BC52}"/>
              </a:ext>
            </a:extLst>
          </p:cNvPr>
          <p:cNvSpPr>
            <a:spLocks noGrp="1"/>
          </p:cNvSpPr>
          <p:nvPr>
            <p:ph type="title"/>
          </p:nvPr>
        </p:nvSpPr>
        <p:spPr>
          <a:xfrm>
            <a:off x="192206" y="110367"/>
            <a:ext cx="5476164" cy="1325563"/>
          </a:xfrm>
        </p:spPr>
        <p:txBody>
          <a:bodyPr/>
          <a:lstStyle/>
          <a:p>
            <a:r>
              <a:rPr lang="en-US" b="1" dirty="0"/>
              <a:t>Switch Debouncing</a:t>
            </a:r>
          </a:p>
        </p:txBody>
      </p:sp>
      <p:sp>
        <p:nvSpPr>
          <p:cNvPr id="3" name="Content Placeholder 2">
            <a:extLst>
              <a:ext uri="{FF2B5EF4-FFF2-40B4-BE49-F238E27FC236}">
                <a16:creationId xmlns:a16="http://schemas.microsoft.com/office/drawing/2014/main" id="{6EDCEE74-3D1A-4D68-BB97-83759C27038F}"/>
              </a:ext>
            </a:extLst>
          </p:cNvPr>
          <p:cNvSpPr>
            <a:spLocks noGrp="1"/>
          </p:cNvSpPr>
          <p:nvPr>
            <p:ph idx="1"/>
          </p:nvPr>
        </p:nvSpPr>
        <p:spPr>
          <a:xfrm>
            <a:off x="228601" y="3563440"/>
            <a:ext cx="7723496" cy="1536273"/>
          </a:xfrm>
        </p:spPr>
        <p:txBody>
          <a:bodyPr>
            <a:normAutofit/>
          </a:bodyPr>
          <a:lstStyle/>
          <a:p>
            <a:r>
              <a:rPr lang="en-US" sz="2400" dirty="0"/>
              <a:t>Software solution (add delays)</a:t>
            </a:r>
          </a:p>
          <a:p>
            <a:r>
              <a:rPr lang="en-US" sz="2400" dirty="0"/>
              <a:t>Hardware solution (low pass RC filter)</a:t>
            </a:r>
          </a:p>
        </p:txBody>
      </p:sp>
      <p:pic>
        <p:nvPicPr>
          <p:cNvPr id="7" name="Picture 6">
            <a:extLst>
              <a:ext uri="{FF2B5EF4-FFF2-40B4-BE49-F238E27FC236}">
                <a16:creationId xmlns:a16="http://schemas.microsoft.com/office/drawing/2014/main" id="{FA36B2D0-D55A-4136-8DAF-68EAC75C7B66}"/>
              </a:ext>
            </a:extLst>
          </p:cNvPr>
          <p:cNvPicPr>
            <a:picLocks noChangeAspect="1"/>
          </p:cNvPicPr>
          <p:nvPr/>
        </p:nvPicPr>
        <p:blipFill>
          <a:blip r:embed="rId2"/>
          <a:stretch>
            <a:fillRect/>
          </a:stretch>
        </p:blipFill>
        <p:spPr>
          <a:xfrm>
            <a:off x="8829815" y="3395257"/>
            <a:ext cx="2162175" cy="3036465"/>
          </a:xfrm>
          <a:prstGeom prst="rect">
            <a:avLst/>
          </a:prstGeom>
        </p:spPr>
      </p:pic>
      <p:sp>
        <p:nvSpPr>
          <p:cNvPr id="4" name="TextBox 3">
            <a:extLst>
              <a:ext uri="{FF2B5EF4-FFF2-40B4-BE49-F238E27FC236}">
                <a16:creationId xmlns:a16="http://schemas.microsoft.com/office/drawing/2014/main" id="{5C295A98-4677-95AF-4F97-FD84383F73E5}"/>
              </a:ext>
            </a:extLst>
          </p:cNvPr>
          <p:cNvSpPr txBox="1"/>
          <p:nvPr/>
        </p:nvSpPr>
        <p:spPr>
          <a:xfrm>
            <a:off x="122830" y="1146414"/>
            <a:ext cx="11495963" cy="1200329"/>
          </a:xfrm>
          <a:prstGeom prst="rect">
            <a:avLst/>
          </a:prstGeom>
          <a:noFill/>
        </p:spPr>
        <p:txBody>
          <a:bodyPr wrap="square" rtlCol="0">
            <a:spAutoFit/>
          </a:bodyPr>
          <a:lstStyle/>
          <a:p>
            <a:r>
              <a:rPr lang="en-US" sz="2400"/>
              <a:t>Switch debouncing in an electronic design ensures that the device that is sampling the switch waveform does not misinterpret a single button press as many. Push button Switch Circuit and Voltage Waveform. </a:t>
            </a:r>
            <a:endParaRPr lang="en-US" sz="2400" dirty="0"/>
          </a:p>
        </p:txBody>
      </p:sp>
    </p:spTree>
    <p:extLst>
      <p:ext uri="{BB962C8B-B14F-4D97-AF65-F5344CB8AC3E}">
        <p14:creationId xmlns:p14="http://schemas.microsoft.com/office/powerpoint/2010/main" val="3991118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F19BC-147F-B55D-2D76-74CD3D406E05}"/>
              </a:ext>
            </a:extLst>
          </p:cNvPr>
          <p:cNvSpPr>
            <a:spLocks noGrp="1"/>
          </p:cNvSpPr>
          <p:nvPr>
            <p:ph type="title"/>
          </p:nvPr>
        </p:nvSpPr>
        <p:spPr>
          <a:xfrm>
            <a:off x="0" y="-148956"/>
            <a:ext cx="10515600" cy="1325563"/>
          </a:xfrm>
        </p:spPr>
        <p:txBody>
          <a:bodyPr/>
          <a:lstStyle/>
          <a:p>
            <a:r>
              <a:rPr lang="en-US" dirty="0"/>
              <a:t>Blinking LED1</a:t>
            </a:r>
          </a:p>
        </p:txBody>
      </p:sp>
      <p:pic>
        <p:nvPicPr>
          <p:cNvPr id="5" name="Content Placeholder 4">
            <a:extLst>
              <a:ext uri="{FF2B5EF4-FFF2-40B4-BE49-F238E27FC236}">
                <a16:creationId xmlns:a16="http://schemas.microsoft.com/office/drawing/2014/main" id="{5E7936C6-B202-A6D6-4ED1-D2933871FE73}"/>
              </a:ext>
            </a:extLst>
          </p:cNvPr>
          <p:cNvPicPr>
            <a:picLocks noGrp="1" noChangeAspect="1"/>
          </p:cNvPicPr>
          <p:nvPr>
            <p:ph idx="1"/>
          </p:nvPr>
        </p:nvPicPr>
        <p:blipFill>
          <a:blip r:embed="rId2"/>
          <a:stretch>
            <a:fillRect/>
          </a:stretch>
        </p:blipFill>
        <p:spPr>
          <a:xfrm>
            <a:off x="-268870" y="870578"/>
            <a:ext cx="7565121" cy="1936311"/>
          </a:xfrm>
        </p:spPr>
      </p:pic>
      <p:pic>
        <p:nvPicPr>
          <p:cNvPr id="7" name="Picture 6">
            <a:extLst>
              <a:ext uri="{FF2B5EF4-FFF2-40B4-BE49-F238E27FC236}">
                <a16:creationId xmlns:a16="http://schemas.microsoft.com/office/drawing/2014/main" id="{80D7C372-48AB-E456-722B-436E0FDE0B9E}"/>
              </a:ext>
            </a:extLst>
          </p:cNvPr>
          <p:cNvPicPr>
            <a:picLocks noChangeAspect="1"/>
          </p:cNvPicPr>
          <p:nvPr/>
        </p:nvPicPr>
        <p:blipFill>
          <a:blip r:embed="rId3"/>
          <a:stretch>
            <a:fillRect/>
          </a:stretch>
        </p:blipFill>
        <p:spPr>
          <a:xfrm>
            <a:off x="7778470" y="2715904"/>
            <a:ext cx="4941998" cy="1208172"/>
          </a:xfrm>
          <a:prstGeom prst="rect">
            <a:avLst/>
          </a:prstGeom>
        </p:spPr>
      </p:pic>
      <p:pic>
        <p:nvPicPr>
          <p:cNvPr id="4" name="Picture 3">
            <a:extLst>
              <a:ext uri="{FF2B5EF4-FFF2-40B4-BE49-F238E27FC236}">
                <a16:creationId xmlns:a16="http://schemas.microsoft.com/office/drawing/2014/main" id="{4B919EFB-E865-4BE0-E000-DC8ADBCD9BC4}"/>
              </a:ext>
            </a:extLst>
          </p:cNvPr>
          <p:cNvPicPr>
            <a:picLocks noChangeAspect="1"/>
          </p:cNvPicPr>
          <p:nvPr/>
        </p:nvPicPr>
        <p:blipFill>
          <a:blip r:embed="rId4"/>
          <a:stretch>
            <a:fillRect/>
          </a:stretch>
        </p:blipFill>
        <p:spPr>
          <a:xfrm>
            <a:off x="137952" y="3061648"/>
            <a:ext cx="7509344" cy="3296978"/>
          </a:xfrm>
          <a:prstGeom prst="rect">
            <a:avLst/>
          </a:prstGeom>
        </p:spPr>
      </p:pic>
    </p:spTree>
    <p:extLst>
      <p:ext uri="{BB962C8B-B14F-4D97-AF65-F5344CB8AC3E}">
        <p14:creationId xmlns:p14="http://schemas.microsoft.com/office/powerpoint/2010/main" val="1217564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61E21-D939-87B5-014E-1A91232E9E0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A90E693-A11D-528C-79C1-7376390B33F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BC81AE7-0180-A1D0-7027-9D5953B51B5F}"/>
              </a:ext>
            </a:extLst>
          </p:cNvPr>
          <p:cNvPicPr>
            <a:picLocks noChangeAspect="1"/>
          </p:cNvPicPr>
          <p:nvPr/>
        </p:nvPicPr>
        <p:blipFill>
          <a:blip r:embed="rId2"/>
          <a:stretch>
            <a:fillRect/>
          </a:stretch>
        </p:blipFill>
        <p:spPr>
          <a:xfrm>
            <a:off x="1782923" y="755177"/>
            <a:ext cx="8472758" cy="5258936"/>
          </a:xfrm>
          <a:prstGeom prst="rect">
            <a:avLst/>
          </a:prstGeom>
        </p:spPr>
      </p:pic>
    </p:spTree>
    <p:extLst>
      <p:ext uri="{BB962C8B-B14F-4D97-AF65-F5344CB8AC3E}">
        <p14:creationId xmlns:p14="http://schemas.microsoft.com/office/powerpoint/2010/main" val="1332092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9BCA-9AAA-AAD4-5B8E-293FE1A6C40D}"/>
              </a:ext>
            </a:extLst>
          </p:cNvPr>
          <p:cNvSpPr>
            <a:spLocks noGrp="1"/>
          </p:cNvSpPr>
          <p:nvPr>
            <p:ph type="title"/>
          </p:nvPr>
        </p:nvSpPr>
        <p:spPr>
          <a:xfrm>
            <a:off x="319726" y="280284"/>
            <a:ext cx="10515600" cy="1325563"/>
          </a:xfrm>
        </p:spPr>
        <p:txBody>
          <a:bodyPr/>
          <a:lstStyle/>
          <a:p>
            <a:r>
              <a:rPr lang="en-US" dirty="0"/>
              <a:t>Polling the input S1</a:t>
            </a:r>
          </a:p>
        </p:txBody>
      </p:sp>
      <p:pic>
        <p:nvPicPr>
          <p:cNvPr id="5" name="Content Placeholder 4">
            <a:extLst>
              <a:ext uri="{FF2B5EF4-FFF2-40B4-BE49-F238E27FC236}">
                <a16:creationId xmlns:a16="http://schemas.microsoft.com/office/drawing/2014/main" id="{369AAE50-8134-3B5A-C225-58167CBDAF7B}"/>
              </a:ext>
            </a:extLst>
          </p:cNvPr>
          <p:cNvPicPr>
            <a:picLocks noGrp="1" noChangeAspect="1"/>
          </p:cNvPicPr>
          <p:nvPr>
            <p:ph idx="1"/>
          </p:nvPr>
        </p:nvPicPr>
        <p:blipFill>
          <a:blip r:embed="rId2"/>
          <a:stretch>
            <a:fillRect/>
          </a:stretch>
        </p:blipFill>
        <p:spPr>
          <a:xfrm>
            <a:off x="5625465" y="657085"/>
            <a:ext cx="6416410" cy="3914135"/>
          </a:xfrm>
        </p:spPr>
      </p:pic>
      <p:pic>
        <p:nvPicPr>
          <p:cNvPr id="4" name="Picture 3">
            <a:extLst>
              <a:ext uri="{FF2B5EF4-FFF2-40B4-BE49-F238E27FC236}">
                <a16:creationId xmlns:a16="http://schemas.microsoft.com/office/drawing/2014/main" id="{FAF1DBEB-7E32-A854-CE82-2474514E504D}"/>
              </a:ext>
            </a:extLst>
          </p:cNvPr>
          <p:cNvPicPr>
            <a:picLocks noChangeAspect="1"/>
          </p:cNvPicPr>
          <p:nvPr/>
        </p:nvPicPr>
        <p:blipFill>
          <a:blip r:embed="rId3"/>
          <a:stretch>
            <a:fillRect/>
          </a:stretch>
        </p:blipFill>
        <p:spPr>
          <a:xfrm>
            <a:off x="254922" y="1313857"/>
            <a:ext cx="5004015" cy="4820874"/>
          </a:xfrm>
          <a:prstGeom prst="rect">
            <a:avLst/>
          </a:prstGeom>
        </p:spPr>
      </p:pic>
    </p:spTree>
    <p:extLst>
      <p:ext uri="{BB962C8B-B14F-4D97-AF65-F5344CB8AC3E}">
        <p14:creationId xmlns:p14="http://schemas.microsoft.com/office/powerpoint/2010/main" val="2237127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9BCA-9AAA-AAD4-5B8E-293FE1A6C40D}"/>
              </a:ext>
            </a:extLst>
          </p:cNvPr>
          <p:cNvSpPr>
            <a:spLocks noGrp="1"/>
          </p:cNvSpPr>
          <p:nvPr>
            <p:ph type="title"/>
          </p:nvPr>
        </p:nvSpPr>
        <p:spPr>
          <a:xfrm>
            <a:off x="319726" y="280284"/>
            <a:ext cx="10515600" cy="1325563"/>
          </a:xfrm>
        </p:spPr>
        <p:txBody>
          <a:bodyPr/>
          <a:lstStyle/>
          <a:p>
            <a:r>
              <a:rPr lang="en-US" dirty="0"/>
              <a:t>Polling the input S1</a:t>
            </a:r>
          </a:p>
        </p:txBody>
      </p:sp>
      <p:pic>
        <p:nvPicPr>
          <p:cNvPr id="4" name="Picture 3">
            <a:extLst>
              <a:ext uri="{FF2B5EF4-FFF2-40B4-BE49-F238E27FC236}">
                <a16:creationId xmlns:a16="http://schemas.microsoft.com/office/drawing/2014/main" id="{FAF1DBEB-7E32-A854-CE82-2474514E504D}"/>
              </a:ext>
            </a:extLst>
          </p:cNvPr>
          <p:cNvPicPr>
            <a:picLocks noChangeAspect="1"/>
          </p:cNvPicPr>
          <p:nvPr/>
        </p:nvPicPr>
        <p:blipFill>
          <a:blip r:embed="rId2"/>
          <a:stretch>
            <a:fillRect/>
          </a:stretch>
        </p:blipFill>
        <p:spPr>
          <a:xfrm>
            <a:off x="7342660" y="1100043"/>
            <a:ext cx="3826187" cy="4820874"/>
          </a:xfrm>
          <a:prstGeom prst="rect">
            <a:avLst/>
          </a:prstGeom>
        </p:spPr>
      </p:pic>
      <p:pic>
        <p:nvPicPr>
          <p:cNvPr id="8" name="Picture 7">
            <a:extLst>
              <a:ext uri="{FF2B5EF4-FFF2-40B4-BE49-F238E27FC236}">
                <a16:creationId xmlns:a16="http://schemas.microsoft.com/office/drawing/2014/main" id="{B82D1F85-26A0-1770-7393-D90E650DBBAA}"/>
              </a:ext>
            </a:extLst>
          </p:cNvPr>
          <p:cNvPicPr>
            <a:picLocks noChangeAspect="1"/>
          </p:cNvPicPr>
          <p:nvPr/>
        </p:nvPicPr>
        <p:blipFill>
          <a:blip r:embed="rId3"/>
          <a:stretch>
            <a:fillRect/>
          </a:stretch>
        </p:blipFill>
        <p:spPr>
          <a:xfrm>
            <a:off x="1774210" y="1389612"/>
            <a:ext cx="3170308" cy="4919542"/>
          </a:xfrm>
          <a:prstGeom prst="rect">
            <a:avLst/>
          </a:prstGeom>
        </p:spPr>
      </p:pic>
    </p:spTree>
    <p:extLst>
      <p:ext uri="{BB962C8B-B14F-4D97-AF65-F5344CB8AC3E}">
        <p14:creationId xmlns:p14="http://schemas.microsoft.com/office/powerpoint/2010/main" val="1376498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9BCA-9AAA-AAD4-5B8E-293FE1A6C40D}"/>
              </a:ext>
            </a:extLst>
          </p:cNvPr>
          <p:cNvSpPr>
            <a:spLocks noGrp="1"/>
          </p:cNvSpPr>
          <p:nvPr>
            <p:ph type="title"/>
          </p:nvPr>
        </p:nvSpPr>
        <p:spPr/>
        <p:txBody>
          <a:bodyPr/>
          <a:lstStyle/>
          <a:p>
            <a:r>
              <a:rPr lang="en-US" dirty="0"/>
              <a:t>Polling the input S1 with Delay</a:t>
            </a:r>
          </a:p>
        </p:txBody>
      </p:sp>
      <p:pic>
        <p:nvPicPr>
          <p:cNvPr id="7" name="Picture 6">
            <a:extLst>
              <a:ext uri="{FF2B5EF4-FFF2-40B4-BE49-F238E27FC236}">
                <a16:creationId xmlns:a16="http://schemas.microsoft.com/office/drawing/2014/main" id="{DEB78D0C-3BBB-083A-5CE3-B732879CE665}"/>
              </a:ext>
            </a:extLst>
          </p:cNvPr>
          <p:cNvPicPr>
            <a:picLocks noChangeAspect="1"/>
          </p:cNvPicPr>
          <p:nvPr/>
        </p:nvPicPr>
        <p:blipFill>
          <a:blip r:embed="rId2"/>
          <a:stretch>
            <a:fillRect/>
          </a:stretch>
        </p:blipFill>
        <p:spPr>
          <a:xfrm>
            <a:off x="2917371" y="1690687"/>
            <a:ext cx="6879772" cy="4802187"/>
          </a:xfrm>
          <a:prstGeom prst="rect">
            <a:avLst/>
          </a:prstGeom>
        </p:spPr>
      </p:pic>
    </p:spTree>
    <p:extLst>
      <p:ext uri="{BB962C8B-B14F-4D97-AF65-F5344CB8AC3E}">
        <p14:creationId xmlns:p14="http://schemas.microsoft.com/office/powerpoint/2010/main" val="934673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9D97F-049C-446B-806B-6C778EFBF32B}"/>
              </a:ext>
            </a:extLst>
          </p:cNvPr>
          <p:cNvSpPr>
            <a:spLocks noGrp="1"/>
          </p:cNvSpPr>
          <p:nvPr>
            <p:ph type="title"/>
          </p:nvPr>
        </p:nvSpPr>
        <p:spPr/>
        <p:txBody>
          <a:bodyPr/>
          <a:lstStyle/>
          <a:p>
            <a:r>
              <a:rPr lang="en-US" b="1" dirty="0"/>
              <a:t>Turning on the red LED when the push button is pressed, for MSP430 </a:t>
            </a:r>
            <a:r>
              <a:rPr lang="en-US" b="1" dirty="0" err="1"/>
              <a:t>LaunchPad</a:t>
            </a:r>
            <a:endParaRPr lang="en-US" b="1" dirty="0"/>
          </a:p>
        </p:txBody>
      </p:sp>
      <p:pic>
        <p:nvPicPr>
          <p:cNvPr id="5" name="Content Placeholder 4">
            <a:extLst>
              <a:ext uri="{FF2B5EF4-FFF2-40B4-BE49-F238E27FC236}">
                <a16:creationId xmlns:a16="http://schemas.microsoft.com/office/drawing/2014/main" id="{4CA5DD15-9281-47BF-BA38-A5ED9E4067B4}"/>
              </a:ext>
            </a:extLst>
          </p:cNvPr>
          <p:cNvPicPr>
            <a:picLocks noGrp="1" noChangeAspect="1"/>
          </p:cNvPicPr>
          <p:nvPr>
            <p:ph idx="1"/>
          </p:nvPr>
        </p:nvPicPr>
        <p:blipFill>
          <a:blip r:embed="rId2"/>
          <a:stretch>
            <a:fillRect/>
          </a:stretch>
        </p:blipFill>
        <p:spPr>
          <a:xfrm>
            <a:off x="529381" y="1828632"/>
            <a:ext cx="5143500" cy="4067175"/>
          </a:xfrm>
        </p:spPr>
      </p:pic>
      <p:pic>
        <p:nvPicPr>
          <p:cNvPr id="7" name="Picture 6">
            <a:extLst>
              <a:ext uri="{FF2B5EF4-FFF2-40B4-BE49-F238E27FC236}">
                <a16:creationId xmlns:a16="http://schemas.microsoft.com/office/drawing/2014/main" id="{D9570261-BCFE-437B-A978-8CE3B6A32455}"/>
              </a:ext>
            </a:extLst>
          </p:cNvPr>
          <p:cNvPicPr>
            <a:picLocks noChangeAspect="1"/>
          </p:cNvPicPr>
          <p:nvPr/>
        </p:nvPicPr>
        <p:blipFill>
          <a:blip r:embed="rId3"/>
          <a:stretch>
            <a:fillRect/>
          </a:stretch>
        </p:blipFill>
        <p:spPr>
          <a:xfrm>
            <a:off x="6219040" y="2483710"/>
            <a:ext cx="4943475" cy="3667125"/>
          </a:xfrm>
          <a:prstGeom prst="rect">
            <a:avLst/>
          </a:prstGeom>
        </p:spPr>
      </p:pic>
      <p:pic>
        <p:nvPicPr>
          <p:cNvPr id="9" name="Picture 8">
            <a:extLst>
              <a:ext uri="{FF2B5EF4-FFF2-40B4-BE49-F238E27FC236}">
                <a16:creationId xmlns:a16="http://schemas.microsoft.com/office/drawing/2014/main" id="{56F07000-664F-4FE5-8C29-35672C494EAF}"/>
              </a:ext>
            </a:extLst>
          </p:cNvPr>
          <p:cNvPicPr>
            <a:picLocks noChangeAspect="1"/>
          </p:cNvPicPr>
          <p:nvPr/>
        </p:nvPicPr>
        <p:blipFill>
          <a:blip r:embed="rId4"/>
          <a:stretch>
            <a:fillRect/>
          </a:stretch>
        </p:blipFill>
        <p:spPr>
          <a:xfrm>
            <a:off x="6219040" y="1828632"/>
            <a:ext cx="2362200" cy="638175"/>
          </a:xfrm>
          <a:prstGeom prst="rect">
            <a:avLst/>
          </a:prstGeom>
        </p:spPr>
      </p:pic>
      <p:sp>
        <p:nvSpPr>
          <p:cNvPr id="3" name="Rectangle 2">
            <a:extLst>
              <a:ext uri="{FF2B5EF4-FFF2-40B4-BE49-F238E27FC236}">
                <a16:creationId xmlns:a16="http://schemas.microsoft.com/office/drawing/2014/main" id="{D497B48B-61E2-4CF5-80B6-E223BCD6E0CE}"/>
              </a:ext>
            </a:extLst>
          </p:cNvPr>
          <p:cNvSpPr/>
          <p:nvPr/>
        </p:nvSpPr>
        <p:spPr>
          <a:xfrm>
            <a:off x="6400800" y="3942826"/>
            <a:ext cx="1879134" cy="4446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76E19A32-5081-491A-AD46-9C3D57DD71CA}"/>
              </a:ext>
            </a:extLst>
          </p:cNvPr>
          <p:cNvCxnSpPr/>
          <p:nvPr/>
        </p:nvCxnSpPr>
        <p:spPr>
          <a:xfrm>
            <a:off x="9773174" y="2154865"/>
            <a:ext cx="10318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9646AE8-8C89-4BD9-B7C5-D42D8E9FB06C}"/>
              </a:ext>
            </a:extLst>
          </p:cNvPr>
          <p:cNvSpPr txBox="1"/>
          <p:nvPr/>
        </p:nvSpPr>
        <p:spPr>
          <a:xfrm>
            <a:off x="10863743" y="1929468"/>
            <a:ext cx="1328257" cy="646331"/>
          </a:xfrm>
          <a:prstGeom prst="rect">
            <a:avLst/>
          </a:prstGeom>
          <a:noFill/>
        </p:spPr>
        <p:txBody>
          <a:bodyPr wrap="square" rtlCol="0">
            <a:spAutoFit/>
          </a:bodyPr>
          <a:lstStyle/>
          <a:p>
            <a:r>
              <a:rPr lang="en-US" dirty="0">
                <a:solidFill>
                  <a:srgbClr val="FF0000"/>
                </a:solidFill>
              </a:rPr>
              <a:t>Using pull-up resistors</a:t>
            </a:r>
          </a:p>
        </p:txBody>
      </p:sp>
    </p:spTree>
    <p:extLst>
      <p:ext uri="{BB962C8B-B14F-4D97-AF65-F5344CB8AC3E}">
        <p14:creationId xmlns:p14="http://schemas.microsoft.com/office/powerpoint/2010/main" val="2717940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6796C4-34F2-4080-A190-2C23A2AA0F23}"/>
              </a:ext>
            </a:extLst>
          </p:cNvPr>
          <p:cNvSpPr>
            <a:spLocks noGrp="1"/>
          </p:cNvSpPr>
          <p:nvPr>
            <p:ph idx="1"/>
          </p:nvPr>
        </p:nvSpPr>
        <p:spPr>
          <a:xfrm>
            <a:off x="609600" y="1690688"/>
            <a:ext cx="10972800" cy="4626547"/>
          </a:xfrm>
        </p:spPr>
        <p:txBody>
          <a:bodyPr>
            <a:normAutofit/>
          </a:bodyPr>
          <a:lstStyle/>
          <a:p>
            <a:r>
              <a:rPr lang="en-US" b="1" dirty="0"/>
              <a:t>Polling</a:t>
            </a:r>
            <a:r>
              <a:rPr lang="en-US" dirty="0"/>
              <a:t>: the processor regularly looks at the input and react accordingly</a:t>
            </a:r>
          </a:p>
          <a:p>
            <a:pPr lvl="1"/>
            <a:r>
              <a:rPr lang="en-US" dirty="0"/>
              <a:t>Easy to implement and debug</a:t>
            </a:r>
          </a:p>
          <a:p>
            <a:pPr lvl="1"/>
            <a:r>
              <a:rPr lang="en-US" dirty="0"/>
              <a:t>Intensive processing </a:t>
            </a:r>
          </a:p>
          <a:p>
            <a:pPr lvl="1"/>
            <a:r>
              <a:rPr lang="en-US" dirty="0"/>
              <a:t>If an event is rare, CPU wastes lots of time checking</a:t>
            </a:r>
          </a:p>
          <a:p>
            <a:pPr lvl="1"/>
            <a:r>
              <a:rPr lang="en-US" dirty="0"/>
              <a:t>Processor can’t go into low-power mode </a:t>
            </a:r>
          </a:p>
          <a:p>
            <a:pPr lvl="1"/>
            <a:endParaRPr lang="en-US" dirty="0"/>
          </a:p>
          <a:p>
            <a:r>
              <a:rPr lang="en-US" b="1" dirty="0"/>
              <a:t>Interrupt</a:t>
            </a:r>
            <a:r>
              <a:rPr lang="en-US" dirty="0"/>
              <a:t>: the processor is “interrupted” by an event</a:t>
            </a:r>
          </a:p>
          <a:p>
            <a:pPr lvl="1"/>
            <a:r>
              <a:rPr lang="en-US" dirty="0"/>
              <a:t>Time effective</a:t>
            </a:r>
          </a:p>
          <a:p>
            <a:pPr lvl="1"/>
            <a:r>
              <a:rPr lang="en-US" dirty="0"/>
              <a:t>Energy saving: processor can be asleep most of time</a:t>
            </a:r>
          </a:p>
          <a:p>
            <a:pPr lvl="1"/>
            <a:r>
              <a:rPr lang="en-US" dirty="0"/>
              <a:t>Hard to debug </a:t>
            </a:r>
          </a:p>
        </p:txBody>
      </p:sp>
      <p:sp>
        <p:nvSpPr>
          <p:cNvPr id="3" name="Title 2">
            <a:extLst>
              <a:ext uri="{FF2B5EF4-FFF2-40B4-BE49-F238E27FC236}">
                <a16:creationId xmlns:a16="http://schemas.microsoft.com/office/drawing/2014/main" id="{C11A83B8-8E00-47D8-AC00-36AD942B9691}"/>
              </a:ext>
            </a:extLst>
          </p:cNvPr>
          <p:cNvSpPr>
            <a:spLocks noGrp="1"/>
          </p:cNvSpPr>
          <p:nvPr>
            <p:ph type="title"/>
          </p:nvPr>
        </p:nvSpPr>
        <p:spPr/>
        <p:txBody>
          <a:bodyPr/>
          <a:lstStyle/>
          <a:p>
            <a:pPr algn="l"/>
            <a:r>
              <a:rPr lang="en-US" dirty="0"/>
              <a:t>How A Computer React to Inputs?</a:t>
            </a:r>
          </a:p>
        </p:txBody>
      </p:sp>
    </p:spTree>
    <p:extLst>
      <p:ext uri="{BB962C8B-B14F-4D97-AF65-F5344CB8AC3E}">
        <p14:creationId xmlns:p14="http://schemas.microsoft.com/office/powerpoint/2010/main" val="3325870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6E4E5-D536-45B9-9886-43DEBD7A96B6}"/>
              </a:ext>
            </a:extLst>
          </p:cNvPr>
          <p:cNvSpPr>
            <a:spLocks noGrp="1"/>
          </p:cNvSpPr>
          <p:nvPr>
            <p:ph type="title"/>
          </p:nvPr>
        </p:nvSpPr>
        <p:spPr/>
        <p:txBody>
          <a:bodyPr/>
          <a:lstStyle/>
          <a:p>
            <a:r>
              <a:rPr lang="en-US" b="1" dirty="0"/>
              <a:t>Toggling the green LED when the push button is pressed (with software solution)</a:t>
            </a:r>
          </a:p>
        </p:txBody>
      </p:sp>
      <p:pic>
        <p:nvPicPr>
          <p:cNvPr id="5" name="Content Placeholder 4">
            <a:extLst>
              <a:ext uri="{FF2B5EF4-FFF2-40B4-BE49-F238E27FC236}">
                <a16:creationId xmlns:a16="http://schemas.microsoft.com/office/drawing/2014/main" id="{E8D44A55-7A9B-4238-AB2A-C45644B10022}"/>
              </a:ext>
            </a:extLst>
          </p:cNvPr>
          <p:cNvPicPr>
            <a:picLocks noGrp="1" noChangeAspect="1"/>
          </p:cNvPicPr>
          <p:nvPr>
            <p:ph idx="1"/>
          </p:nvPr>
        </p:nvPicPr>
        <p:blipFill>
          <a:blip r:embed="rId2"/>
          <a:stretch>
            <a:fillRect/>
          </a:stretch>
        </p:blipFill>
        <p:spPr>
          <a:xfrm>
            <a:off x="812324" y="1867570"/>
            <a:ext cx="3840740" cy="4351338"/>
          </a:xfrm>
        </p:spPr>
      </p:pic>
      <p:pic>
        <p:nvPicPr>
          <p:cNvPr id="7" name="Picture 6">
            <a:extLst>
              <a:ext uri="{FF2B5EF4-FFF2-40B4-BE49-F238E27FC236}">
                <a16:creationId xmlns:a16="http://schemas.microsoft.com/office/drawing/2014/main" id="{6411D753-EDF2-4A51-BCF2-E32B7A16C3E3}"/>
              </a:ext>
            </a:extLst>
          </p:cNvPr>
          <p:cNvPicPr>
            <a:picLocks noChangeAspect="1"/>
          </p:cNvPicPr>
          <p:nvPr/>
        </p:nvPicPr>
        <p:blipFill>
          <a:blip r:embed="rId3"/>
          <a:stretch>
            <a:fillRect/>
          </a:stretch>
        </p:blipFill>
        <p:spPr>
          <a:xfrm>
            <a:off x="6269373" y="1818358"/>
            <a:ext cx="4267200" cy="4400550"/>
          </a:xfrm>
          <a:prstGeom prst="rect">
            <a:avLst/>
          </a:prstGeom>
        </p:spPr>
      </p:pic>
      <p:cxnSp>
        <p:nvCxnSpPr>
          <p:cNvPr id="6" name="Straight Arrow Connector 5">
            <a:extLst>
              <a:ext uri="{FF2B5EF4-FFF2-40B4-BE49-F238E27FC236}">
                <a16:creationId xmlns:a16="http://schemas.microsoft.com/office/drawing/2014/main" id="{593C0974-CDA5-4176-AA7C-730995EE4B01}"/>
              </a:ext>
            </a:extLst>
          </p:cNvPr>
          <p:cNvCxnSpPr/>
          <p:nvPr/>
        </p:nvCxnSpPr>
        <p:spPr>
          <a:xfrm>
            <a:off x="9773174" y="2119794"/>
            <a:ext cx="10318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E0771FF-BEE0-4849-93CB-4CE41D6B9E67}"/>
              </a:ext>
            </a:extLst>
          </p:cNvPr>
          <p:cNvSpPr txBox="1"/>
          <p:nvPr/>
        </p:nvSpPr>
        <p:spPr>
          <a:xfrm>
            <a:off x="10863743" y="1894397"/>
            <a:ext cx="1328257" cy="646331"/>
          </a:xfrm>
          <a:prstGeom prst="rect">
            <a:avLst/>
          </a:prstGeom>
          <a:noFill/>
        </p:spPr>
        <p:txBody>
          <a:bodyPr wrap="square" rtlCol="0">
            <a:spAutoFit/>
          </a:bodyPr>
          <a:lstStyle/>
          <a:p>
            <a:r>
              <a:rPr lang="en-US" dirty="0">
                <a:solidFill>
                  <a:srgbClr val="FF0000"/>
                </a:solidFill>
              </a:rPr>
              <a:t>Using pull-up resistors</a:t>
            </a:r>
          </a:p>
        </p:txBody>
      </p:sp>
      <p:sp>
        <p:nvSpPr>
          <p:cNvPr id="9" name="Rectangle 8">
            <a:extLst>
              <a:ext uri="{FF2B5EF4-FFF2-40B4-BE49-F238E27FC236}">
                <a16:creationId xmlns:a16="http://schemas.microsoft.com/office/drawing/2014/main" id="{A4AD5F5D-4D04-4EF5-9234-12A225137E6C}"/>
              </a:ext>
            </a:extLst>
          </p:cNvPr>
          <p:cNvSpPr/>
          <p:nvPr/>
        </p:nvSpPr>
        <p:spPr>
          <a:xfrm>
            <a:off x="6400800" y="3724712"/>
            <a:ext cx="1879134" cy="4446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5515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89EF07-ADF7-4360-8C07-E7D19801E6EC}"/>
              </a:ext>
            </a:extLst>
          </p:cNvPr>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Turns the red and green LEDs on and off based on the status of the button pressed</a:t>
            </a:r>
          </a:p>
        </p:txBody>
      </p:sp>
      <p:pic>
        <p:nvPicPr>
          <p:cNvPr id="5" name="Content Placeholder 4">
            <a:extLst>
              <a:ext uri="{FF2B5EF4-FFF2-40B4-BE49-F238E27FC236}">
                <a16:creationId xmlns:a16="http://schemas.microsoft.com/office/drawing/2014/main" id="{5C09308E-E373-42B3-A1AC-374893A22A17}"/>
              </a:ext>
            </a:extLst>
          </p:cNvPr>
          <p:cNvPicPr>
            <a:picLocks noGrp="1" noChangeAspect="1"/>
          </p:cNvPicPr>
          <p:nvPr>
            <p:ph idx="1"/>
          </p:nvPr>
        </p:nvPicPr>
        <p:blipFill>
          <a:blip r:embed="rId2"/>
          <a:stretch>
            <a:fillRect/>
          </a:stretch>
        </p:blipFill>
        <p:spPr>
          <a:xfrm>
            <a:off x="300982" y="2323876"/>
            <a:ext cx="5515386" cy="3506471"/>
          </a:xfrm>
          <a:prstGeom prst="rect">
            <a:avLst/>
          </a:prstGeom>
        </p:spPr>
      </p:pic>
      <p:pic>
        <p:nvPicPr>
          <p:cNvPr id="7" name="Picture 6">
            <a:extLst>
              <a:ext uri="{FF2B5EF4-FFF2-40B4-BE49-F238E27FC236}">
                <a16:creationId xmlns:a16="http://schemas.microsoft.com/office/drawing/2014/main" id="{1E6400BF-A4C4-4B53-9B6D-C34020CE800D}"/>
              </a:ext>
            </a:extLst>
          </p:cNvPr>
          <p:cNvPicPr>
            <a:picLocks noChangeAspect="1"/>
          </p:cNvPicPr>
          <p:nvPr/>
        </p:nvPicPr>
        <p:blipFill>
          <a:blip r:embed="rId3"/>
          <a:stretch>
            <a:fillRect/>
          </a:stretch>
        </p:blipFill>
        <p:spPr>
          <a:xfrm>
            <a:off x="6501468" y="2665117"/>
            <a:ext cx="4572000" cy="3165230"/>
          </a:xfrm>
          <a:prstGeom prst="rect">
            <a:avLst/>
          </a:prstGeom>
        </p:spPr>
      </p:pic>
      <p:sp>
        <p:nvSpPr>
          <p:cNvPr id="6" name="TextBox 5">
            <a:extLst>
              <a:ext uri="{FF2B5EF4-FFF2-40B4-BE49-F238E27FC236}">
                <a16:creationId xmlns:a16="http://schemas.microsoft.com/office/drawing/2014/main" id="{536C32F1-326A-4A9D-91C2-0A61F03FD4EA}"/>
              </a:ext>
            </a:extLst>
          </p:cNvPr>
          <p:cNvSpPr txBox="1"/>
          <p:nvPr/>
        </p:nvSpPr>
        <p:spPr>
          <a:xfrm>
            <a:off x="2197916" y="1827117"/>
            <a:ext cx="2801923" cy="369332"/>
          </a:xfrm>
          <a:prstGeom prst="rect">
            <a:avLst/>
          </a:prstGeom>
          <a:noFill/>
        </p:spPr>
        <p:txBody>
          <a:bodyPr wrap="square" rtlCol="0">
            <a:spAutoFit/>
          </a:bodyPr>
          <a:lstStyle/>
          <a:p>
            <a:r>
              <a:rPr lang="en-US" b="1" dirty="0">
                <a:solidFill>
                  <a:srgbClr val="FF0000"/>
                </a:solidFill>
              </a:rPr>
              <a:t>C code</a:t>
            </a:r>
          </a:p>
        </p:txBody>
      </p:sp>
      <p:sp>
        <p:nvSpPr>
          <p:cNvPr id="8" name="TextBox 7">
            <a:extLst>
              <a:ext uri="{FF2B5EF4-FFF2-40B4-BE49-F238E27FC236}">
                <a16:creationId xmlns:a16="http://schemas.microsoft.com/office/drawing/2014/main" id="{B721CCB4-3618-4574-9FCD-EBB39E21EEB4}"/>
              </a:ext>
            </a:extLst>
          </p:cNvPr>
          <p:cNvSpPr txBox="1"/>
          <p:nvPr/>
        </p:nvSpPr>
        <p:spPr>
          <a:xfrm>
            <a:off x="7710882" y="1829430"/>
            <a:ext cx="2801923" cy="369332"/>
          </a:xfrm>
          <a:prstGeom prst="rect">
            <a:avLst/>
          </a:prstGeom>
          <a:noFill/>
        </p:spPr>
        <p:txBody>
          <a:bodyPr wrap="square" rtlCol="0">
            <a:spAutoFit/>
          </a:bodyPr>
          <a:lstStyle/>
          <a:p>
            <a:r>
              <a:rPr lang="en-US" b="1" dirty="0">
                <a:solidFill>
                  <a:srgbClr val="FF0000"/>
                </a:solidFill>
              </a:rPr>
              <a:t>Assembly code</a:t>
            </a:r>
          </a:p>
        </p:txBody>
      </p:sp>
    </p:spTree>
    <p:extLst>
      <p:ext uri="{BB962C8B-B14F-4D97-AF65-F5344CB8AC3E}">
        <p14:creationId xmlns:p14="http://schemas.microsoft.com/office/powerpoint/2010/main" val="4275642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69BB4BF-B4A2-4810-A609-33FAD8309EE2}"/>
              </a:ext>
            </a:extLst>
          </p:cNvPr>
          <p:cNvPicPr>
            <a:picLocks noGrp="1" noChangeAspect="1"/>
          </p:cNvPicPr>
          <p:nvPr>
            <p:ph idx="1"/>
          </p:nvPr>
        </p:nvPicPr>
        <p:blipFill>
          <a:blip r:embed="rId2"/>
          <a:stretch>
            <a:fillRect/>
          </a:stretch>
        </p:blipFill>
        <p:spPr>
          <a:xfrm>
            <a:off x="6330280" y="2311742"/>
            <a:ext cx="2780164" cy="3362325"/>
          </a:xfrm>
        </p:spPr>
      </p:pic>
      <p:cxnSp>
        <p:nvCxnSpPr>
          <p:cNvPr id="7" name="Straight Arrow Connector 6">
            <a:extLst>
              <a:ext uri="{FF2B5EF4-FFF2-40B4-BE49-F238E27FC236}">
                <a16:creationId xmlns:a16="http://schemas.microsoft.com/office/drawing/2014/main" id="{88E12747-5B44-400D-A19E-C9B972890A95}"/>
              </a:ext>
            </a:extLst>
          </p:cNvPr>
          <p:cNvCxnSpPr/>
          <p:nvPr/>
        </p:nvCxnSpPr>
        <p:spPr>
          <a:xfrm flipH="1">
            <a:off x="5502629" y="2483141"/>
            <a:ext cx="10486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A183ADC-7D08-4BA6-A9F1-B222BC44C0B9}"/>
              </a:ext>
            </a:extLst>
          </p:cNvPr>
          <p:cNvSpPr txBox="1"/>
          <p:nvPr/>
        </p:nvSpPr>
        <p:spPr>
          <a:xfrm>
            <a:off x="897622" y="2311742"/>
            <a:ext cx="3917659" cy="369332"/>
          </a:xfrm>
          <a:prstGeom prst="rect">
            <a:avLst/>
          </a:prstGeom>
          <a:noFill/>
        </p:spPr>
        <p:txBody>
          <a:bodyPr wrap="square" rtlCol="0">
            <a:spAutoFit/>
          </a:bodyPr>
          <a:lstStyle/>
          <a:p>
            <a:r>
              <a:rPr lang="en-US" dirty="0"/>
              <a:t>P1DIR = 0X41, set bits in the destination</a:t>
            </a:r>
          </a:p>
        </p:txBody>
      </p:sp>
      <p:sp>
        <p:nvSpPr>
          <p:cNvPr id="9" name="TextBox 8">
            <a:extLst>
              <a:ext uri="{FF2B5EF4-FFF2-40B4-BE49-F238E27FC236}">
                <a16:creationId xmlns:a16="http://schemas.microsoft.com/office/drawing/2014/main" id="{A5DF31CF-B4CE-4204-9E5B-1A3D27BAE5D0}"/>
              </a:ext>
            </a:extLst>
          </p:cNvPr>
          <p:cNvSpPr txBox="1"/>
          <p:nvPr/>
        </p:nvSpPr>
        <p:spPr>
          <a:xfrm>
            <a:off x="334773" y="2816480"/>
            <a:ext cx="5399102" cy="369332"/>
          </a:xfrm>
          <a:prstGeom prst="rect">
            <a:avLst/>
          </a:prstGeom>
          <a:noFill/>
        </p:spPr>
        <p:txBody>
          <a:bodyPr wrap="square" rtlCol="0">
            <a:spAutoFit/>
          </a:bodyPr>
          <a:lstStyle/>
          <a:p>
            <a:r>
              <a:rPr lang="en-US" dirty="0"/>
              <a:t>if((P1IN &amp; BUTTON) == 0x00), test bits in the destination</a:t>
            </a:r>
          </a:p>
        </p:txBody>
      </p:sp>
      <p:cxnSp>
        <p:nvCxnSpPr>
          <p:cNvPr id="10" name="Straight Arrow Connector 9">
            <a:extLst>
              <a:ext uri="{FF2B5EF4-FFF2-40B4-BE49-F238E27FC236}">
                <a16:creationId xmlns:a16="http://schemas.microsoft.com/office/drawing/2014/main" id="{A2DD427F-6802-4C2B-8227-A4ED7D858CEC}"/>
              </a:ext>
            </a:extLst>
          </p:cNvPr>
          <p:cNvCxnSpPr/>
          <p:nvPr/>
        </p:nvCxnSpPr>
        <p:spPr>
          <a:xfrm flipH="1">
            <a:off x="5571688" y="3004657"/>
            <a:ext cx="10486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0D0D82E-394A-40C7-B311-E8DB3E1B8364}"/>
              </a:ext>
            </a:extLst>
          </p:cNvPr>
          <p:cNvCxnSpPr/>
          <p:nvPr/>
        </p:nvCxnSpPr>
        <p:spPr>
          <a:xfrm flipH="1">
            <a:off x="5571688" y="3316448"/>
            <a:ext cx="10486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9C173CE-C043-4F3F-9C94-F6D2C4E2F309}"/>
              </a:ext>
            </a:extLst>
          </p:cNvPr>
          <p:cNvSpPr txBox="1"/>
          <p:nvPr/>
        </p:nvSpPr>
        <p:spPr>
          <a:xfrm>
            <a:off x="896529" y="3116170"/>
            <a:ext cx="3917659" cy="369332"/>
          </a:xfrm>
          <a:prstGeom prst="rect">
            <a:avLst/>
          </a:prstGeom>
          <a:noFill/>
        </p:spPr>
        <p:txBody>
          <a:bodyPr wrap="square" rtlCol="0">
            <a:spAutoFit/>
          </a:bodyPr>
          <a:lstStyle/>
          <a:p>
            <a:r>
              <a:rPr lang="en-US" dirty="0"/>
              <a:t>Jump to label if the carry bit is set</a:t>
            </a:r>
          </a:p>
        </p:txBody>
      </p:sp>
      <p:sp>
        <p:nvSpPr>
          <p:cNvPr id="13" name="TextBox 12">
            <a:extLst>
              <a:ext uri="{FF2B5EF4-FFF2-40B4-BE49-F238E27FC236}">
                <a16:creationId xmlns:a16="http://schemas.microsoft.com/office/drawing/2014/main" id="{48525FB8-5E7A-48C1-9036-8735047F9E5D}"/>
              </a:ext>
            </a:extLst>
          </p:cNvPr>
          <p:cNvSpPr txBox="1"/>
          <p:nvPr/>
        </p:nvSpPr>
        <p:spPr>
          <a:xfrm>
            <a:off x="810088" y="3593923"/>
            <a:ext cx="4692542" cy="369332"/>
          </a:xfrm>
          <a:prstGeom prst="rect">
            <a:avLst/>
          </a:prstGeom>
          <a:noFill/>
        </p:spPr>
        <p:txBody>
          <a:bodyPr wrap="square" rtlCol="0">
            <a:spAutoFit/>
          </a:bodyPr>
          <a:lstStyle/>
          <a:p>
            <a:r>
              <a:rPr lang="en-US" dirty="0"/>
              <a:t>P1OUT &amp;= ~BIT0; clear bits in the destination</a:t>
            </a:r>
          </a:p>
        </p:txBody>
      </p:sp>
      <p:sp>
        <p:nvSpPr>
          <p:cNvPr id="14" name="TextBox 13">
            <a:extLst>
              <a:ext uri="{FF2B5EF4-FFF2-40B4-BE49-F238E27FC236}">
                <a16:creationId xmlns:a16="http://schemas.microsoft.com/office/drawing/2014/main" id="{F06C2B73-16C2-4BF0-80D1-BA5446E79A31}"/>
              </a:ext>
            </a:extLst>
          </p:cNvPr>
          <p:cNvSpPr txBox="1"/>
          <p:nvPr/>
        </p:nvSpPr>
        <p:spPr>
          <a:xfrm>
            <a:off x="996344" y="3927507"/>
            <a:ext cx="4828716" cy="369332"/>
          </a:xfrm>
          <a:prstGeom prst="rect">
            <a:avLst/>
          </a:prstGeom>
          <a:noFill/>
        </p:spPr>
        <p:txBody>
          <a:bodyPr wrap="square" rtlCol="0">
            <a:spAutoFit/>
          </a:bodyPr>
          <a:lstStyle/>
          <a:p>
            <a:r>
              <a:rPr lang="en-US" dirty="0"/>
              <a:t>P1OUT |= BIT6; set bits in the destination</a:t>
            </a:r>
          </a:p>
        </p:txBody>
      </p:sp>
      <p:sp>
        <p:nvSpPr>
          <p:cNvPr id="16" name="TextBox 15">
            <a:extLst>
              <a:ext uri="{FF2B5EF4-FFF2-40B4-BE49-F238E27FC236}">
                <a16:creationId xmlns:a16="http://schemas.microsoft.com/office/drawing/2014/main" id="{9878E21C-7645-43B2-BC51-44491E98F5FF}"/>
              </a:ext>
            </a:extLst>
          </p:cNvPr>
          <p:cNvSpPr txBox="1"/>
          <p:nvPr/>
        </p:nvSpPr>
        <p:spPr>
          <a:xfrm>
            <a:off x="1122269" y="4645700"/>
            <a:ext cx="4828715" cy="369332"/>
          </a:xfrm>
          <a:prstGeom prst="rect">
            <a:avLst/>
          </a:prstGeom>
          <a:noFill/>
        </p:spPr>
        <p:txBody>
          <a:bodyPr wrap="square" rtlCol="0">
            <a:spAutoFit/>
          </a:bodyPr>
          <a:lstStyle/>
          <a:p>
            <a:r>
              <a:rPr lang="en-US" dirty="0"/>
              <a:t>P1OUT |= BIT0; set bits in the destination</a:t>
            </a:r>
          </a:p>
        </p:txBody>
      </p:sp>
      <p:sp>
        <p:nvSpPr>
          <p:cNvPr id="17" name="TextBox 16">
            <a:extLst>
              <a:ext uri="{FF2B5EF4-FFF2-40B4-BE49-F238E27FC236}">
                <a16:creationId xmlns:a16="http://schemas.microsoft.com/office/drawing/2014/main" id="{B12CBD41-610B-431F-90D3-95C3CB481B7A}"/>
              </a:ext>
            </a:extLst>
          </p:cNvPr>
          <p:cNvSpPr txBox="1"/>
          <p:nvPr/>
        </p:nvSpPr>
        <p:spPr>
          <a:xfrm>
            <a:off x="996344" y="4942322"/>
            <a:ext cx="4914926" cy="369332"/>
          </a:xfrm>
          <a:prstGeom prst="rect">
            <a:avLst/>
          </a:prstGeom>
          <a:noFill/>
        </p:spPr>
        <p:txBody>
          <a:bodyPr wrap="square" rtlCol="0">
            <a:spAutoFit/>
          </a:bodyPr>
          <a:lstStyle/>
          <a:p>
            <a:r>
              <a:rPr lang="en-US" dirty="0"/>
              <a:t>P1OUT &amp;= ~BIT6; clear bits in the destination</a:t>
            </a:r>
          </a:p>
        </p:txBody>
      </p:sp>
      <p:cxnSp>
        <p:nvCxnSpPr>
          <p:cNvPr id="18" name="Straight Arrow Connector 17">
            <a:extLst>
              <a:ext uri="{FF2B5EF4-FFF2-40B4-BE49-F238E27FC236}">
                <a16:creationId xmlns:a16="http://schemas.microsoft.com/office/drawing/2014/main" id="{DEB751CA-C5C5-4D25-BEDC-2790FF2EE6A1}"/>
              </a:ext>
            </a:extLst>
          </p:cNvPr>
          <p:cNvCxnSpPr/>
          <p:nvPr/>
        </p:nvCxnSpPr>
        <p:spPr>
          <a:xfrm flipH="1">
            <a:off x="5502629" y="3829575"/>
            <a:ext cx="10486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0A6E594-A25D-41A9-A5AC-4B0D487FEACC}"/>
              </a:ext>
            </a:extLst>
          </p:cNvPr>
          <p:cNvCxnSpPr/>
          <p:nvPr/>
        </p:nvCxnSpPr>
        <p:spPr>
          <a:xfrm flipH="1">
            <a:off x="5571688" y="4116199"/>
            <a:ext cx="10486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5CF4807-D18B-46E7-B488-16A6EE384270}"/>
              </a:ext>
            </a:extLst>
          </p:cNvPr>
          <p:cNvCxnSpPr/>
          <p:nvPr/>
        </p:nvCxnSpPr>
        <p:spPr>
          <a:xfrm flipH="1">
            <a:off x="5502629" y="4908428"/>
            <a:ext cx="10486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0D90BF3-EA97-470D-A5B2-4895DCEDCAF6}"/>
              </a:ext>
            </a:extLst>
          </p:cNvPr>
          <p:cNvCxnSpPr/>
          <p:nvPr/>
        </p:nvCxnSpPr>
        <p:spPr>
          <a:xfrm flipH="1">
            <a:off x="5571688" y="5153107"/>
            <a:ext cx="10486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9E500FE7-852D-4622-A77C-6C4BC78EF911}"/>
              </a:ext>
            </a:extLst>
          </p:cNvPr>
          <p:cNvSpPr txBox="1">
            <a:spLocks/>
          </p:cNvSpPr>
          <p:nvPr/>
        </p:nvSpPr>
        <p:spPr>
          <a:xfrm>
            <a:off x="693184" y="13178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Turns the red and green LEDs on and off based on the status of the button pressed</a:t>
            </a:r>
          </a:p>
        </p:txBody>
      </p:sp>
    </p:spTree>
    <p:extLst>
      <p:ext uri="{BB962C8B-B14F-4D97-AF65-F5344CB8AC3E}">
        <p14:creationId xmlns:p14="http://schemas.microsoft.com/office/powerpoint/2010/main" val="175808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B2285-630D-42BF-9737-86A3A1617263}"/>
              </a:ext>
            </a:extLst>
          </p:cNvPr>
          <p:cNvSpPr>
            <a:spLocks noGrp="1"/>
          </p:cNvSpPr>
          <p:nvPr>
            <p:ph type="title"/>
          </p:nvPr>
        </p:nvSpPr>
        <p:spPr>
          <a:xfrm>
            <a:off x="838200" y="247679"/>
            <a:ext cx="10515600" cy="1325563"/>
          </a:xfrm>
        </p:spPr>
        <p:txBody>
          <a:bodyPr/>
          <a:lstStyle/>
          <a:p>
            <a:r>
              <a:rPr lang="en-US" b="1" dirty="0"/>
              <a:t>Exercise#1</a:t>
            </a:r>
          </a:p>
        </p:txBody>
      </p:sp>
      <p:sp>
        <p:nvSpPr>
          <p:cNvPr id="3" name="Content Placeholder 2">
            <a:extLst>
              <a:ext uri="{FF2B5EF4-FFF2-40B4-BE49-F238E27FC236}">
                <a16:creationId xmlns:a16="http://schemas.microsoft.com/office/drawing/2014/main" id="{2B0198E1-701F-458C-BE57-7E7715880509}"/>
              </a:ext>
            </a:extLst>
          </p:cNvPr>
          <p:cNvSpPr>
            <a:spLocks noGrp="1"/>
          </p:cNvSpPr>
          <p:nvPr>
            <p:ph idx="1"/>
          </p:nvPr>
        </p:nvSpPr>
        <p:spPr>
          <a:xfrm>
            <a:off x="838200" y="1381009"/>
            <a:ext cx="10515600" cy="4351338"/>
          </a:xfrm>
        </p:spPr>
        <p:txBody>
          <a:bodyPr/>
          <a:lstStyle/>
          <a:p>
            <a:r>
              <a:rPr lang="en-US" dirty="0"/>
              <a:t>Using CCS C configure PORT 1 for digital I/O with Pins 5~6 outputs and Pins 0~3 inputs </a:t>
            </a:r>
          </a:p>
          <a:p>
            <a:r>
              <a:rPr lang="en-US" dirty="0"/>
              <a:t>Read in from properly configured PORT1 Pins 0~3. Depending on the reading in values, set Pins 5~6.</a:t>
            </a:r>
          </a:p>
        </p:txBody>
      </p:sp>
    </p:spTree>
    <p:extLst>
      <p:ext uri="{BB962C8B-B14F-4D97-AF65-F5344CB8AC3E}">
        <p14:creationId xmlns:p14="http://schemas.microsoft.com/office/powerpoint/2010/main" val="3032418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7F2DA-B599-0402-5266-9F3DB859084C}"/>
              </a:ext>
            </a:extLst>
          </p:cNvPr>
          <p:cNvSpPr>
            <a:spLocks noGrp="1"/>
          </p:cNvSpPr>
          <p:nvPr>
            <p:ph type="ctrTitle"/>
          </p:nvPr>
        </p:nvSpPr>
        <p:spPr/>
        <p:txBody>
          <a:bodyPr/>
          <a:lstStyle/>
          <a:p>
            <a:r>
              <a:rPr lang="en-US" dirty="0"/>
              <a:t>Interrupts</a:t>
            </a:r>
          </a:p>
        </p:txBody>
      </p:sp>
      <p:sp>
        <p:nvSpPr>
          <p:cNvPr id="3" name="Subtitle 2">
            <a:extLst>
              <a:ext uri="{FF2B5EF4-FFF2-40B4-BE49-F238E27FC236}">
                <a16:creationId xmlns:a16="http://schemas.microsoft.com/office/drawing/2014/main" id="{0344A764-1EBA-1D20-2356-542FDD902D3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69622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Grp="1" noChangeArrowheads="1"/>
          </p:cNvSpPr>
          <p:nvPr>
            <p:ph idx="1"/>
          </p:nvPr>
        </p:nvSpPr>
        <p:spPr>
          <a:xfrm>
            <a:off x="958788" y="1002468"/>
            <a:ext cx="9500586" cy="4626547"/>
          </a:xfrm>
        </p:spPr>
        <p:txBody>
          <a:bodyPr>
            <a:normAutofit/>
          </a:bodyPr>
          <a:lstStyle/>
          <a:p>
            <a:pPr>
              <a:lnSpc>
                <a:spcPct val="120000"/>
              </a:lnSpc>
              <a:spcBef>
                <a:spcPts val="0"/>
              </a:spcBef>
            </a:pPr>
            <a:r>
              <a:rPr lang="en-US" dirty="0"/>
              <a:t>Processor stops w</a:t>
            </a:r>
            <a:r>
              <a:rPr lang="tr-TR" dirty="0"/>
              <a:t>hat</a:t>
            </a:r>
            <a:r>
              <a:rPr lang="en-US" dirty="0"/>
              <a:t> it is doing</a:t>
            </a:r>
          </a:p>
          <a:p>
            <a:pPr>
              <a:lnSpc>
                <a:spcPct val="120000"/>
              </a:lnSpc>
              <a:spcBef>
                <a:spcPts val="0"/>
              </a:spcBef>
            </a:pPr>
            <a:r>
              <a:rPr lang="en-US" dirty="0"/>
              <a:t>Stores enough information to later resume</a:t>
            </a:r>
          </a:p>
          <a:p>
            <a:pPr>
              <a:lnSpc>
                <a:spcPct val="120000"/>
              </a:lnSpc>
              <a:spcBef>
                <a:spcPts val="0"/>
              </a:spcBef>
            </a:pPr>
            <a:r>
              <a:rPr lang="en-US" dirty="0"/>
              <a:t>Executes an </a:t>
            </a:r>
            <a:r>
              <a:rPr lang="en-US" i="1" dirty="0"/>
              <a:t>interrupt service routine</a:t>
            </a:r>
            <a:r>
              <a:rPr lang="en-US" dirty="0"/>
              <a:t> (ISR)</a:t>
            </a:r>
          </a:p>
          <a:p>
            <a:pPr>
              <a:lnSpc>
                <a:spcPct val="120000"/>
              </a:lnSpc>
              <a:spcBef>
                <a:spcPts val="0"/>
              </a:spcBef>
            </a:pPr>
            <a:r>
              <a:rPr lang="en-US" dirty="0"/>
              <a:t>Restores saved information</a:t>
            </a:r>
          </a:p>
          <a:p>
            <a:pPr>
              <a:lnSpc>
                <a:spcPct val="120000"/>
              </a:lnSpc>
              <a:spcBef>
                <a:spcPts val="0"/>
              </a:spcBef>
            </a:pPr>
            <a:r>
              <a:rPr lang="en-US" dirty="0"/>
              <a:t>Resumes execution</a:t>
            </a:r>
          </a:p>
        </p:txBody>
      </p:sp>
      <p:sp>
        <p:nvSpPr>
          <p:cNvPr id="31749" name="Rectangle 2"/>
          <p:cNvSpPr>
            <a:spLocks noGrp="1" noChangeArrowheads="1"/>
          </p:cNvSpPr>
          <p:nvPr>
            <p:ph type="title"/>
          </p:nvPr>
        </p:nvSpPr>
        <p:spPr>
          <a:xfrm>
            <a:off x="1524000" y="152400"/>
            <a:ext cx="9144000" cy="1143000"/>
          </a:xfrm>
        </p:spPr>
        <p:txBody>
          <a:bodyPr>
            <a:normAutofit/>
          </a:bodyPr>
          <a:lstStyle/>
          <a:p>
            <a:pPr algn="l"/>
            <a:r>
              <a:rPr lang="tr-TR" sz="3200" dirty="0" err="1"/>
              <a:t>What</a:t>
            </a:r>
            <a:r>
              <a:rPr lang="tr-TR" sz="3200" dirty="0"/>
              <a:t> </a:t>
            </a:r>
            <a:r>
              <a:rPr lang="tr-TR" sz="3200" dirty="0" err="1"/>
              <a:t>Happens</a:t>
            </a:r>
            <a:r>
              <a:rPr lang="tr-TR" sz="3200" dirty="0"/>
              <a:t> </a:t>
            </a:r>
            <a:r>
              <a:rPr lang="tr-TR" sz="3200" dirty="0" err="1"/>
              <a:t>When</a:t>
            </a:r>
            <a:r>
              <a:rPr lang="tr-TR" sz="3200" dirty="0"/>
              <a:t> an </a:t>
            </a:r>
            <a:r>
              <a:rPr lang="tr-TR" sz="3200" dirty="0" err="1"/>
              <a:t>Interrupt</a:t>
            </a:r>
            <a:r>
              <a:rPr lang="tr-TR" sz="3200" dirty="0"/>
              <a:t> </a:t>
            </a:r>
            <a:r>
              <a:rPr lang="tr-TR" sz="3200" dirty="0" err="1"/>
              <a:t>Occurs</a:t>
            </a:r>
            <a:r>
              <a:rPr lang="tr-TR" sz="3200" dirty="0"/>
              <a:t>?</a:t>
            </a:r>
            <a:endParaRPr lang="en-US" sz="3200" dirty="0"/>
          </a:p>
        </p:txBody>
      </p:sp>
      <p:pic>
        <p:nvPicPr>
          <p:cNvPr id="4" name="Picture 3">
            <a:extLst>
              <a:ext uri="{FF2B5EF4-FFF2-40B4-BE49-F238E27FC236}">
                <a16:creationId xmlns:a16="http://schemas.microsoft.com/office/drawing/2014/main" id="{685A3541-81A1-4018-B5B0-3250B595C644}"/>
              </a:ext>
            </a:extLst>
          </p:cNvPr>
          <p:cNvPicPr>
            <a:picLocks noChangeAspect="1"/>
          </p:cNvPicPr>
          <p:nvPr/>
        </p:nvPicPr>
        <p:blipFill>
          <a:blip r:embed="rId2"/>
          <a:stretch>
            <a:fillRect/>
          </a:stretch>
        </p:blipFill>
        <p:spPr>
          <a:xfrm>
            <a:off x="182038" y="4419600"/>
            <a:ext cx="11668125" cy="1676400"/>
          </a:xfrm>
          <a:prstGeom prst="rect">
            <a:avLst/>
          </a:prstGeom>
        </p:spPr>
      </p:pic>
    </p:spTree>
    <p:extLst>
      <p:ext uri="{BB962C8B-B14F-4D97-AF65-F5344CB8AC3E}">
        <p14:creationId xmlns:p14="http://schemas.microsoft.com/office/powerpoint/2010/main" val="1460681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DC68D3-C26F-42C3-82AC-0D54C175BED2}"/>
              </a:ext>
            </a:extLst>
          </p:cNvPr>
          <p:cNvSpPr>
            <a:spLocks noGrp="1"/>
          </p:cNvSpPr>
          <p:nvPr>
            <p:ph type="title"/>
          </p:nvPr>
        </p:nvSpPr>
        <p:spPr>
          <a:xfrm>
            <a:off x="60489" y="-228764"/>
            <a:ext cx="10515600" cy="1325563"/>
          </a:xfrm>
        </p:spPr>
        <p:txBody>
          <a:bodyPr/>
          <a:lstStyle/>
          <a:p>
            <a:pPr algn="l"/>
            <a:r>
              <a:rPr lang="en-US" dirty="0"/>
              <a:t>Operating modes</a:t>
            </a:r>
          </a:p>
        </p:txBody>
      </p:sp>
      <p:pic>
        <p:nvPicPr>
          <p:cNvPr id="4" name="Picture 3">
            <a:extLst>
              <a:ext uri="{FF2B5EF4-FFF2-40B4-BE49-F238E27FC236}">
                <a16:creationId xmlns:a16="http://schemas.microsoft.com/office/drawing/2014/main" id="{5D9E7C13-54FD-D252-B08A-123DC930E8BD}"/>
              </a:ext>
            </a:extLst>
          </p:cNvPr>
          <p:cNvPicPr>
            <a:picLocks noChangeAspect="1"/>
          </p:cNvPicPr>
          <p:nvPr/>
        </p:nvPicPr>
        <p:blipFill>
          <a:blip r:embed="rId2"/>
          <a:stretch>
            <a:fillRect/>
          </a:stretch>
        </p:blipFill>
        <p:spPr>
          <a:xfrm>
            <a:off x="2182305" y="833738"/>
            <a:ext cx="9030879" cy="5944134"/>
          </a:xfrm>
          <a:prstGeom prst="rect">
            <a:avLst/>
          </a:prstGeom>
        </p:spPr>
      </p:pic>
    </p:spTree>
    <p:extLst>
      <p:ext uri="{BB962C8B-B14F-4D97-AF65-F5344CB8AC3E}">
        <p14:creationId xmlns:p14="http://schemas.microsoft.com/office/powerpoint/2010/main" val="3510731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43EEC-114C-4020-A047-EFA8A75CD7E0}"/>
              </a:ext>
            </a:extLst>
          </p:cNvPr>
          <p:cNvSpPr>
            <a:spLocks noGrp="1"/>
          </p:cNvSpPr>
          <p:nvPr>
            <p:ph type="title"/>
          </p:nvPr>
        </p:nvSpPr>
        <p:spPr/>
        <p:txBody>
          <a:bodyPr/>
          <a:lstStyle/>
          <a:p>
            <a:r>
              <a:rPr lang="en-US" b="1" dirty="0"/>
              <a:t>three types of interrupts for MSP430</a:t>
            </a:r>
          </a:p>
        </p:txBody>
      </p:sp>
      <p:sp>
        <p:nvSpPr>
          <p:cNvPr id="3" name="Content Placeholder 2">
            <a:extLst>
              <a:ext uri="{FF2B5EF4-FFF2-40B4-BE49-F238E27FC236}">
                <a16:creationId xmlns:a16="http://schemas.microsoft.com/office/drawing/2014/main" id="{99952C67-03EF-4322-9210-ECFFE19AC03C}"/>
              </a:ext>
            </a:extLst>
          </p:cNvPr>
          <p:cNvSpPr>
            <a:spLocks noGrp="1"/>
          </p:cNvSpPr>
          <p:nvPr>
            <p:ph idx="1"/>
          </p:nvPr>
        </p:nvSpPr>
        <p:spPr/>
        <p:txBody>
          <a:bodyPr>
            <a:normAutofit fontScale="92500" lnSpcReduction="10000"/>
          </a:bodyPr>
          <a:lstStyle/>
          <a:p>
            <a:r>
              <a:rPr lang="en-US" b="1" dirty="0"/>
              <a:t>Reset</a:t>
            </a:r>
            <a:r>
              <a:rPr lang="en-US" dirty="0"/>
              <a:t>-has highest priority</a:t>
            </a:r>
          </a:p>
          <a:p>
            <a:r>
              <a:rPr lang="en-US" b="1" dirty="0"/>
              <a:t>Maskable</a:t>
            </a:r>
            <a:r>
              <a:rPr lang="en-US" dirty="0"/>
              <a:t>- can only occur when the GIE bit in the status register (R2) is set to 1 &amp; the local interrupt is enabled. Most interrupts on the MSP430 fall into this category. GPIO, timers and peripherals all generate interrupts that can be masked by the GIE bit. </a:t>
            </a:r>
          </a:p>
          <a:p>
            <a:r>
              <a:rPr lang="en-US" b="1" dirty="0"/>
              <a:t>Non-maskable</a:t>
            </a:r>
            <a:r>
              <a:rPr lang="en-US" dirty="0"/>
              <a:t>- can occur whenever the associated event occurs. It is used for things that can not afford to be ignored. Typically, these are fault handlers such as oscillator faults and flash access violation which indicate a critical condition.</a:t>
            </a:r>
          </a:p>
          <a:p>
            <a:pPr lvl="1"/>
            <a:r>
              <a:rPr lang="en-US" dirty="0"/>
              <a:t>can’t be suppressed by clearing GIE</a:t>
            </a:r>
          </a:p>
          <a:p>
            <a:pPr lvl="1"/>
            <a:r>
              <a:rPr lang="en-US" dirty="0"/>
              <a:t>It also require bits to be set/clear </a:t>
            </a:r>
          </a:p>
          <a:p>
            <a:pPr lvl="1"/>
            <a:r>
              <a:rPr lang="en-US" dirty="0"/>
              <a:t>in special function or peripheral registers to enable/disable</a:t>
            </a:r>
          </a:p>
        </p:txBody>
      </p:sp>
    </p:spTree>
    <p:extLst>
      <p:ext uri="{BB962C8B-B14F-4D97-AF65-F5344CB8AC3E}">
        <p14:creationId xmlns:p14="http://schemas.microsoft.com/office/powerpoint/2010/main" val="1986441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2"/>
          <p:cNvSpPr>
            <a:spLocks noGrp="1" noChangeArrowheads="1"/>
          </p:cNvSpPr>
          <p:nvPr>
            <p:ph type="title"/>
          </p:nvPr>
        </p:nvSpPr>
        <p:spPr>
          <a:xfrm>
            <a:off x="1524000" y="152400"/>
            <a:ext cx="9144000" cy="1143000"/>
          </a:xfrm>
        </p:spPr>
        <p:txBody>
          <a:bodyPr>
            <a:normAutofit/>
          </a:bodyPr>
          <a:lstStyle/>
          <a:p>
            <a:r>
              <a:rPr lang="tr-TR" dirty="0" err="1"/>
              <a:t>Interrupt</a:t>
            </a:r>
            <a:r>
              <a:rPr lang="tr-TR" dirty="0"/>
              <a:t> </a:t>
            </a:r>
            <a:r>
              <a:rPr lang="tr-TR" dirty="0" err="1"/>
              <a:t>Flags</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2221387" y="1216641"/>
            <a:ext cx="7748234" cy="5129568"/>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497149" y="1499617"/>
            <a:ext cx="11088209" cy="1296849"/>
          </a:xfrm>
        </p:spPr>
        <p:txBody>
          <a:bodyPr>
            <a:normAutofit/>
          </a:bodyPr>
          <a:lstStyle/>
          <a:p>
            <a:pPr>
              <a:lnSpc>
                <a:spcPct val="120000"/>
              </a:lnSpc>
              <a:spcBef>
                <a:spcPts val="0"/>
              </a:spcBef>
            </a:pPr>
            <a:r>
              <a:rPr lang="en-US" sz="2400" dirty="0"/>
              <a:t>The CPU must know where to fetch the next instruction following an interrupt.</a:t>
            </a:r>
          </a:p>
          <a:p>
            <a:pPr>
              <a:lnSpc>
                <a:spcPct val="120000"/>
              </a:lnSpc>
              <a:spcBef>
                <a:spcPts val="0"/>
              </a:spcBef>
            </a:pPr>
            <a:r>
              <a:rPr lang="en-US" sz="2400" dirty="0"/>
              <a:t>The address of an ISR is defined in an </a:t>
            </a:r>
            <a:r>
              <a:rPr lang="en-US" sz="2400" i="1" dirty="0"/>
              <a:t>interrupt vector</a:t>
            </a:r>
            <a:r>
              <a:rPr lang="en-US" sz="2400" dirty="0"/>
              <a:t>.</a:t>
            </a:r>
          </a:p>
        </p:txBody>
      </p:sp>
      <p:sp>
        <p:nvSpPr>
          <p:cNvPr id="31749" name="Rectangle 2"/>
          <p:cNvSpPr>
            <a:spLocks noGrp="1" noChangeArrowheads="1"/>
          </p:cNvSpPr>
          <p:nvPr>
            <p:ph type="title"/>
          </p:nvPr>
        </p:nvSpPr>
        <p:spPr>
          <a:xfrm>
            <a:off x="742765" y="276687"/>
            <a:ext cx="9144000" cy="1143000"/>
          </a:xfrm>
        </p:spPr>
        <p:txBody>
          <a:bodyPr>
            <a:normAutofit/>
          </a:bodyPr>
          <a:lstStyle/>
          <a:p>
            <a:pPr algn="l"/>
            <a:r>
              <a:rPr lang="tr-TR" dirty="0" err="1"/>
              <a:t>Interrupt</a:t>
            </a:r>
            <a:r>
              <a:rPr lang="tr-TR" dirty="0"/>
              <a:t> </a:t>
            </a:r>
            <a:r>
              <a:rPr lang="tr-TR" dirty="0" err="1"/>
              <a:t>Vectors</a:t>
            </a:r>
            <a:endParaRPr lang="en-US" dirty="0"/>
          </a:p>
        </p:txBody>
      </p:sp>
      <p:pic>
        <p:nvPicPr>
          <p:cNvPr id="5" name="Picture 2">
            <a:extLst>
              <a:ext uri="{FF2B5EF4-FFF2-40B4-BE49-F238E27FC236}">
                <a16:creationId xmlns:a16="http://schemas.microsoft.com/office/drawing/2014/main" id="{BEBF25A7-0E02-4390-9C3D-E476282A9C33}"/>
              </a:ext>
            </a:extLst>
          </p:cNvPr>
          <p:cNvPicPr>
            <a:picLocks noChangeAspect="1" noChangeArrowheads="1"/>
          </p:cNvPicPr>
          <p:nvPr/>
        </p:nvPicPr>
        <p:blipFill>
          <a:blip r:embed="rId2" cstate="print"/>
          <a:srcRect/>
          <a:stretch>
            <a:fillRect/>
          </a:stretch>
        </p:blipFill>
        <p:spPr bwMode="auto">
          <a:xfrm>
            <a:off x="3252183" y="2816472"/>
            <a:ext cx="5156805" cy="3582039"/>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2AB00E-696C-9362-662C-03BE2DE22579}"/>
              </a:ext>
            </a:extLst>
          </p:cNvPr>
          <p:cNvSpPr>
            <a:spLocks noGrp="1"/>
          </p:cNvSpPr>
          <p:nvPr>
            <p:ph type="title"/>
          </p:nvPr>
        </p:nvSpPr>
        <p:spPr/>
        <p:txBody>
          <a:bodyPr/>
          <a:lstStyle/>
          <a:p>
            <a:r>
              <a:rPr lang="en-US" dirty="0"/>
              <a:t>Polling vs Interrupt</a:t>
            </a:r>
          </a:p>
        </p:txBody>
      </p:sp>
      <p:pic>
        <p:nvPicPr>
          <p:cNvPr id="5" name="Picture 4">
            <a:extLst>
              <a:ext uri="{FF2B5EF4-FFF2-40B4-BE49-F238E27FC236}">
                <a16:creationId xmlns:a16="http://schemas.microsoft.com/office/drawing/2014/main" id="{BEE64CDB-2124-9A78-1CEA-2E585B08BF7F}"/>
              </a:ext>
            </a:extLst>
          </p:cNvPr>
          <p:cNvPicPr>
            <a:picLocks noChangeAspect="1"/>
          </p:cNvPicPr>
          <p:nvPr/>
        </p:nvPicPr>
        <p:blipFill>
          <a:blip r:embed="rId2"/>
          <a:stretch>
            <a:fillRect/>
          </a:stretch>
        </p:blipFill>
        <p:spPr>
          <a:xfrm>
            <a:off x="316691" y="2045080"/>
            <a:ext cx="5372385" cy="3304631"/>
          </a:xfrm>
          <a:prstGeom prst="rect">
            <a:avLst/>
          </a:prstGeom>
        </p:spPr>
      </p:pic>
      <p:pic>
        <p:nvPicPr>
          <p:cNvPr id="7" name="Picture 6">
            <a:extLst>
              <a:ext uri="{FF2B5EF4-FFF2-40B4-BE49-F238E27FC236}">
                <a16:creationId xmlns:a16="http://schemas.microsoft.com/office/drawing/2014/main" id="{64FDA146-BF0B-5898-B763-9D603D4975EA}"/>
              </a:ext>
            </a:extLst>
          </p:cNvPr>
          <p:cNvPicPr>
            <a:picLocks noChangeAspect="1"/>
          </p:cNvPicPr>
          <p:nvPr/>
        </p:nvPicPr>
        <p:blipFill>
          <a:blip r:embed="rId3"/>
          <a:stretch>
            <a:fillRect/>
          </a:stretch>
        </p:blipFill>
        <p:spPr>
          <a:xfrm>
            <a:off x="5846189" y="1890243"/>
            <a:ext cx="6213672" cy="4515269"/>
          </a:xfrm>
          <a:prstGeom prst="rect">
            <a:avLst/>
          </a:prstGeom>
        </p:spPr>
      </p:pic>
    </p:spTree>
    <p:extLst>
      <p:ext uri="{BB962C8B-B14F-4D97-AF65-F5344CB8AC3E}">
        <p14:creationId xmlns:p14="http://schemas.microsoft.com/office/powerpoint/2010/main" val="4058509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1981199" y="1499617"/>
            <a:ext cx="9062621" cy="4626547"/>
          </a:xfrm>
        </p:spPr>
        <p:txBody>
          <a:bodyPr>
            <a:normAutofit lnSpcReduction="10000"/>
          </a:bodyPr>
          <a:lstStyle/>
          <a:p>
            <a:pPr>
              <a:lnSpc>
                <a:spcPct val="120000"/>
              </a:lnSpc>
              <a:spcBef>
                <a:spcPts val="0"/>
              </a:spcBef>
            </a:pPr>
            <a:r>
              <a:rPr lang="tr-TR" sz="2400" dirty="0"/>
              <a:t>An ISR </a:t>
            </a:r>
            <a:r>
              <a:rPr lang="tr-TR" sz="2400" dirty="0" err="1"/>
              <a:t>cannot</a:t>
            </a:r>
            <a:r>
              <a:rPr lang="tr-TR" sz="2400" dirty="0"/>
              <a:t> be </a:t>
            </a:r>
            <a:r>
              <a:rPr lang="tr-TR" sz="2400" dirty="0" err="1"/>
              <a:t>written</a:t>
            </a:r>
            <a:r>
              <a:rPr lang="tr-TR" sz="2400" dirty="0"/>
              <a:t> </a:t>
            </a:r>
            <a:r>
              <a:rPr lang="tr-TR" sz="2400" dirty="0" err="1"/>
              <a:t>entirely</a:t>
            </a:r>
            <a:r>
              <a:rPr lang="tr-TR" sz="2400" dirty="0"/>
              <a:t> in </a:t>
            </a:r>
            <a:r>
              <a:rPr lang="tr-TR" sz="2400" dirty="0" err="1"/>
              <a:t>standard</a:t>
            </a:r>
            <a:r>
              <a:rPr lang="tr-TR" sz="2400" dirty="0"/>
              <a:t> C, </a:t>
            </a:r>
            <a:r>
              <a:rPr lang="tr-TR" sz="2400" dirty="0" err="1"/>
              <a:t>because</a:t>
            </a:r>
            <a:r>
              <a:rPr lang="tr-TR" sz="2400" dirty="0"/>
              <a:t> </a:t>
            </a:r>
            <a:r>
              <a:rPr lang="tr-TR" sz="2400" dirty="0" err="1"/>
              <a:t>there</a:t>
            </a:r>
            <a:r>
              <a:rPr lang="tr-TR" sz="2400" dirty="0"/>
              <a:t> is no </a:t>
            </a:r>
            <a:r>
              <a:rPr lang="tr-TR" sz="2400" dirty="0" err="1"/>
              <a:t>way</a:t>
            </a:r>
            <a:r>
              <a:rPr lang="tr-TR" sz="2400" dirty="0"/>
              <a:t> </a:t>
            </a:r>
            <a:r>
              <a:rPr lang="tr-TR" sz="2400" dirty="0" err="1"/>
              <a:t>to</a:t>
            </a:r>
            <a:r>
              <a:rPr lang="tr-TR" sz="2400" dirty="0"/>
              <a:t> </a:t>
            </a:r>
            <a:r>
              <a:rPr lang="tr-TR" sz="2400" dirty="0" err="1"/>
              <a:t>identify</a:t>
            </a:r>
            <a:r>
              <a:rPr lang="tr-TR" sz="2400" dirty="0"/>
              <a:t> it as an ISR </a:t>
            </a:r>
            <a:r>
              <a:rPr lang="tr-TR" sz="2400" dirty="0" err="1"/>
              <a:t>rather</a:t>
            </a:r>
            <a:r>
              <a:rPr lang="tr-TR" sz="2400" dirty="0"/>
              <a:t> </a:t>
            </a:r>
            <a:r>
              <a:rPr lang="tr-TR" sz="2400" dirty="0" err="1"/>
              <a:t>than</a:t>
            </a:r>
            <a:r>
              <a:rPr lang="tr-TR" sz="2400" dirty="0"/>
              <a:t> an </a:t>
            </a:r>
            <a:r>
              <a:rPr lang="tr-TR" sz="2400" dirty="0" err="1"/>
              <a:t>ordinary</a:t>
            </a:r>
            <a:r>
              <a:rPr lang="tr-TR" sz="2400" dirty="0"/>
              <a:t> </a:t>
            </a:r>
            <a:r>
              <a:rPr lang="tr-TR" sz="2400" dirty="0" err="1"/>
              <a:t>function</a:t>
            </a:r>
            <a:r>
              <a:rPr lang="tr-TR" sz="2400" dirty="0"/>
              <a:t>. </a:t>
            </a:r>
            <a:endParaRPr lang="en-US" sz="2400" dirty="0"/>
          </a:p>
          <a:p>
            <a:pPr>
              <a:lnSpc>
                <a:spcPct val="120000"/>
              </a:lnSpc>
              <a:spcBef>
                <a:spcPts val="0"/>
              </a:spcBef>
            </a:pPr>
            <a:endParaRPr lang="tr-TR" sz="2400" dirty="0"/>
          </a:p>
          <a:p>
            <a:pPr>
              <a:lnSpc>
                <a:spcPct val="120000"/>
              </a:lnSpc>
              <a:spcBef>
                <a:spcPts val="0"/>
              </a:spcBef>
            </a:pPr>
            <a:r>
              <a:rPr lang="tr-TR" sz="2400" dirty="0" err="1"/>
              <a:t>Two</a:t>
            </a:r>
            <a:r>
              <a:rPr lang="tr-TR" sz="2400" dirty="0"/>
              <a:t> </a:t>
            </a:r>
            <a:r>
              <a:rPr lang="tr-TR" sz="2400" dirty="0" err="1"/>
              <a:t>additions</a:t>
            </a:r>
            <a:r>
              <a:rPr lang="tr-TR" sz="2400" dirty="0"/>
              <a:t> </a:t>
            </a:r>
            <a:r>
              <a:rPr lang="tr-TR" sz="2400" dirty="0" err="1"/>
              <a:t>are</a:t>
            </a:r>
            <a:r>
              <a:rPr lang="tr-TR" sz="2400" dirty="0"/>
              <a:t> </a:t>
            </a:r>
            <a:r>
              <a:rPr lang="tr-TR" sz="2400" dirty="0" err="1"/>
              <a:t>needed</a:t>
            </a:r>
            <a:r>
              <a:rPr lang="tr-TR" sz="2400" dirty="0"/>
              <a:t> </a:t>
            </a:r>
            <a:r>
              <a:rPr lang="tr-TR" sz="2400" dirty="0" err="1"/>
              <a:t>to</a:t>
            </a:r>
            <a:r>
              <a:rPr lang="tr-TR" sz="2400" dirty="0"/>
              <a:t> </a:t>
            </a:r>
            <a:r>
              <a:rPr lang="tr-TR" sz="2400" dirty="0" err="1"/>
              <a:t>the</a:t>
            </a:r>
            <a:r>
              <a:rPr lang="tr-TR" sz="2400" dirty="0"/>
              <a:t> ISR:</a:t>
            </a:r>
          </a:p>
          <a:p>
            <a:pPr lvl="1">
              <a:lnSpc>
                <a:spcPct val="120000"/>
              </a:lnSpc>
              <a:spcBef>
                <a:spcPts val="0"/>
              </a:spcBef>
            </a:pPr>
            <a:r>
              <a:rPr lang="tr-TR" sz="2000" dirty="0" err="1">
                <a:cs typeface="Courier New" pitchFamily="49" charset="0"/>
              </a:rPr>
              <a:t>The</a:t>
            </a:r>
            <a:r>
              <a:rPr lang="tr-TR" sz="2000" dirty="0">
                <a:cs typeface="Courier New" pitchFamily="49" charset="0"/>
              </a:rPr>
              <a:t> </a:t>
            </a:r>
            <a:r>
              <a:rPr lang="tr-TR" sz="2000" b="1" dirty="0">
                <a:cs typeface="Courier New" pitchFamily="49" charset="0"/>
              </a:rPr>
              <a:t>#pragma</a:t>
            </a:r>
            <a:r>
              <a:rPr lang="tr-TR" sz="2000" dirty="0">
                <a:cs typeface="Courier New" pitchFamily="49" charset="0"/>
              </a:rPr>
              <a:t> </a:t>
            </a:r>
            <a:r>
              <a:rPr lang="tr-TR" sz="2000" dirty="0" err="1">
                <a:cs typeface="Courier New" pitchFamily="49" charset="0"/>
              </a:rPr>
              <a:t>line</a:t>
            </a:r>
            <a:r>
              <a:rPr lang="tr-TR" sz="2000" dirty="0">
                <a:cs typeface="Courier New" pitchFamily="49" charset="0"/>
              </a:rPr>
              <a:t>, </a:t>
            </a:r>
            <a:r>
              <a:rPr lang="tr-TR" sz="2000" dirty="0" err="1">
                <a:cs typeface="Courier New" pitchFamily="49" charset="0"/>
              </a:rPr>
              <a:t>which</a:t>
            </a:r>
            <a:r>
              <a:rPr lang="tr-TR" sz="2000" dirty="0">
                <a:cs typeface="Courier New" pitchFamily="49" charset="0"/>
              </a:rPr>
              <a:t> </a:t>
            </a:r>
            <a:r>
              <a:rPr lang="tr-TR" sz="2000" dirty="0" err="1">
                <a:cs typeface="Courier New" pitchFamily="49" charset="0"/>
              </a:rPr>
              <a:t>associates</a:t>
            </a:r>
            <a:r>
              <a:rPr lang="tr-TR" sz="2000" dirty="0">
                <a:cs typeface="Courier New" pitchFamily="49" charset="0"/>
              </a:rPr>
              <a:t> </a:t>
            </a:r>
            <a:r>
              <a:rPr lang="tr-TR" sz="2000" dirty="0" err="1">
                <a:cs typeface="Courier New" pitchFamily="49" charset="0"/>
              </a:rPr>
              <a:t>the</a:t>
            </a:r>
            <a:r>
              <a:rPr lang="tr-TR" sz="2000" dirty="0">
                <a:cs typeface="Courier New" pitchFamily="49" charset="0"/>
              </a:rPr>
              <a:t> </a:t>
            </a:r>
            <a:r>
              <a:rPr lang="tr-TR" sz="2000" dirty="0" err="1">
                <a:cs typeface="Courier New" pitchFamily="49" charset="0"/>
              </a:rPr>
              <a:t>function</a:t>
            </a:r>
            <a:r>
              <a:rPr lang="tr-TR" sz="2000" dirty="0">
                <a:cs typeface="Courier New" pitchFamily="49" charset="0"/>
              </a:rPr>
              <a:t> </a:t>
            </a:r>
            <a:r>
              <a:rPr lang="tr-TR" sz="2000" dirty="0" err="1">
                <a:cs typeface="Courier New" pitchFamily="49" charset="0"/>
              </a:rPr>
              <a:t>with</a:t>
            </a:r>
            <a:r>
              <a:rPr lang="tr-TR" sz="2000" dirty="0">
                <a:cs typeface="Courier New" pitchFamily="49" charset="0"/>
              </a:rPr>
              <a:t> a </a:t>
            </a:r>
            <a:r>
              <a:rPr lang="tr-TR" sz="2000" dirty="0" err="1">
                <a:cs typeface="Courier New" pitchFamily="49" charset="0"/>
              </a:rPr>
              <a:t>particular</a:t>
            </a:r>
            <a:r>
              <a:rPr lang="tr-TR" sz="2000" dirty="0">
                <a:cs typeface="Courier New" pitchFamily="49" charset="0"/>
              </a:rPr>
              <a:t> </a:t>
            </a:r>
            <a:r>
              <a:rPr lang="tr-TR" sz="2000" dirty="0" err="1">
                <a:cs typeface="Courier New" pitchFamily="49" charset="0"/>
              </a:rPr>
              <a:t>interrupt</a:t>
            </a:r>
            <a:r>
              <a:rPr lang="tr-TR" sz="2000" dirty="0">
                <a:cs typeface="Courier New" pitchFamily="49" charset="0"/>
              </a:rPr>
              <a:t> </a:t>
            </a:r>
            <a:r>
              <a:rPr lang="tr-TR" sz="2000" dirty="0" err="1">
                <a:cs typeface="Courier New" pitchFamily="49" charset="0"/>
              </a:rPr>
              <a:t>vector</a:t>
            </a:r>
            <a:r>
              <a:rPr lang="tr-TR" sz="2000" dirty="0">
                <a:cs typeface="Courier New" pitchFamily="49" charset="0"/>
              </a:rPr>
              <a:t>.</a:t>
            </a:r>
          </a:p>
          <a:p>
            <a:pPr lvl="1">
              <a:lnSpc>
                <a:spcPct val="120000"/>
              </a:lnSpc>
              <a:spcBef>
                <a:spcPts val="0"/>
              </a:spcBef>
            </a:pPr>
            <a:r>
              <a:rPr lang="tr-TR" sz="2000" dirty="0" err="1">
                <a:cs typeface="Courier New" pitchFamily="49" charset="0"/>
              </a:rPr>
              <a:t>The</a:t>
            </a:r>
            <a:r>
              <a:rPr lang="tr-TR" sz="2000" dirty="0">
                <a:cs typeface="Courier New" pitchFamily="49" charset="0"/>
              </a:rPr>
              <a:t> </a:t>
            </a:r>
            <a:r>
              <a:rPr lang="tr-TR" sz="2000" b="1" dirty="0">
                <a:cs typeface="Courier New" pitchFamily="49" charset="0"/>
              </a:rPr>
              <a:t>__</a:t>
            </a:r>
            <a:r>
              <a:rPr lang="tr-TR" sz="2000" b="1" dirty="0" err="1">
                <a:cs typeface="Courier New" pitchFamily="49" charset="0"/>
              </a:rPr>
              <a:t>interrupt</a:t>
            </a:r>
            <a:r>
              <a:rPr lang="tr-TR" sz="2000" dirty="0">
                <a:cs typeface="Courier New" pitchFamily="49" charset="0"/>
              </a:rPr>
              <a:t> </a:t>
            </a:r>
            <a:r>
              <a:rPr lang="tr-TR" sz="2000" dirty="0" err="1">
                <a:cs typeface="Courier New" pitchFamily="49" charset="0"/>
              </a:rPr>
              <a:t>keyword</a:t>
            </a:r>
            <a:r>
              <a:rPr lang="tr-TR" sz="2000" dirty="0">
                <a:cs typeface="Courier New" pitchFamily="49" charset="0"/>
              </a:rPr>
              <a:t> at </a:t>
            </a:r>
            <a:r>
              <a:rPr lang="tr-TR" sz="2000" dirty="0" err="1">
                <a:cs typeface="Courier New" pitchFamily="49" charset="0"/>
              </a:rPr>
              <a:t>the</a:t>
            </a:r>
            <a:r>
              <a:rPr lang="tr-TR" sz="2000" dirty="0">
                <a:cs typeface="Courier New" pitchFamily="49" charset="0"/>
              </a:rPr>
              <a:t> </a:t>
            </a:r>
            <a:r>
              <a:rPr lang="tr-TR" sz="2000" dirty="0" err="1">
                <a:cs typeface="Courier New" pitchFamily="49" charset="0"/>
              </a:rPr>
              <a:t>beginning</a:t>
            </a:r>
            <a:r>
              <a:rPr lang="tr-TR" sz="2000" dirty="0">
                <a:cs typeface="Courier New" pitchFamily="49" charset="0"/>
              </a:rPr>
              <a:t> of </a:t>
            </a:r>
            <a:r>
              <a:rPr lang="tr-TR" sz="2000" dirty="0" err="1">
                <a:cs typeface="Courier New" pitchFamily="49" charset="0"/>
              </a:rPr>
              <a:t>the</a:t>
            </a:r>
            <a:r>
              <a:rPr lang="tr-TR" sz="2000" dirty="0">
                <a:cs typeface="Courier New" pitchFamily="49" charset="0"/>
              </a:rPr>
              <a:t> </a:t>
            </a:r>
            <a:r>
              <a:rPr lang="tr-TR" sz="2000" dirty="0" err="1">
                <a:cs typeface="Courier New" pitchFamily="49" charset="0"/>
              </a:rPr>
              <a:t>line</a:t>
            </a:r>
            <a:r>
              <a:rPr lang="tr-TR" sz="2000" dirty="0">
                <a:cs typeface="Courier New" pitchFamily="49" charset="0"/>
              </a:rPr>
              <a:t> </a:t>
            </a:r>
            <a:r>
              <a:rPr lang="tr-TR" sz="2000" dirty="0" err="1">
                <a:cs typeface="Courier New" pitchFamily="49" charset="0"/>
              </a:rPr>
              <a:t>that</a:t>
            </a:r>
            <a:r>
              <a:rPr lang="tr-TR" sz="2000" dirty="0">
                <a:cs typeface="Courier New" pitchFamily="49" charset="0"/>
              </a:rPr>
              <a:t> </a:t>
            </a:r>
            <a:r>
              <a:rPr lang="tr-TR" sz="2000" dirty="0" err="1">
                <a:cs typeface="Courier New" pitchFamily="49" charset="0"/>
              </a:rPr>
              <a:t>names</a:t>
            </a:r>
            <a:r>
              <a:rPr lang="tr-TR" sz="2000" dirty="0">
                <a:cs typeface="Courier New" pitchFamily="49" charset="0"/>
              </a:rPr>
              <a:t> </a:t>
            </a:r>
            <a:r>
              <a:rPr lang="tr-TR" sz="2000" dirty="0" err="1">
                <a:cs typeface="Courier New" pitchFamily="49" charset="0"/>
              </a:rPr>
              <a:t>the</a:t>
            </a:r>
            <a:r>
              <a:rPr lang="tr-TR" sz="2000" dirty="0">
                <a:cs typeface="Courier New" pitchFamily="49" charset="0"/>
              </a:rPr>
              <a:t> </a:t>
            </a:r>
            <a:r>
              <a:rPr lang="tr-TR" sz="2000" dirty="0" err="1">
                <a:cs typeface="Courier New" pitchFamily="49" charset="0"/>
              </a:rPr>
              <a:t>function</a:t>
            </a:r>
            <a:r>
              <a:rPr lang="tr-TR" sz="2000" dirty="0">
                <a:cs typeface="Courier New" pitchFamily="49" charset="0"/>
              </a:rPr>
              <a:t>.</a:t>
            </a:r>
          </a:p>
          <a:p>
            <a:pPr>
              <a:lnSpc>
                <a:spcPct val="120000"/>
              </a:lnSpc>
              <a:spcBef>
                <a:spcPts val="0"/>
              </a:spcBef>
            </a:pPr>
            <a:endParaRPr lang="en-US" sz="2400" dirty="0"/>
          </a:p>
          <a:p>
            <a:pPr>
              <a:lnSpc>
                <a:spcPct val="120000"/>
              </a:lnSpc>
              <a:spcBef>
                <a:spcPts val="0"/>
              </a:spcBef>
            </a:pPr>
            <a:r>
              <a:rPr lang="tr-TR" sz="2400" dirty="0"/>
              <a:t>An </a:t>
            </a:r>
            <a:r>
              <a:rPr lang="tr-TR" sz="2400" dirty="0" err="1"/>
              <a:t>intrinsic</a:t>
            </a:r>
            <a:r>
              <a:rPr lang="tr-TR" sz="2400" dirty="0"/>
              <a:t> </a:t>
            </a:r>
            <a:r>
              <a:rPr lang="tr-TR" sz="2400" dirty="0" err="1"/>
              <a:t>function</a:t>
            </a:r>
            <a:r>
              <a:rPr lang="tr-TR" sz="2400" dirty="0"/>
              <a:t> is </a:t>
            </a:r>
            <a:r>
              <a:rPr lang="tr-TR" sz="2400" dirty="0" err="1"/>
              <a:t>needed</a:t>
            </a:r>
            <a:r>
              <a:rPr lang="tr-TR" sz="2400" dirty="0"/>
              <a:t> </a:t>
            </a:r>
            <a:r>
              <a:rPr lang="tr-TR" sz="2400" dirty="0" err="1"/>
              <a:t>to</a:t>
            </a:r>
            <a:r>
              <a:rPr lang="tr-TR" sz="2400" dirty="0"/>
              <a:t> set </a:t>
            </a:r>
            <a:r>
              <a:rPr lang="tr-TR" sz="2400" dirty="0" err="1"/>
              <a:t>the</a:t>
            </a:r>
            <a:r>
              <a:rPr lang="tr-TR" sz="2400" dirty="0"/>
              <a:t> Global </a:t>
            </a:r>
            <a:r>
              <a:rPr lang="tr-TR" sz="2400" dirty="0" err="1"/>
              <a:t>Interrupt</a:t>
            </a:r>
            <a:r>
              <a:rPr lang="tr-TR" sz="2400" dirty="0"/>
              <a:t> </a:t>
            </a:r>
            <a:r>
              <a:rPr lang="tr-TR" sz="2400" dirty="0" err="1"/>
              <a:t>Enable</a:t>
            </a:r>
            <a:r>
              <a:rPr lang="tr-TR" sz="2400" dirty="0"/>
              <a:t> (GIE) bit </a:t>
            </a:r>
            <a:r>
              <a:rPr lang="tr-TR" sz="2400" dirty="0" err="1"/>
              <a:t>and</a:t>
            </a:r>
            <a:r>
              <a:rPr lang="tr-TR" sz="2400" dirty="0"/>
              <a:t> </a:t>
            </a:r>
            <a:r>
              <a:rPr lang="tr-TR" sz="2400" dirty="0" err="1"/>
              <a:t>turn</a:t>
            </a:r>
            <a:r>
              <a:rPr lang="tr-TR" sz="2400" dirty="0"/>
              <a:t> on </a:t>
            </a:r>
            <a:r>
              <a:rPr lang="tr-TR" sz="2400" dirty="0" err="1"/>
              <a:t>interrupts</a:t>
            </a:r>
            <a:r>
              <a:rPr lang="tr-TR" sz="2400" dirty="0"/>
              <a:t>. </a:t>
            </a:r>
            <a:endParaRPr lang="en-US" sz="2400" dirty="0"/>
          </a:p>
          <a:p>
            <a:pPr lvl="1">
              <a:lnSpc>
                <a:spcPct val="120000"/>
              </a:lnSpc>
              <a:spcBef>
                <a:spcPts val="0"/>
              </a:spcBef>
            </a:pPr>
            <a:r>
              <a:rPr lang="tr-TR" sz="2000" dirty="0" err="1"/>
              <a:t>This</a:t>
            </a:r>
            <a:r>
              <a:rPr lang="tr-TR" sz="2000" dirty="0"/>
              <a:t> </a:t>
            </a:r>
            <a:r>
              <a:rPr lang="en-US" sz="2000" dirty="0"/>
              <a:t>function </a:t>
            </a:r>
            <a:r>
              <a:rPr lang="tr-TR" sz="2000" dirty="0"/>
              <a:t>is </a:t>
            </a:r>
            <a:r>
              <a:rPr lang="tr-TR" sz="2000" dirty="0" err="1"/>
              <a:t>called</a:t>
            </a:r>
            <a:r>
              <a:rPr lang="tr-TR" sz="2000" dirty="0"/>
              <a:t> </a:t>
            </a:r>
            <a:r>
              <a:rPr lang="en-US" sz="2000" dirty="0"/>
              <a:t>as </a:t>
            </a:r>
            <a:r>
              <a:rPr lang="tr-TR" sz="2100" b="1" dirty="0">
                <a:cs typeface="Courier New" pitchFamily="49" charset="0"/>
              </a:rPr>
              <a:t>__</a:t>
            </a:r>
            <a:r>
              <a:rPr lang="tr-TR" sz="2100" b="1" dirty="0" err="1">
                <a:cs typeface="Courier New" pitchFamily="49" charset="0"/>
              </a:rPr>
              <a:t>enable</a:t>
            </a:r>
            <a:r>
              <a:rPr lang="tr-TR" sz="2100" b="1" dirty="0">
                <a:cs typeface="Courier New" pitchFamily="49" charset="0"/>
              </a:rPr>
              <a:t>_</a:t>
            </a:r>
            <a:r>
              <a:rPr lang="tr-TR" sz="2100" b="1" dirty="0" err="1">
                <a:cs typeface="Courier New" pitchFamily="49" charset="0"/>
              </a:rPr>
              <a:t>interrupt</a:t>
            </a:r>
            <a:r>
              <a:rPr lang="tr-TR" sz="2100" b="1" dirty="0">
                <a:cs typeface="Courier New" pitchFamily="49" charset="0"/>
              </a:rPr>
              <a:t>()</a:t>
            </a:r>
            <a:r>
              <a:rPr lang="tr-TR" sz="2100" dirty="0"/>
              <a:t>. </a:t>
            </a:r>
            <a:endParaRPr lang="en-US" sz="2100" dirty="0"/>
          </a:p>
          <a:p>
            <a:pPr lvl="1">
              <a:lnSpc>
                <a:spcPct val="120000"/>
              </a:lnSpc>
              <a:spcBef>
                <a:spcPts val="0"/>
              </a:spcBef>
            </a:pPr>
            <a:r>
              <a:rPr lang="tr-TR" sz="2000" dirty="0" err="1"/>
              <a:t>It</a:t>
            </a:r>
            <a:r>
              <a:rPr lang="tr-TR" sz="2000" dirty="0"/>
              <a:t> is </a:t>
            </a:r>
            <a:r>
              <a:rPr lang="tr-TR" sz="2000" dirty="0" err="1"/>
              <a:t>declared</a:t>
            </a:r>
            <a:r>
              <a:rPr lang="tr-TR" sz="2000" dirty="0"/>
              <a:t> in </a:t>
            </a:r>
            <a:r>
              <a:rPr lang="tr-TR" sz="2000" b="1" dirty="0" err="1">
                <a:cs typeface="Courier New" pitchFamily="49" charset="0"/>
              </a:rPr>
              <a:t>msp430g2553</a:t>
            </a:r>
            <a:r>
              <a:rPr lang="tr-TR" sz="2000" b="1" dirty="0">
                <a:cs typeface="Courier New" pitchFamily="49" charset="0"/>
              </a:rPr>
              <a:t>.h</a:t>
            </a:r>
            <a:r>
              <a:rPr lang="en-US" sz="2000" dirty="0"/>
              <a:t>, therefore it</a:t>
            </a:r>
            <a:r>
              <a:rPr lang="tr-TR" sz="2000" dirty="0"/>
              <a:t> </a:t>
            </a:r>
            <a:r>
              <a:rPr lang="tr-TR" sz="2000" dirty="0" err="1"/>
              <a:t>must</a:t>
            </a:r>
            <a:r>
              <a:rPr lang="tr-TR" sz="2000" dirty="0"/>
              <a:t> be </a:t>
            </a:r>
            <a:r>
              <a:rPr lang="tr-TR" sz="2000" dirty="0" err="1"/>
              <a:t>included</a:t>
            </a:r>
            <a:r>
              <a:rPr lang="tr-TR" sz="2000" dirty="0"/>
              <a:t>.</a:t>
            </a:r>
            <a:endParaRPr lang="en-US" sz="2000" dirty="0"/>
          </a:p>
        </p:txBody>
      </p:sp>
      <p:sp>
        <p:nvSpPr>
          <p:cNvPr id="31749" name="Rectangle 2"/>
          <p:cNvSpPr>
            <a:spLocks noGrp="1" noChangeArrowheads="1"/>
          </p:cNvSpPr>
          <p:nvPr>
            <p:ph type="title"/>
          </p:nvPr>
        </p:nvSpPr>
        <p:spPr>
          <a:xfrm>
            <a:off x="1524000" y="152400"/>
            <a:ext cx="9144000" cy="1143000"/>
          </a:xfrm>
        </p:spPr>
        <p:txBody>
          <a:bodyPr>
            <a:normAutofit/>
          </a:bodyPr>
          <a:lstStyle/>
          <a:p>
            <a:r>
              <a:rPr lang="tr-TR" dirty="0" err="1"/>
              <a:t>Interrupt</a:t>
            </a:r>
            <a:r>
              <a:rPr lang="tr-TR" dirty="0"/>
              <a:t> Service </a:t>
            </a:r>
            <a:r>
              <a:rPr lang="tr-TR" dirty="0" err="1"/>
              <a:t>Routines</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idx="1"/>
          </p:nvPr>
        </p:nvSpPr>
        <p:spPr>
          <a:xfrm>
            <a:off x="1981200" y="1499617"/>
            <a:ext cx="8229600" cy="4626547"/>
          </a:xfrm>
        </p:spPr>
        <p:txBody>
          <a:bodyPr>
            <a:normAutofit fontScale="92500" lnSpcReduction="10000"/>
          </a:bodyPr>
          <a:lstStyle/>
          <a:p>
            <a:pPr algn="just">
              <a:lnSpc>
                <a:spcPct val="120000"/>
              </a:lnSpc>
              <a:spcBef>
                <a:spcPts val="0"/>
              </a:spcBef>
            </a:pPr>
            <a:r>
              <a:rPr lang="en-GB" sz="2200" dirty="0"/>
              <a:t>Each pin of ports P1 and </a:t>
            </a:r>
            <a:r>
              <a:rPr lang="en-GB" sz="2200" dirty="0" err="1"/>
              <a:t>P2</a:t>
            </a:r>
            <a:r>
              <a:rPr lang="en-GB" sz="2200" dirty="0"/>
              <a:t> can make an interrupt request</a:t>
            </a:r>
          </a:p>
          <a:p>
            <a:pPr algn="just">
              <a:lnSpc>
                <a:spcPct val="120000"/>
              </a:lnSpc>
              <a:spcBef>
                <a:spcPts val="0"/>
              </a:spcBef>
            </a:pPr>
            <a:endParaRPr lang="en-GB" sz="2200" dirty="0"/>
          </a:p>
          <a:p>
            <a:pPr algn="just">
              <a:lnSpc>
                <a:spcPct val="120000"/>
              </a:lnSpc>
              <a:spcBef>
                <a:spcPts val="0"/>
              </a:spcBef>
            </a:pPr>
            <a:r>
              <a:rPr lang="en-GB" sz="2200" dirty="0"/>
              <a:t>Pins are configured with additional registers for interrupts:</a:t>
            </a:r>
          </a:p>
          <a:p>
            <a:pPr algn="just">
              <a:lnSpc>
                <a:spcPct val="120000"/>
              </a:lnSpc>
              <a:spcBef>
                <a:spcPts val="0"/>
              </a:spcBef>
            </a:pPr>
            <a:endParaRPr lang="en-GB" sz="2200" dirty="0"/>
          </a:p>
          <a:p>
            <a:pPr lvl="1" algn="just">
              <a:lnSpc>
                <a:spcPct val="120000"/>
              </a:lnSpc>
              <a:spcBef>
                <a:spcPts val="0"/>
              </a:spcBef>
            </a:pPr>
            <a:r>
              <a:rPr lang="en-GB" sz="2200" b="1" dirty="0"/>
              <a:t>Interrupt Enable (</a:t>
            </a:r>
            <a:r>
              <a:rPr lang="en-GB" sz="2200" b="1" dirty="0" err="1"/>
              <a:t>PxIE</a:t>
            </a:r>
            <a:r>
              <a:rPr lang="en-GB" sz="2200" b="1" dirty="0"/>
              <a:t>):</a:t>
            </a:r>
            <a:endParaRPr lang="pt-PT" sz="2200" b="1" dirty="0"/>
          </a:p>
          <a:p>
            <a:pPr lvl="2">
              <a:lnSpc>
                <a:spcPct val="120000"/>
              </a:lnSpc>
              <a:spcBef>
                <a:spcPts val="0"/>
              </a:spcBef>
            </a:pPr>
            <a:r>
              <a:rPr lang="en-GB" sz="2200" dirty="0"/>
              <a:t>Read-write register to enable interrupts on individual pins;</a:t>
            </a:r>
          </a:p>
          <a:p>
            <a:pPr lvl="2">
              <a:lnSpc>
                <a:spcPct val="120000"/>
              </a:lnSpc>
              <a:spcBef>
                <a:spcPts val="0"/>
              </a:spcBef>
            </a:pPr>
            <a:endParaRPr lang="en-GB" sz="2200" dirty="0"/>
          </a:p>
          <a:p>
            <a:pPr lvl="2">
              <a:lnSpc>
                <a:spcPct val="120000"/>
              </a:lnSpc>
              <a:spcBef>
                <a:spcPts val="0"/>
              </a:spcBef>
            </a:pPr>
            <a:r>
              <a:rPr lang="en-GB" sz="2200" b="1" dirty="0" err="1"/>
              <a:t>PxIE</a:t>
            </a:r>
            <a:r>
              <a:rPr lang="en-GB" sz="2200" b="1" dirty="0"/>
              <a:t> configuration:</a:t>
            </a:r>
          </a:p>
          <a:p>
            <a:pPr lvl="3">
              <a:lnSpc>
                <a:spcPct val="120000"/>
              </a:lnSpc>
              <a:spcBef>
                <a:spcPts val="0"/>
              </a:spcBef>
              <a:buNone/>
            </a:pPr>
            <a:r>
              <a:rPr lang="en-GB" sz="2200" dirty="0"/>
              <a:t>Bit = 1: The interrupt is enabled;</a:t>
            </a:r>
          </a:p>
          <a:p>
            <a:pPr lvl="3">
              <a:lnSpc>
                <a:spcPct val="120000"/>
              </a:lnSpc>
              <a:spcBef>
                <a:spcPts val="0"/>
              </a:spcBef>
              <a:buNone/>
            </a:pPr>
            <a:r>
              <a:rPr lang="en-GB" sz="2200" dirty="0"/>
              <a:t>Bit = 0: The interrupt is disabled.</a:t>
            </a:r>
          </a:p>
          <a:p>
            <a:pPr lvl="2">
              <a:lnSpc>
                <a:spcPct val="120000"/>
              </a:lnSpc>
              <a:spcBef>
                <a:spcPts val="0"/>
              </a:spcBef>
            </a:pPr>
            <a:endParaRPr lang="en-GB" sz="2200" dirty="0"/>
          </a:p>
          <a:p>
            <a:pPr lvl="2">
              <a:lnSpc>
                <a:spcPct val="120000"/>
              </a:lnSpc>
              <a:spcBef>
                <a:spcPts val="0"/>
              </a:spcBef>
            </a:pPr>
            <a:r>
              <a:rPr lang="en-GB" sz="2200" dirty="0"/>
              <a:t>Each </a:t>
            </a:r>
            <a:r>
              <a:rPr lang="en-GB" sz="2200" dirty="0" err="1"/>
              <a:t>PxIE</a:t>
            </a:r>
            <a:r>
              <a:rPr lang="en-GB" sz="2200" dirty="0"/>
              <a:t> bit enables the interrupt request associated with the corresponding </a:t>
            </a:r>
            <a:r>
              <a:rPr lang="en-GB" sz="2200" dirty="0" err="1"/>
              <a:t>PxIFG</a:t>
            </a:r>
            <a:r>
              <a:rPr lang="en-GB" sz="2200" dirty="0"/>
              <a:t> interrupt flag;</a:t>
            </a:r>
          </a:p>
          <a:p>
            <a:pPr lvl="2">
              <a:lnSpc>
                <a:spcPct val="120000"/>
              </a:lnSpc>
              <a:spcBef>
                <a:spcPts val="0"/>
              </a:spcBef>
            </a:pPr>
            <a:endParaRPr lang="en-GB" sz="2200" dirty="0"/>
          </a:p>
        </p:txBody>
      </p:sp>
      <p:sp>
        <p:nvSpPr>
          <p:cNvPr id="31749" name="Rectangle 2"/>
          <p:cNvSpPr>
            <a:spLocks noGrp="1" noChangeArrowheads="1"/>
          </p:cNvSpPr>
          <p:nvPr>
            <p:ph type="title"/>
          </p:nvPr>
        </p:nvSpPr>
        <p:spPr>
          <a:xfrm>
            <a:off x="1524000" y="152400"/>
            <a:ext cx="9144000" cy="1143000"/>
          </a:xfrm>
        </p:spPr>
        <p:txBody>
          <a:bodyPr>
            <a:normAutofit/>
          </a:bodyPr>
          <a:lstStyle/>
          <a:p>
            <a:r>
              <a:rPr lang="tr-TR" dirty="0" err="1"/>
              <a:t>Port</a:t>
            </a:r>
            <a:r>
              <a:rPr lang="tr-TR" dirty="0"/>
              <a:t> </a:t>
            </a:r>
            <a:r>
              <a:rPr lang="tr-TR" dirty="0" err="1"/>
              <a:t>Interrupts</a:t>
            </a:r>
            <a:endParaRPr lang="en-US" dirty="0"/>
          </a:p>
        </p:txBody>
      </p:sp>
      <p:sp>
        <p:nvSpPr>
          <p:cNvPr id="4" name="3 Metin kutusu"/>
          <p:cNvSpPr txBox="1"/>
          <p:nvPr/>
        </p:nvSpPr>
        <p:spPr>
          <a:xfrm>
            <a:off x="7706436" y="6334780"/>
            <a:ext cx="2961564" cy="523220"/>
          </a:xfrm>
          <a:prstGeom prst="rect">
            <a:avLst/>
          </a:prstGeom>
          <a:noFill/>
        </p:spPr>
        <p:txBody>
          <a:bodyPr wrap="square" rtlCol="0">
            <a:spAutoFit/>
          </a:bodyPr>
          <a:lstStyle/>
          <a:p>
            <a:pPr algn="ctr"/>
            <a:r>
              <a:rPr lang="en-US" sz="1400" i="1" dirty="0"/>
              <a:t>Taken from </a:t>
            </a:r>
            <a:r>
              <a:rPr lang="en-US" sz="1400" i="1" dirty="0" err="1"/>
              <a:t>MSP430</a:t>
            </a:r>
            <a:r>
              <a:rPr lang="en-US" sz="1400" i="1" dirty="0"/>
              <a:t> Teaching ROM Texas Instruments 2009</a:t>
            </a:r>
          </a:p>
        </p:txBody>
      </p:sp>
    </p:spTree>
    <p:extLst>
      <p:ext uri="{BB962C8B-B14F-4D97-AF65-F5344CB8AC3E}">
        <p14:creationId xmlns:p14="http://schemas.microsoft.com/office/powerpoint/2010/main" val="4238954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1981200" y="1499617"/>
            <a:ext cx="8229600" cy="4626547"/>
          </a:xfrm>
        </p:spPr>
        <p:txBody>
          <a:bodyPr>
            <a:normAutofit fontScale="92500" lnSpcReduction="20000"/>
          </a:bodyPr>
          <a:lstStyle/>
          <a:p>
            <a:pPr lvl="1">
              <a:lnSpc>
                <a:spcPct val="130000"/>
              </a:lnSpc>
              <a:spcBef>
                <a:spcPts val="0"/>
              </a:spcBef>
            </a:pPr>
            <a:r>
              <a:rPr lang="en-GB" sz="2000" b="1" dirty="0"/>
              <a:t>Interrupt Edge Select Registers (</a:t>
            </a:r>
            <a:r>
              <a:rPr lang="en-GB" sz="2000" b="1" dirty="0" err="1"/>
              <a:t>PxIES</a:t>
            </a:r>
            <a:r>
              <a:rPr lang="en-GB" sz="2000" b="1" dirty="0"/>
              <a:t>):</a:t>
            </a:r>
            <a:endParaRPr lang="pt-PT" sz="2000" b="1" dirty="0"/>
          </a:p>
          <a:p>
            <a:pPr lvl="2">
              <a:lnSpc>
                <a:spcPct val="130000"/>
              </a:lnSpc>
              <a:spcBef>
                <a:spcPts val="0"/>
              </a:spcBef>
            </a:pPr>
            <a:r>
              <a:rPr lang="en-GB" dirty="0"/>
              <a:t>Selects the transition on which an interrupt occurs (if </a:t>
            </a:r>
            <a:r>
              <a:rPr lang="en-GB" dirty="0" err="1"/>
              <a:t>PxIE</a:t>
            </a:r>
            <a:r>
              <a:rPr lang="en-GB" dirty="0"/>
              <a:t> and GIE are set);</a:t>
            </a:r>
          </a:p>
          <a:p>
            <a:pPr lvl="2">
              <a:lnSpc>
                <a:spcPct val="130000"/>
              </a:lnSpc>
              <a:spcBef>
                <a:spcPts val="0"/>
              </a:spcBef>
            </a:pPr>
            <a:endParaRPr lang="en-GB" sz="1000" dirty="0"/>
          </a:p>
          <a:p>
            <a:pPr lvl="2">
              <a:lnSpc>
                <a:spcPct val="130000"/>
              </a:lnSpc>
              <a:spcBef>
                <a:spcPts val="0"/>
              </a:spcBef>
            </a:pPr>
            <a:r>
              <a:rPr lang="en-GB" b="1" dirty="0" err="1"/>
              <a:t>PxIES</a:t>
            </a:r>
            <a:r>
              <a:rPr lang="en-GB" b="1" dirty="0"/>
              <a:t> configuration:</a:t>
            </a:r>
          </a:p>
          <a:p>
            <a:pPr lvl="3">
              <a:lnSpc>
                <a:spcPct val="130000"/>
              </a:lnSpc>
              <a:spcBef>
                <a:spcPts val="0"/>
              </a:spcBef>
              <a:buNone/>
            </a:pPr>
            <a:r>
              <a:rPr lang="en-GB" dirty="0"/>
              <a:t>Bit = 1: Interrupt flag is set on a high-to-low transition;</a:t>
            </a:r>
          </a:p>
          <a:p>
            <a:pPr lvl="3">
              <a:lnSpc>
                <a:spcPct val="130000"/>
              </a:lnSpc>
              <a:spcBef>
                <a:spcPts val="0"/>
              </a:spcBef>
              <a:buNone/>
            </a:pPr>
            <a:r>
              <a:rPr lang="en-GB" dirty="0"/>
              <a:t>Bit = 0: Interrupt flag is set on a low-to-high transition.</a:t>
            </a:r>
          </a:p>
          <a:p>
            <a:pPr lvl="3">
              <a:lnSpc>
                <a:spcPct val="130000"/>
              </a:lnSpc>
              <a:spcBef>
                <a:spcPts val="0"/>
              </a:spcBef>
              <a:buNone/>
            </a:pPr>
            <a:endParaRPr lang="en-GB" sz="1200" dirty="0"/>
          </a:p>
          <a:p>
            <a:pPr lvl="1">
              <a:lnSpc>
                <a:spcPct val="130000"/>
              </a:lnSpc>
              <a:spcBef>
                <a:spcPts val="0"/>
              </a:spcBef>
            </a:pPr>
            <a:r>
              <a:rPr lang="en-GB" sz="2000" b="1" dirty="0"/>
              <a:t>Interrupt Flag Registers (</a:t>
            </a:r>
            <a:r>
              <a:rPr lang="en-GB" sz="2000" b="1" dirty="0" err="1"/>
              <a:t>PxIFG</a:t>
            </a:r>
            <a:r>
              <a:rPr lang="en-GB" sz="2000" b="1" dirty="0"/>
              <a:t>)</a:t>
            </a:r>
            <a:endParaRPr lang="pt-PT" sz="2000" b="1" dirty="0"/>
          </a:p>
          <a:p>
            <a:pPr lvl="2">
              <a:lnSpc>
                <a:spcPct val="130000"/>
              </a:lnSpc>
              <a:spcBef>
                <a:spcPts val="0"/>
              </a:spcBef>
            </a:pPr>
            <a:r>
              <a:rPr lang="en-GB" dirty="0"/>
              <a:t>Set automatically when an the programmed signal transition (edge) occurs;</a:t>
            </a:r>
          </a:p>
          <a:p>
            <a:pPr lvl="2">
              <a:lnSpc>
                <a:spcPct val="130000"/>
              </a:lnSpc>
              <a:spcBef>
                <a:spcPts val="0"/>
              </a:spcBef>
            </a:pPr>
            <a:r>
              <a:rPr lang="en-GB" dirty="0" err="1"/>
              <a:t>PxIFG</a:t>
            </a:r>
            <a:r>
              <a:rPr lang="en-GB" dirty="0"/>
              <a:t> flag can be set and must be reset by software.</a:t>
            </a:r>
          </a:p>
          <a:p>
            <a:pPr lvl="2">
              <a:lnSpc>
                <a:spcPct val="130000"/>
              </a:lnSpc>
              <a:spcBef>
                <a:spcPts val="0"/>
              </a:spcBef>
            </a:pPr>
            <a:endParaRPr lang="en-GB" sz="1000" dirty="0"/>
          </a:p>
          <a:p>
            <a:pPr lvl="2">
              <a:lnSpc>
                <a:spcPct val="130000"/>
              </a:lnSpc>
              <a:spcBef>
                <a:spcPts val="0"/>
              </a:spcBef>
            </a:pPr>
            <a:r>
              <a:rPr lang="en-GB" b="1" dirty="0" err="1"/>
              <a:t>PxIFG</a:t>
            </a:r>
            <a:r>
              <a:rPr lang="en-GB" b="1" dirty="0"/>
              <a:t> configuration:</a:t>
            </a:r>
          </a:p>
          <a:p>
            <a:pPr lvl="3">
              <a:lnSpc>
                <a:spcPct val="130000"/>
              </a:lnSpc>
              <a:spcBef>
                <a:spcPts val="0"/>
              </a:spcBef>
              <a:buNone/>
            </a:pPr>
            <a:r>
              <a:rPr lang="en-GB" dirty="0"/>
              <a:t>Bit = 0: No interrupt is pending;</a:t>
            </a:r>
          </a:p>
          <a:p>
            <a:pPr lvl="3">
              <a:lnSpc>
                <a:spcPct val="130000"/>
              </a:lnSpc>
              <a:spcBef>
                <a:spcPts val="0"/>
              </a:spcBef>
              <a:buNone/>
            </a:pPr>
            <a:r>
              <a:rPr lang="en-GB" dirty="0"/>
              <a:t>Bit = 1: An interrupt is pending.</a:t>
            </a:r>
          </a:p>
        </p:txBody>
      </p:sp>
      <p:sp>
        <p:nvSpPr>
          <p:cNvPr id="31749" name="Rectangle 2"/>
          <p:cNvSpPr>
            <a:spLocks noGrp="1" noChangeArrowheads="1"/>
          </p:cNvSpPr>
          <p:nvPr>
            <p:ph type="title"/>
          </p:nvPr>
        </p:nvSpPr>
        <p:spPr>
          <a:xfrm>
            <a:off x="1524000" y="152400"/>
            <a:ext cx="9144000" cy="1143000"/>
          </a:xfrm>
        </p:spPr>
        <p:txBody>
          <a:bodyPr>
            <a:normAutofit/>
          </a:bodyPr>
          <a:lstStyle/>
          <a:p>
            <a:r>
              <a:rPr lang="tr-TR" dirty="0" err="1"/>
              <a:t>Port</a:t>
            </a:r>
            <a:r>
              <a:rPr lang="tr-TR" dirty="0"/>
              <a:t> </a:t>
            </a:r>
            <a:r>
              <a:rPr lang="tr-TR" dirty="0" err="1"/>
              <a:t>Interrupts</a:t>
            </a:r>
            <a:endParaRPr lang="en-US" dirty="0"/>
          </a:p>
        </p:txBody>
      </p:sp>
      <p:sp>
        <p:nvSpPr>
          <p:cNvPr id="4" name="3 Metin kutusu"/>
          <p:cNvSpPr txBox="1"/>
          <p:nvPr/>
        </p:nvSpPr>
        <p:spPr>
          <a:xfrm>
            <a:off x="7706436" y="6334780"/>
            <a:ext cx="2961564" cy="523220"/>
          </a:xfrm>
          <a:prstGeom prst="rect">
            <a:avLst/>
          </a:prstGeom>
          <a:noFill/>
        </p:spPr>
        <p:txBody>
          <a:bodyPr wrap="square" rtlCol="0">
            <a:spAutoFit/>
          </a:bodyPr>
          <a:lstStyle/>
          <a:p>
            <a:pPr algn="ctr"/>
            <a:r>
              <a:rPr lang="en-US" sz="1400" i="1" dirty="0"/>
              <a:t>Taken from </a:t>
            </a:r>
            <a:r>
              <a:rPr lang="en-US" sz="1400" i="1" dirty="0" err="1"/>
              <a:t>MSP430</a:t>
            </a:r>
            <a:r>
              <a:rPr lang="en-US" sz="1400" i="1" dirty="0"/>
              <a:t> Teaching ROM Texas Instruments 2009</a:t>
            </a:r>
          </a:p>
        </p:txBody>
      </p:sp>
    </p:spTree>
    <p:extLst>
      <p:ext uri="{BB962C8B-B14F-4D97-AF65-F5344CB8AC3E}">
        <p14:creationId xmlns:p14="http://schemas.microsoft.com/office/powerpoint/2010/main" val="451076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2"/>
          <p:cNvSpPr>
            <a:spLocks noGrp="1" noChangeArrowheads="1"/>
          </p:cNvSpPr>
          <p:nvPr>
            <p:ph type="title"/>
          </p:nvPr>
        </p:nvSpPr>
        <p:spPr>
          <a:xfrm>
            <a:off x="1524000" y="152400"/>
            <a:ext cx="9144000" cy="1143000"/>
          </a:xfrm>
        </p:spPr>
        <p:txBody>
          <a:bodyPr>
            <a:normAutofit/>
          </a:bodyPr>
          <a:lstStyle/>
          <a:p>
            <a:r>
              <a:rPr lang="tr-TR" dirty="0" err="1"/>
              <a:t>Interrupt</a:t>
            </a:r>
            <a:r>
              <a:rPr lang="tr-TR" dirty="0"/>
              <a:t> Service </a:t>
            </a:r>
            <a:r>
              <a:rPr lang="tr-TR" dirty="0" err="1"/>
              <a:t>Routines</a:t>
            </a:r>
            <a:endParaRPr lang="en-US" dirty="0"/>
          </a:p>
        </p:txBody>
      </p:sp>
      <p:sp>
        <p:nvSpPr>
          <p:cNvPr id="5" name="Rectangle 4"/>
          <p:cNvSpPr/>
          <p:nvPr/>
        </p:nvSpPr>
        <p:spPr>
          <a:xfrm>
            <a:off x="216332" y="2748298"/>
            <a:ext cx="7997589" cy="2862322"/>
          </a:xfrm>
          <a:prstGeom prst="rect">
            <a:avLst/>
          </a:prstGeom>
        </p:spPr>
        <p:txBody>
          <a:bodyPr wrap="square">
            <a:spAutoFit/>
          </a:bodyPr>
          <a:lstStyle/>
          <a:p>
            <a:r>
              <a:rPr lang="en-US" sz="2000" dirty="0"/>
              <a:t>//Main Code Block to be Added Here</a:t>
            </a:r>
          </a:p>
          <a:p>
            <a:endParaRPr lang="en-US" sz="2000" dirty="0"/>
          </a:p>
          <a:p>
            <a:r>
              <a:rPr lang="en-US" sz="2000" dirty="0">
                <a:solidFill>
                  <a:srgbClr val="00B0F0"/>
                </a:solidFill>
              </a:rPr>
              <a:t>#</a:t>
            </a:r>
            <a:r>
              <a:rPr lang="en-US" sz="2000" dirty="0" err="1">
                <a:solidFill>
                  <a:srgbClr val="00B0F0"/>
                </a:solidFill>
              </a:rPr>
              <a:t>pragma</a:t>
            </a:r>
            <a:r>
              <a:rPr lang="en-US" sz="2000" dirty="0">
                <a:solidFill>
                  <a:srgbClr val="00B0F0"/>
                </a:solidFill>
              </a:rPr>
              <a:t> vector=PORT1_VECTOR</a:t>
            </a:r>
            <a:r>
              <a:rPr lang="tr-TR" sz="2000" dirty="0">
                <a:solidFill>
                  <a:srgbClr val="00B0F0"/>
                </a:solidFill>
              </a:rPr>
              <a:t>     </a:t>
            </a:r>
            <a:r>
              <a:rPr lang="en-US" sz="2000" dirty="0">
                <a:solidFill>
                  <a:srgbClr val="00B0F0"/>
                </a:solidFill>
              </a:rPr>
              <a:t>//define the interrupt vector</a:t>
            </a:r>
          </a:p>
          <a:p>
            <a:r>
              <a:rPr lang="en-US" sz="2000" dirty="0">
                <a:solidFill>
                  <a:srgbClr val="00B0F0"/>
                </a:solidFill>
              </a:rPr>
              <a:t>__interrupt void PORT1_ISR(void){</a:t>
            </a:r>
            <a:r>
              <a:rPr lang="tr-TR" sz="2000" dirty="0">
                <a:solidFill>
                  <a:srgbClr val="00B0F0"/>
                </a:solidFill>
              </a:rPr>
              <a:t>   </a:t>
            </a:r>
            <a:r>
              <a:rPr lang="en-US" sz="2000" dirty="0"/>
              <a:t>// Interrupt Service Routine</a:t>
            </a:r>
          </a:p>
          <a:p>
            <a:endParaRPr lang="en-US" sz="2000" dirty="0"/>
          </a:p>
          <a:p>
            <a:r>
              <a:rPr lang="en-US" sz="2000" dirty="0"/>
              <a:t>//ISR Code to be Added Here</a:t>
            </a:r>
          </a:p>
          <a:p>
            <a:endParaRPr lang="en-US" sz="2000" dirty="0"/>
          </a:p>
          <a:p>
            <a:r>
              <a:rPr lang="en-US" sz="2000" dirty="0"/>
              <a:t> P1IFG = 0x00; //clear the interrupt flag</a:t>
            </a:r>
          </a:p>
          <a:p>
            <a:r>
              <a:rPr lang="en-US" sz="2000" dirty="0"/>
              <a:t>}</a:t>
            </a:r>
          </a:p>
        </p:txBody>
      </p:sp>
      <p:sp>
        <p:nvSpPr>
          <p:cNvPr id="4" name="3 Metin kutusu"/>
          <p:cNvSpPr txBox="1"/>
          <p:nvPr/>
        </p:nvSpPr>
        <p:spPr>
          <a:xfrm>
            <a:off x="296895" y="1837183"/>
            <a:ext cx="1779333" cy="369332"/>
          </a:xfrm>
          <a:prstGeom prst="rect">
            <a:avLst/>
          </a:prstGeom>
          <a:noFill/>
        </p:spPr>
        <p:txBody>
          <a:bodyPr wrap="none" rtlCol="0">
            <a:spAutoFit/>
          </a:bodyPr>
          <a:lstStyle/>
          <a:p>
            <a:r>
              <a:rPr lang="en-US" dirty="0" err="1">
                <a:solidFill>
                  <a:srgbClr val="FF0000"/>
                </a:solidFill>
              </a:rPr>
              <a:t>ISR</a:t>
            </a:r>
            <a:r>
              <a:rPr lang="en-US" dirty="0">
                <a:solidFill>
                  <a:srgbClr val="FF0000"/>
                </a:solidFill>
              </a:rPr>
              <a:t> in C language</a:t>
            </a:r>
          </a:p>
        </p:txBody>
      </p:sp>
      <p:sp>
        <p:nvSpPr>
          <p:cNvPr id="6" name="Rectangle 5">
            <a:extLst>
              <a:ext uri="{FF2B5EF4-FFF2-40B4-BE49-F238E27FC236}">
                <a16:creationId xmlns:a16="http://schemas.microsoft.com/office/drawing/2014/main" id="{2AC0CD28-814A-4003-8833-5C23509E711B}"/>
              </a:ext>
            </a:extLst>
          </p:cNvPr>
          <p:cNvSpPr/>
          <p:nvPr/>
        </p:nvSpPr>
        <p:spPr>
          <a:xfrm>
            <a:off x="7196764" y="2247124"/>
            <a:ext cx="5089931" cy="3785652"/>
          </a:xfrm>
          <a:prstGeom prst="rect">
            <a:avLst/>
          </a:prstGeom>
        </p:spPr>
        <p:txBody>
          <a:bodyPr wrap="square">
            <a:spAutoFit/>
          </a:bodyPr>
          <a:lstStyle/>
          <a:p>
            <a:endParaRPr lang="en-US" sz="2000" dirty="0"/>
          </a:p>
          <a:p>
            <a:r>
              <a:rPr lang="en-US" sz="2000" dirty="0"/>
              <a:t>;---------------------</a:t>
            </a:r>
          </a:p>
          <a:p>
            <a:r>
              <a:rPr lang="en-US" sz="2000" dirty="0">
                <a:solidFill>
                  <a:srgbClr val="00B0F0"/>
                </a:solidFill>
              </a:rPr>
              <a:t>P1_ISR ;ISR definition </a:t>
            </a:r>
          </a:p>
          <a:p>
            <a:r>
              <a:rPr lang="en-US" sz="2000" dirty="0" err="1"/>
              <a:t>bic.b</a:t>
            </a:r>
            <a:r>
              <a:rPr lang="en-US" sz="2000" dirty="0"/>
              <a:t> #08h,P1IFG ;Clear the P1.3 interrupt flag</a:t>
            </a:r>
          </a:p>
          <a:p>
            <a:r>
              <a:rPr lang="en-US" sz="2000" dirty="0" err="1"/>
              <a:t>reti</a:t>
            </a:r>
            <a:r>
              <a:rPr lang="en-US" sz="2000" dirty="0"/>
              <a:t> ;Return from the ISR</a:t>
            </a:r>
          </a:p>
          <a:p>
            <a:endParaRPr lang="en-US" sz="2000" dirty="0"/>
          </a:p>
          <a:p>
            <a:endParaRPr lang="en-US" sz="2000" dirty="0"/>
          </a:p>
          <a:p>
            <a:r>
              <a:rPr lang="en-US" sz="2000" dirty="0"/>
              <a:t>;---------------------</a:t>
            </a:r>
          </a:p>
          <a:p>
            <a:endParaRPr lang="en-US" sz="2000" dirty="0"/>
          </a:p>
          <a:p>
            <a:r>
              <a:rPr lang="en-US" sz="2000" dirty="0"/>
              <a:t>;ISR Code to be Added Here</a:t>
            </a:r>
          </a:p>
          <a:p>
            <a:endParaRPr lang="en-US" sz="2000" dirty="0"/>
          </a:p>
          <a:p>
            <a:r>
              <a:rPr lang="en-US" sz="2000" dirty="0"/>
              <a:t> </a:t>
            </a:r>
          </a:p>
        </p:txBody>
      </p:sp>
      <p:sp>
        <p:nvSpPr>
          <p:cNvPr id="7" name="4 Metin kutusu">
            <a:extLst>
              <a:ext uri="{FF2B5EF4-FFF2-40B4-BE49-F238E27FC236}">
                <a16:creationId xmlns:a16="http://schemas.microsoft.com/office/drawing/2014/main" id="{40EA0B94-8827-4A02-8304-6560FFE0C867}"/>
              </a:ext>
            </a:extLst>
          </p:cNvPr>
          <p:cNvSpPr txBox="1"/>
          <p:nvPr/>
        </p:nvSpPr>
        <p:spPr>
          <a:xfrm>
            <a:off x="7196764" y="1769440"/>
            <a:ext cx="2524730" cy="369332"/>
          </a:xfrm>
          <a:prstGeom prst="rect">
            <a:avLst/>
          </a:prstGeom>
          <a:noFill/>
        </p:spPr>
        <p:txBody>
          <a:bodyPr wrap="none" rtlCol="0">
            <a:spAutoFit/>
          </a:bodyPr>
          <a:lstStyle/>
          <a:p>
            <a:r>
              <a:rPr lang="en-US" dirty="0" err="1">
                <a:solidFill>
                  <a:srgbClr val="FF0000"/>
                </a:solidFill>
              </a:rPr>
              <a:t>ISR</a:t>
            </a:r>
            <a:r>
              <a:rPr lang="en-US" dirty="0">
                <a:solidFill>
                  <a:srgbClr val="FF0000"/>
                </a:solidFill>
              </a:rPr>
              <a:t> in assembly language</a:t>
            </a:r>
          </a:p>
        </p:txBody>
      </p:sp>
    </p:spTree>
    <p:extLst>
      <p:ext uri="{BB962C8B-B14F-4D97-AF65-F5344CB8AC3E}">
        <p14:creationId xmlns:p14="http://schemas.microsoft.com/office/powerpoint/2010/main" val="3933703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3F91D9-2412-9F3D-04C1-19B8787B53C8}"/>
              </a:ext>
            </a:extLst>
          </p:cNvPr>
          <p:cNvPicPr>
            <a:picLocks noChangeAspect="1"/>
          </p:cNvPicPr>
          <p:nvPr/>
        </p:nvPicPr>
        <p:blipFill>
          <a:blip r:embed="rId2"/>
          <a:stretch>
            <a:fillRect/>
          </a:stretch>
        </p:blipFill>
        <p:spPr>
          <a:xfrm>
            <a:off x="929248" y="145577"/>
            <a:ext cx="10020805" cy="6414448"/>
          </a:xfrm>
          <a:prstGeom prst="rect">
            <a:avLst/>
          </a:prstGeom>
        </p:spPr>
      </p:pic>
    </p:spTree>
    <p:extLst>
      <p:ext uri="{BB962C8B-B14F-4D97-AF65-F5344CB8AC3E}">
        <p14:creationId xmlns:p14="http://schemas.microsoft.com/office/powerpoint/2010/main" val="160977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78F86-9FF4-A1A8-D44D-B94338763031}"/>
              </a:ext>
            </a:extLst>
          </p:cNvPr>
          <p:cNvSpPr>
            <a:spLocks noGrp="1"/>
          </p:cNvSpPr>
          <p:nvPr>
            <p:ph type="title"/>
          </p:nvPr>
        </p:nvSpPr>
        <p:spPr>
          <a:xfrm>
            <a:off x="40943" y="365125"/>
            <a:ext cx="12360323" cy="1325563"/>
          </a:xfrm>
        </p:spPr>
        <p:txBody>
          <a:bodyPr>
            <a:normAutofit fontScale="90000"/>
          </a:bodyPr>
          <a:lstStyle/>
          <a:p>
            <a:r>
              <a:rPr lang="en-US" dirty="0"/>
              <a:t>A graphical depiction of the logic levels and transitions that occur when S1 is pressed and released.</a:t>
            </a:r>
            <a:br>
              <a:rPr lang="en-US" dirty="0"/>
            </a:br>
            <a:endParaRPr lang="en-US" dirty="0"/>
          </a:p>
        </p:txBody>
      </p:sp>
      <p:pic>
        <p:nvPicPr>
          <p:cNvPr id="5" name="Content Placeholder 4">
            <a:extLst>
              <a:ext uri="{FF2B5EF4-FFF2-40B4-BE49-F238E27FC236}">
                <a16:creationId xmlns:a16="http://schemas.microsoft.com/office/drawing/2014/main" id="{A80B204F-0EED-A938-4175-0F14739CFDE5}"/>
              </a:ext>
            </a:extLst>
          </p:cNvPr>
          <p:cNvPicPr>
            <a:picLocks noGrp="1" noChangeAspect="1"/>
          </p:cNvPicPr>
          <p:nvPr>
            <p:ph idx="1"/>
          </p:nvPr>
        </p:nvPicPr>
        <p:blipFill>
          <a:blip r:embed="rId2"/>
          <a:stretch>
            <a:fillRect/>
          </a:stretch>
        </p:blipFill>
        <p:spPr>
          <a:xfrm>
            <a:off x="2918797" y="1429350"/>
            <a:ext cx="6153683" cy="2179509"/>
          </a:xfrm>
        </p:spPr>
      </p:pic>
      <p:sp>
        <p:nvSpPr>
          <p:cNvPr id="6" name="TextBox 5">
            <a:extLst>
              <a:ext uri="{FF2B5EF4-FFF2-40B4-BE49-F238E27FC236}">
                <a16:creationId xmlns:a16="http://schemas.microsoft.com/office/drawing/2014/main" id="{E9FC7CD1-E8AA-AC90-1A63-3311E42FB2B3}"/>
              </a:ext>
            </a:extLst>
          </p:cNvPr>
          <p:cNvSpPr txBox="1"/>
          <p:nvPr/>
        </p:nvSpPr>
        <p:spPr>
          <a:xfrm>
            <a:off x="669073" y="3708296"/>
            <a:ext cx="11407698" cy="2585323"/>
          </a:xfrm>
          <a:prstGeom prst="rect">
            <a:avLst/>
          </a:prstGeom>
          <a:noFill/>
        </p:spPr>
        <p:txBody>
          <a:bodyPr wrap="square" rtlCol="0">
            <a:spAutoFit/>
          </a:bodyPr>
          <a:lstStyle/>
          <a:p>
            <a:r>
              <a:rPr lang="en-US" dirty="0"/>
              <a:t>Initialize the port direction (</a:t>
            </a:r>
            <a:r>
              <a:rPr lang="en-US" dirty="0" err="1"/>
              <a:t>PxDIR</a:t>
            </a:r>
            <a:r>
              <a:rPr lang="en-US" dirty="0"/>
              <a:t>), pull-up/down resistor (</a:t>
            </a:r>
            <a:r>
              <a:rPr lang="en-US" dirty="0" err="1"/>
              <a:t>PxREN</a:t>
            </a:r>
            <a:r>
              <a:rPr lang="en-US" dirty="0"/>
              <a:t>), the pull-up/down resistor polarity (</a:t>
            </a:r>
            <a:r>
              <a:rPr lang="en-US" dirty="0" err="1"/>
              <a:t>PxOUT</a:t>
            </a:r>
            <a:r>
              <a:rPr lang="en-US" dirty="0"/>
              <a:t>), and the port interrupt edge select (</a:t>
            </a:r>
            <a:r>
              <a:rPr lang="en-US" dirty="0" err="1"/>
              <a:t>PxIES</a:t>
            </a:r>
            <a:r>
              <a:rPr lang="en-US" dirty="0"/>
              <a:t> ).</a:t>
            </a:r>
          </a:p>
          <a:p>
            <a:r>
              <a:rPr lang="en-US" dirty="0"/>
              <a:t>Clear LOCKLPM5 bit. Clear the port interrupt flags (</a:t>
            </a:r>
            <a:r>
              <a:rPr lang="en-US" dirty="0" err="1"/>
              <a:t>PxIFG</a:t>
            </a:r>
            <a:r>
              <a:rPr lang="en-US" dirty="0"/>
              <a:t> ) for first use. </a:t>
            </a:r>
          </a:p>
          <a:p>
            <a:r>
              <a:rPr lang="en-US" dirty="0"/>
              <a:t>Note that the reset value for </a:t>
            </a:r>
            <a:r>
              <a:rPr lang="en-US" dirty="0" err="1"/>
              <a:t>PxIFG</a:t>
            </a:r>
            <a:r>
              <a:rPr lang="en-US" dirty="0"/>
              <a:t>=00h, but often bits will be asserted inadvertently due to step 1. </a:t>
            </a:r>
          </a:p>
          <a:p>
            <a:r>
              <a:rPr lang="en-US" dirty="0"/>
              <a:t>Assert the local port interrupt enable (</a:t>
            </a:r>
            <a:r>
              <a:rPr lang="en-US" dirty="0" err="1"/>
              <a:t>PxIE</a:t>
            </a:r>
            <a:r>
              <a:rPr lang="en-US" dirty="0"/>
              <a:t> ). Assert the global enable for maskable interrupts (GIE bit in SR). </a:t>
            </a:r>
          </a:p>
          <a:p>
            <a:r>
              <a:rPr lang="en-US" dirty="0"/>
              <a:t>Let’s now look at configuring the push-button switch S1 on the </a:t>
            </a:r>
            <a:r>
              <a:rPr lang="en-US" dirty="0" err="1"/>
              <a:t>LaunchPad</a:t>
            </a:r>
            <a:r>
              <a:rPr lang="en-US" dirty="0"/>
              <a:t>™ board to trigger a port interrupt. Let’s design a program that will toggle LED1 each time S1 is pressed using an interrupt. </a:t>
            </a:r>
          </a:p>
          <a:p>
            <a:r>
              <a:rPr lang="en-US" dirty="0"/>
              <a:t>First, let’s look at the signal behavior of S1 when pressed. </a:t>
            </a:r>
          </a:p>
          <a:p>
            <a:endParaRPr lang="en-US" dirty="0"/>
          </a:p>
        </p:txBody>
      </p:sp>
    </p:spTree>
    <p:extLst>
      <p:ext uri="{BB962C8B-B14F-4D97-AF65-F5344CB8AC3E}">
        <p14:creationId xmlns:p14="http://schemas.microsoft.com/office/powerpoint/2010/main" val="4079773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4B50F-6886-20DB-3511-D48941361D26}"/>
              </a:ext>
            </a:extLst>
          </p:cNvPr>
          <p:cNvSpPr>
            <a:spLocks noGrp="1"/>
          </p:cNvSpPr>
          <p:nvPr>
            <p:ph type="title"/>
          </p:nvPr>
        </p:nvSpPr>
        <p:spPr/>
        <p:txBody>
          <a:bodyPr/>
          <a:lstStyle/>
          <a:p>
            <a:r>
              <a:rPr lang="en-US" dirty="0"/>
              <a:t>A few things to keep in mind when setting up a push-button interrupt:</a:t>
            </a:r>
          </a:p>
        </p:txBody>
      </p:sp>
      <p:sp>
        <p:nvSpPr>
          <p:cNvPr id="3" name="Content Placeholder 2">
            <a:extLst>
              <a:ext uri="{FF2B5EF4-FFF2-40B4-BE49-F238E27FC236}">
                <a16:creationId xmlns:a16="http://schemas.microsoft.com/office/drawing/2014/main" id="{72E2FE35-F2D1-425D-233B-35FD0DE5C7DD}"/>
              </a:ext>
            </a:extLst>
          </p:cNvPr>
          <p:cNvSpPr>
            <a:spLocks noGrp="1"/>
          </p:cNvSpPr>
          <p:nvPr>
            <p:ph idx="1"/>
          </p:nvPr>
        </p:nvSpPr>
        <p:spPr/>
        <p:txBody>
          <a:bodyPr>
            <a:normAutofit fontScale="85000" lnSpcReduction="20000"/>
          </a:bodyPr>
          <a:lstStyle/>
          <a:p>
            <a:r>
              <a:rPr lang="en-US" dirty="0"/>
              <a:t>S1 is connected to Port4, bit 1. While the logic level of S1 can be observed on P4IN.1, when using an interrupt, we don’t have to look at this bit. We instead allow a transition to assert an interrupt flag and have the CPU execute an ISR accordingly. </a:t>
            </a:r>
          </a:p>
          <a:p>
            <a:r>
              <a:rPr lang="en-US" dirty="0"/>
              <a:t>S1 is an SPST switch that is connected to ground. This means we need a pull-up resistor on the MCU to provide the logic HIGH state when S1 is not pressed. </a:t>
            </a:r>
          </a:p>
          <a:p>
            <a:r>
              <a:rPr lang="en-US" dirty="0"/>
              <a:t>If we want the IRQ to trigger immediately upon a button press, then we need to configure the interrupt edge sensitivity (P4IES.1) to be high-to-low. When S1 is not pressed, P4.1 is at a logic high. When the button is pressed, P4.1 goes to a logic low. If we leave the P4IES.1 sensitivity at its default value of low-to-high sensitivity, the interrupt will only trigger once S1 is released (we’ll look at this behavior in a following example).</a:t>
            </a:r>
          </a:p>
          <a:p>
            <a:endParaRPr lang="en-US" dirty="0"/>
          </a:p>
          <a:p>
            <a:r>
              <a:rPr lang="en-US" dirty="0"/>
              <a:t>. </a:t>
            </a:r>
          </a:p>
        </p:txBody>
      </p:sp>
    </p:spTree>
    <p:extLst>
      <p:ext uri="{BB962C8B-B14F-4D97-AF65-F5344CB8AC3E}">
        <p14:creationId xmlns:p14="http://schemas.microsoft.com/office/powerpoint/2010/main" val="10588323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7102E07-7958-D4D0-DF7E-C1A2147F8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 y="0"/>
            <a:ext cx="1104265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83BAE1AE-2DA5-F891-957F-83C712D9620E}"/>
              </a:ext>
            </a:extLst>
          </p:cNvPr>
          <p:cNvCxnSpPr/>
          <p:nvPr/>
        </p:nvCxnSpPr>
        <p:spPr>
          <a:xfrm flipH="1">
            <a:off x="9234311" y="541867"/>
            <a:ext cx="1343378" cy="0"/>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D8D984B-658E-F7C6-476C-502EBA46E374}"/>
              </a:ext>
            </a:extLst>
          </p:cNvPr>
          <p:cNvCxnSpPr>
            <a:cxnSpLocks/>
          </p:cNvCxnSpPr>
          <p:nvPr/>
        </p:nvCxnSpPr>
        <p:spPr>
          <a:xfrm flipV="1">
            <a:off x="9234311" y="541867"/>
            <a:ext cx="0" cy="2187685"/>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967C9C8-891C-74A6-B698-B005E9F436D1}"/>
              </a:ext>
            </a:extLst>
          </p:cNvPr>
          <p:cNvCxnSpPr>
            <a:cxnSpLocks/>
          </p:cNvCxnSpPr>
          <p:nvPr/>
        </p:nvCxnSpPr>
        <p:spPr>
          <a:xfrm>
            <a:off x="6537278" y="2729552"/>
            <a:ext cx="2697033" cy="0"/>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AB75B79-C3B3-AE56-6C05-38713236D3A8}"/>
              </a:ext>
            </a:extLst>
          </p:cNvPr>
          <p:cNvCxnSpPr>
            <a:cxnSpLocks/>
          </p:cNvCxnSpPr>
          <p:nvPr/>
        </p:nvCxnSpPr>
        <p:spPr>
          <a:xfrm flipV="1">
            <a:off x="6553201" y="2729552"/>
            <a:ext cx="0" cy="1121391"/>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15C0DA-5AC2-BEE6-B41C-12697569CF1B}"/>
              </a:ext>
            </a:extLst>
          </p:cNvPr>
          <p:cNvCxnSpPr>
            <a:cxnSpLocks/>
          </p:cNvCxnSpPr>
          <p:nvPr/>
        </p:nvCxnSpPr>
        <p:spPr>
          <a:xfrm>
            <a:off x="5240740" y="3850943"/>
            <a:ext cx="1312461" cy="0"/>
          </a:xfrm>
          <a:prstGeom prst="line">
            <a:avLst/>
          </a:prstGeom>
          <a:ln w="152400">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8DFA875-144E-5324-DC2D-6C35E8AE0BEB}"/>
              </a:ext>
            </a:extLst>
          </p:cNvPr>
          <p:cNvCxnSpPr>
            <a:cxnSpLocks/>
          </p:cNvCxnSpPr>
          <p:nvPr/>
        </p:nvCxnSpPr>
        <p:spPr>
          <a:xfrm>
            <a:off x="2281450" y="5258937"/>
            <a:ext cx="2467971" cy="0"/>
          </a:xfrm>
          <a:prstGeom prst="line">
            <a:avLst/>
          </a:prstGeom>
          <a:ln w="152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1ABF35-7E92-1611-B4D9-F7B576F98C86}"/>
              </a:ext>
            </a:extLst>
          </p:cNvPr>
          <p:cNvCxnSpPr>
            <a:cxnSpLocks/>
          </p:cNvCxnSpPr>
          <p:nvPr/>
        </p:nvCxnSpPr>
        <p:spPr>
          <a:xfrm>
            <a:off x="2281450" y="4551528"/>
            <a:ext cx="1690049" cy="0"/>
          </a:xfrm>
          <a:prstGeom prst="line">
            <a:avLst/>
          </a:prstGeom>
          <a:ln w="152400">
            <a:solidFill>
              <a:srgbClr val="0070C0"/>
            </a:solidFill>
            <a:head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9390E18-2C7E-72AB-4086-5E3E78A75E0D}"/>
              </a:ext>
            </a:extLst>
          </p:cNvPr>
          <p:cNvCxnSpPr>
            <a:cxnSpLocks/>
          </p:cNvCxnSpPr>
          <p:nvPr/>
        </p:nvCxnSpPr>
        <p:spPr>
          <a:xfrm flipV="1">
            <a:off x="3930555" y="3971499"/>
            <a:ext cx="0" cy="580029"/>
          </a:xfrm>
          <a:prstGeom prst="line">
            <a:avLst/>
          </a:prstGeom>
          <a:ln w="152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BC19D66-96FE-2B9E-3393-A43B6FE227F6}"/>
              </a:ext>
            </a:extLst>
          </p:cNvPr>
          <p:cNvCxnSpPr>
            <a:cxnSpLocks/>
          </p:cNvCxnSpPr>
          <p:nvPr/>
        </p:nvCxnSpPr>
        <p:spPr>
          <a:xfrm>
            <a:off x="3643952" y="3971499"/>
            <a:ext cx="1105469" cy="0"/>
          </a:xfrm>
          <a:prstGeom prst="line">
            <a:avLst/>
          </a:prstGeom>
          <a:ln w="152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7056BB6-745B-8646-B4F9-EE534BFC6249}"/>
              </a:ext>
            </a:extLst>
          </p:cNvPr>
          <p:cNvCxnSpPr>
            <a:cxnSpLocks/>
          </p:cNvCxnSpPr>
          <p:nvPr/>
        </p:nvCxnSpPr>
        <p:spPr>
          <a:xfrm>
            <a:off x="2281450" y="3734937"/>
            <a:ext cx="845024" cy="0"/>
          </a:xfrm>
          <a:prstGeom prst="line">
            <a:avLst/>
          </a:prstGeom>
          <a:ln w="152400">
            <a:solidFill>
              <a:srgbClr val="0070C0"/>
            </a:solidFill>
            <a:head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9089498-4398-E391-5A6C-83E7B45DA980}"/>
              </a:ext>
            </a:extLst>
          </p:cNvPr>
          <p:cNvCxnSpPr>
            <a:cxnSpLocks/>
          </p:cNvCxnSpPr>
          <p:nvPr/>
        </p:nvCxnSpPr>
        <p:spPr>
          <a:xfrm flipH="1">
            <a:off x="3562067" y="3564341"/>
            <a:ext cx="518614" cy="0"/>
          </a:xfrm>
          <a:prstGeom prst="line">
            <a:avLst/>
          </a:prstGeom>
          <a:ln w="152400">
            <a:solidFill>
              <a:schemeClr val="accent2"/>
            </a:solidFill>
            <a:headEnd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D060585-124E-CF4A-6DF4-633F4FAE0022}"/>
              </a:ext>
            </a:extLst>
          </p:cNvPr>
          <p:cNvCxnSpPr>
            <a:cxnSpLocks/>
          </p:cNvCxnSpPr>
          <p:nvPr/>
        </p:nvCxnSpPr>
        <p:spPr>
          <a:xfrm flipV="1">
            <a:off x="3971499" y="3193576"/>
            <a:ext cx="0" cy="370765"/>
          </a:xfrm>
          <a:prstGeom prst="line">
            <a:avLst/>
          </a:prstGeom>
          <a:ln w="152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CAD4C78-0463-F270-067E-B43B5C25A1CB}"/>
              </a:ext>
            </a:extLst>
          </p:cNvPr>
          <p:cNvCxnSpPr>
            <a:cxnSpLocks/>
          </p:cNvCxnSpPr>
          <p:nvPr/>
        </p:nvCxnSpPr>
        <p:spPr>
          <a:xfrm flipV="1">
            <a:off x="2281450" y="3193576"/>
            <a:ext cx="1744640" cy="32416"/>
          </a:xfrm>
          <a:prstGeom prst="line">
            <a:avLst/>
          </a:prstGeom>
          <a:ln w="152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A830E6D-00A0-29C9-1521-96460683DA6D}"/>
              </a:ext>
            </a:extLst>
          </p:cNvPr>
          <p:cNvSpPr txBox="1"/>
          <p:nvPr/>
        </p:nvSpPr>
        <p:spPr>
          <a:xfrm>
            <a:off x="8469358" y="1254219"/>
            <a:ext cx="764953" cy="707886"/>
          </a:xfrm>
          <a:prstGeom prst="rect">
            <a:avLst/>
          </a:prstGeom>
          <a:noFill/>
        </p:spPr>
        <p:txBody>
          <a:bodyPr wrap="none" rtlCol="0">
            <a:spAutoFit/>
          </a:bodyPr>
          <a:lstStyle/>
          <a:p>
            <a:r>
              <a:rPr lang="en-US" sz="4000" b="1" dirty="0"/>
              <a:t>(1)</a:t>
            </a:r>
          </a:p>
        </p:txBody>
      </p:sp>
      <p:sp>
        <p:nvSpPr>
          <p:cNvPr id="43" name="TextBox 42">
            <a:extLst>
              <a:ext uri="{FF2B5EF4-FFF2-40B4-BE49-F238E27FC236}">
                <a16:creationId xmlns:a16="http://schemas.microsoft.com/office/drawing/2014/main" id="{E9BD02D4-F7D2-FBE2-73D8-45FFAB172BC0}"/>
              </a:ext>
            </a:extLst>
          </p:cNvPr>
          <p:cNvSpPr txBox="1"/>
          <p:nvPr/>
        </p:nvSpPr>
        <p:spPr>
          <a:xfrm>
            <a:off x="3698204" y="2566680"/>
            <a:ext cx="764953" cy="707886"/>
          </a:xfrm>
          <a:prstGeom prst="rect">
            <a:avLst/>
          </a:prstGeom>
          <a:noFill/>
        </p:spPr>
        <p:txBody>
          <a:bodyPr wrap="none" rtlCol="0">
            <a:spAutoFit/>
          </a:bodyPr>
          <a:lstStyle/>
          <a:p>
            <a:r>
              <a:rPr lang="en-US" sz="4000" b="1" dirty="0"/>
              <a:t>(2)</a:t>
            </a:r>
          </a:p>
        </p:txBody>
      </p:sp>
      <p:sp>
        <p:nvSpPr>
          <p:cNvPr id="44" name="TextBox 43">
            <a:extLst>
              <a:ext uri="{FF2B5EF4-FFF2-40B4-BE49-F238E27FC236}">
                <a16:creationId xmlns:a16="http://schemas.microsoft.com/office/drawing/2014/main" id="{D279FB23-32AD-C3D4-B48C-C830A8379124}"/>
              </a:ext>
            </a:extLst>
          </p:cNvPr>
          <p:cNvSpPr txBox="1"/>
          <p:nvPr/>
        </p:nvSpPr>
        <p:spPr>
          <a:xfrm>
            <a:off x="1929342" y="3786117"/>
            <a:ext cx="764953" cy="707886"/>
          </a:xfrm>
          <a:prstGeom prst="rect">
            <a:avLst/>
          </a:prstGeom>
          <a:noFill/>
        </p:spPr>
        <p:txBody>
          <a:bodyPr wrap="none" rtlCol="0">
            <a:spAutoFit/>
          </a:bodyPr>
          <a:lstStyle/>
          <a:p>
            <a:r>
              <a:rPr lang="en-US" sz="4000" b="1" dirty="0"/>
              <a:t>(3)</a:t>
            </a:r>
          </a:p>
        </p:txBody>
      </p:sp>
    </p:spTree>
    <p:extLst>
      <p:ext uri="{BB962C8B-B14F-4D97-AF65-F5344CB8AC3E}">
        <p14:creationId xmlns:p14="http://schemas.microsoft.com/office/powerpoint/2010/main" val="22665452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D66B3A0-B0F0-D19A-410B-5670DA712350}"/>
              </a:ext>
            </a:extLst>
          </p:cNvPr>
          <p:cNvPicPr>
            <a:picLocks noGrp="1" noChangeAspect="1"/>
          </p:cNvPicPr>
          <p:nvPr>
            <p:ph idx="1"/>
          </p:nvPr>
        </p:nvPicPr>
        <p:blipFill>
          <a:blip r:embed="rId2"/>
          <a:stretch>
            <a:fillRect/>
          </a:stretch>
        </p:blipFill>
        <p:spPr>
          <a:xfrm>
            <a:off x="1761113" y="218364"/>
            <a:ext cx="6828002" cy="5958599"/>
          </a:xfrm>
        </p:spPr>
      </p:pic>
    </p:spTree>
    <p:extLst>
      <p:ext uri="{BB962C8B-B14F-4D97-AF65-F5344CB8AC3E}">
        <p14:creationId xmlns:p14="http://schemas.microsoft.com/office/powerpoint/2010/main" val="3468001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95CA171-4E6B-CA46-3D99-B06FD5DE9DAF}"/>
              </a:ext>
            </a:extLst>
          </p:cNvPr>
          <p:cNvPicPr>
            <a:picLocks noGrp="1" noChangeAspect="1"/>
          </p:cNvPicPr>
          <p:nvPr>
            <p:ph idx="1"/>
          </p:nvPr>
        </p:nvPicPr>
        <p:blipFill>
          <a:blip r:embed="rId2"/>
          <a:stretch>
            <a:fillRect/>
          </a:stretch>
        </p:blipFill>
        <p:spPr>
          <a:xfrm>
            <a:off x="1757415" y="214613"/>
            <a:ext cx="8382871" cy="6428773"/>
          </a:xfrm>
        </p:spPr>
      </p:pic>
    </p:spTree>
    <p:extLst>
      <p:ext uri="{BB962C8B-B14F-4D97-AF65-F5344CB8AC3E}">
        <p14:creationId xmlns:p14="http://schemas.microsoft.com/office/powerpoint/2010/main" val="2011625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4338FF-94D1-9D82-F2F7-D2FEC8655EB2}"/>
              </a:ext>
            </a:extLst>
          </p:cNvPr>
          <p:cNvSpPr>
            <a:spLocks noGrp="1"/>
          </p:cNvSpPr>
          <p:nvPr>
            <p:ph type="title"/>
          </p:nvPr>
        </p:nvSpPr>
        <p:spPr>
          <a:xfrm>
            <a:off x="542498" y="2425937"/>
            <a:ext cx="10515600" cy="1325563"/>
          </a:xfrm>
        </p:spPr>
        <p:txBody>
          <a:bodyPr/>
          <a:lstStyle/>
          <a:p>
            <a:r>
              <a:rPr lang="en-US" dirty="0"/>
              <a:t>Polling</a:t>
            </a:r>
          </a:p>
        </p:txBody>
      </p:sp>
    </p:spTree>
    <p:extLst>
      <p:ext uri="{BB962C8B-B14F-4D97-AF65-F5344CB8AC3E}">
        <p14:creationId xmlns:p14="http://schemas.microsoft.com/office/powerpoint/2010/main" val="4046236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154B3-479F-6063-2180-CA9122180641}"/>
              </a:ext>
            </a:extLst>
          </p:cNvPr>
          <p:cNvSpPr>
            <a:spLocks noGrp="1"/>
          </p:cNvSpPr>
          <p:nvPr>
            <p:ph type="title"/>
          </p:nvPr>
        </p:nvSpPr>
        <p:spPr>
          <a:xfrm>
            <a:off x="228600" y="60325"/>
            <a:ext cx="10515600" cy="1325563"/>
          </a:xfrm>
        </p:spPr>
        <p:txBody>
          <a:bodyPr/>
          <a:lstStyle/>
          <a:p>
            <a:r>
              <a:rPr lang="en-US" dirty="0"/>
              <a:t>Interrupt Vectors</a:t>
            </a:r>
          </a:p>
        </p:txBody>
      </p:sp>
      <p:pic>
        <p:nvPicPr>
          <p:cNvPr id="5" name="Content Placeholder 4">
            <a:extLst>
              <a:ext uri="{FF2B5EF4-FFF2-40B4-BE49-F238E27FC236}">
                <a16:creationId xmlns:a16="http://schemas.microsoft.com/office/drawing/2014/main" id="{C684E359-3FCD-5617-8FE2-E5C3570723E9}"/>
              </a:ext>
            </a:extLst>
          </p:cNvPr>
          <p:cNvPicPr>
            <a:picLocks noGrp="1" noChangeAspect="1"/>
          </p:cNvPicPr>
          <p:nvPr>
            <p:ph idx="1"/>
          </p:nvPr>
        </p:nvPicPr>
        <p:blipFill>
          <a:blip r:embed="rId2"/>
          <a:stretch>
            <a:fillRect/>
          </a:stretch>
        </p:blipFill>
        <p:spPr>
          <a:xfrm>
            <a:off x="1744942" y="1173707"/>
            <a:ext cx="8327106" cy="5281684"/>
          </a:xfrm>
        </p:spPr>
      </p:pic>
    </p:spTree>
    <p:extLst>
      <p:ext uri="{BB962C8B-B14F-4D97-AF65-F5344CB8AC3E}">
        <p14:creationId xmlns:p14="http://schemas.microsoft.com/office/powerpoint/2010/main" val="2982162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76992FA-1E2B-48D1-180E-D563E93C94F1}"/>
              </a:ext>
            </a:extLst>
          </p:cNvPr>
          <p:cNvPicPr>
            <a:picLocks noGrp="1" noChangeAspect="1"/>
          </p:cNvPicPr>
          <p:nvPr>
            <p:ph idx="1"/>
          </p:nvPr>
        </p:nvPicPr>
        <p:blipFill>
          <a:blip r:embed="rId2"/>
          <a:stretch>
            <a:fillRect/>
          </a:stretch>
        </p:blipFill>
        <p:spPr>
          <a:xfrm>
            <a:off x="1990090" y="400334"/>
            <a:ext cx="7176656" cy="6294061"/>
          </a:xfrm>
        </p:spPr>
      </p:pic>
    </p:spTree>
    <p:extLst>
      <p:ext uri="{BB962C8B-B14F-4D97-AF65-F5344CB8AC3E}">
        <p14:creationId xmlns:p14="http://schemas.microsoft.com/office/powerpoint/2010/main" val="17287155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C29B441-E641-9C9E-CA24-F4E8EDF34DEB}"/>
              </a:ext>
            </a:extLst>
          </p:cNvPr>
          <p:cNvPicPr>
            <a:picLocks noGrp="1" noChangeAspect="1"/>
          </p:cNvPicPr>
          <p:nvPr>
            <p:ph idx="1"/>
          </p:nvPr>
        </p:nvPicPr>
        <p:blipFill>
          <a:blip r:embed="rId2"/>
          <a:stretch>
            <a:fillRect/>
          </a:stretch>
        </p:blipFill>
        <p:spPr>
          <a:xfrm>
            <a:off x="1023944" y="768824"/>
            <a:ext cx="9828739" cy="4689609"/>
          </a:xfrm>
        </p:spPr>
      </p:pic>
    </p:spTree>
    <p:extLst>
      <p:ext uri="{BB962C8B-B14F-4D97-AF65-F5344CB8AC3E}">
        <p14:creationId xmlns:p14="http://schemas.microsoft.com/office/powerpoint/2010/main" val="42313423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1A12-590B-DBA5-2429-CD558F088008}"/>
              </a:ext>
            </a:extLst>
          </p:cNvPr>
          <p:cNvSpPr>
            <a:spLocks noGrp="1"/>
          </p:cNvSpPr>
          <p:nvPr>
            <p:ph type="title"/>
          </p:nvPr>
        </p:nvSpPr>
        <p:spPr/>
        <p:txBody>
          <a:bodyPr/>
          <a:lstStyle/>
          <a:p>
            <a:r>
              <a:rPr lang="en-US" dirty="0"/>
              <a:t>Interrupt Servicing Summary</a:t>
            </a:r>
          </a:p>
        </p:txBody>
      </p:sp>
      <p:pic>
        <p:nvPicPr>
          <p:cNvPr id="5" name="Content Placeholder 4">
            <a:extLst>
              <a:ext uri="{FF2B5EF4-FFF2-40B4-BE49-F238E27FC236}">
                <a16:creationId xmlns:a16="http://schemas.microsoft.com/office/drawing/2014/main" id="{2B50A21A-D5DF-875D-8483-9A43F32B32E2}"/>
              </a:ext>
            </a:extLst>
          </p:cNvPr>
          <p:cNvPicPr>
            <a:picLocks noGrp="1" noChangeAspect="1"/>
          </p:cNvPicPr>
          <p:nvPr>
            <p:ph idx="1"/>
          </p:nvPr>
        </p:nvPicPr>
        <p:blipFill>
          <a:blip r:embed="rId2"/>
          <a:stretch>
            <a:fillRect/>
          </a:stretch>
        </p:blipFill>
        <p:spPr>
          <a:xfrm>
            <a:off x="3144644" y="1362614"/>
            <a:ext cx="6131283" cy="5338437"/>
          </a:xfrm>
        </p:spPr>
      </p:pic>
    </p:spTree>
    <p:extLst>
      <p:ext uri="{BB962C8B-B14F-4D97-AF65-F5344CB8AC3E}">
        <p14:creationId xmlns:p14="http://schemas.microsoft.com/office/powerpoint/2010/main" val="4549314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B4CA1-952A-AB4A-D6AD-52B59A7FFA91}"/>
              </a:ext>
            </a:extLst>
          </p:cNvPr>
          <p:cNvSpPr>
            <a:spLocks noGrp="1"/>
          </p:cNvSpPr>
          <p:nvPr>
            <p:ph type="title"/>
          </p:nvPr>
        </p:nvSpPr>
        <p:spPr/>
        <p:txBody>
          <a:bodyPr/>
          <a:lstStyle/>
          <a:p>
            <a:r>
              <a:rPr lang="en-US" dirty="0"/>
              <a:t>Nested Interrupts</a:t>
            </a:r>
          </a:p>
        </p:txBody>
      </p:sp>
      <p:sp>
        <p:nvSpPr>
          <p:cNvPr id="3" name="Content Placeholder 2">
            <a:extLst>
              <a:ext uri="{FF2B5EF4-FFF2-40B4-BE49-F238E27FC236}">
                <a16:creationId xmlns:a16="http://schemas.microsoft.com/office/drawing/2014/main" id="{68044B5C-439A-BFA1-C5E8-8B1DA32BC5E9}"/>
              </a:ext>
            </a:extLst>
          </p:cNvPr>
          <p:cNvSpPr>
            <a:spLocks noGrp="1"/>
          </p:cNvSpPr>
          <p:nvPr>
            <p:ph idx="1"/>
          </p:nvPr>
        </p:nvSpPr>
        <p:spPr/>
        <p:txBody>
          <a:bodyPr>
            <a:normAutofit fontScale="77500" lnSpcReduction="20000"/>
          </a:bodyPr>
          <a:lstStyle/>
          <a:p>
            <a:r>
              <a:rPr lang="en-US" dirty="0"/>
              <a:t>As mentioned earlier, another one of the automatic steps that is accomplished by the interrupt system is to clear SR before entering the ISR. </a:t>
            </a:r>
          </a:p>
          <a:p>
            <a:r>
              <a:rPr lang="en-US" dirty="0"/>
              <a:t>This means that maskable interrupts are disabled while executing an ISR because GIE = 0. </a:t>
            </a:r>
          </a:p>
          <a:p>
            <a:r>
              <a:rPr lang="en-US" dirty="0"/>
              <a:t>Once the ISR completes and the SR is popped off the stack, the original value of GIE = 1 is restored and maskable interrupts are again enabled when the CPU returns to the main program. </a:t>
            </a:r>
          </a:p>
          <a:p>
            <a:r>
              <a:rPr lang="en-US" dirty="0"/>
              <a:t>System resets and non-maskable interrupts can always interrupt other lower priority ISRs because they are not enabled by GIE. This is by design because system resets and non-maskable interrupts are high priority events that must be serviced immediately to ensure the proper operation of the MCU and/or prevent damage to the device. </a:t>
            </a:r>
          </a:p>
          <a:p>
            <a:r>
              <a:rPr lang="en-US" dirty="0"/>
              <a:t>If it is desired to allow a maskable interrupt to interrupt another maskable IRQ, then the developer must explicitly set the GIE bit within the ISR. </a:t>
            </a:r>
          </a:p>
          <a:p>
            <a:r>
              <a:rPr lang="en-US" dirty="0"/>
              <a:t>Creating nested ISRs is not recommended because it can lead to stack overflow or infinite ISR loops. </a:t>
            </a:r>
          </a:p>
        </p:txBody>
      </p:sp>
    </p:spTree>
    <p:extLst>
      <p:ext uri="{BB962C8B-B14F-4D97-AF65-F5344CB8AC3E}">
        <p14:creationId xmlns:p14="http://schemas.microsoft.com/office/powerpoint/2010/main" val="14711402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C8F8-08C8-8F20-F204-D99B1C0447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8B12C2-FE78-BE47-D048-991E0700730D}"/>
              </a:ext>
            </a:extLst>
          </p:cNvPr>
          <p:cNvSpPr>
            <a:spLocks noGrp="1"/>
          </p:cNvSpPr>
          <p:nvPr>
            <p:ph idx="1"/>
          </p:nvPr>
        </p:nvSpPr>
        <p:spPr/>
        <p:txBody>
          <a:bodyPr>
            <a:normAutofit fontScale="92500" lnSpcReduction="20000"/>
          </a:bodyPr>
          <a:lstStyle/>
          <a:p>
            <a:r>
              <a:rPr lang="en-US" dirty="0"/>
              <a:t>When using maskable interrupts, it is important to keep in mind which tasks are taken care of automatically by the MCU and those that the developer must do.</a:t>
            </a:r>
          </a:p>
          <a:p>
            <a:r>
              <a:rPr lang="en-US" dirty="0"/>
              <a:t> When using a specific peripheral with a maskable interrupt, the developer has the following responsibilities: Configure the peripheral for the desired functionality. Clear the peripheral’s interrupt flag (IFG). </a:t>
            </a:r>
          </a:p>
          <a:p>
            <a:r>
              <a:rPr lang="en-US" dirty="0"/>
              <a:t>Assert the local interrupt enable (IE) for the peripheral. Assert the global interrupt enable (GIE) in the status register. Write the ISR with an address label to mark its starting location and the </a:t>
            </a:r>
            <a:r>
              <a:rPr lang="en-US" dirty="0" err="1"/>
              <a:t>reti</a:t>
            </a:r>
            <a:r>
              <a:rPr lang="en-US" dirty="0"/>
              <a:t> instruction to denote its end. </a:t>
            </a:r>
          </a:p>
          <a:p>
            <a:r>
              <a:rPr lang="en-US" dirty="0"/>
              <a:t>Remember that the ISR must clear the peripherals local interrupt flag (IFG) so that when the ISR completes, the peripheral doesn’t inadvertently trigger another IRQ. Initialize the vector address for the peripheral using the ISR address label and assembler directives.</a:t>
            </a:r>
          </a:p>
          <a:p>
            <a:endParaRPr lang="en-US" dirty="0"/>
          </a:p>
        </p:txBody>
      </p:sp>
    </p:spTree>
    <p:extLst>
      <p:ext uri="{BB962C8B-B14F-4D97-AF65-F5344CB8AC3E}">
        <p14:creationId xmlns:p14="http://schemas.microsoft.com/office/powerpoint/2010/main" val="12586915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89E3F-8D6A-C5B6-614A-3824C6BF9EB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146F190-FCDA-462C-41DB-C8E0E1461B26}"/>
              </a:ext>
            </a:extLst>
          </p:cNvPr>
          <p:cNvPicPr>
            <a:picLocks noGrp="1" noChangeAspect="1"/>
          </p:cNvPicPr>
          <p:nvPr>
            <p:ph idx="1"/>
          </p:nvPr>
        </p:nvPicPr>
        <p:blipFill>
          <a:blip r:embed="rId2"/>
          <a:stretch>
            <a:fillRect/>
          </a:stretch>
        </p:blipFill>
        <p:spPr>
          <a:xfrm>
            <a:off x="1862253" y="91114"/>
            <a:ext cx="6211229" cy="6597121"/>
          </a:xfrm>
        </p:spPr>
      </p:pic>
    </p:spTree>
    <p:extLst>
      <p:ext uri="{BB962C8B-B14F-4D97-AF65-F5344CB8AC3E}">
        <p14:creationId xmlns:p14="http://schemas.microsoft.com/office/powerpoint/2010/main" val="41209415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FC9A542-406D-7F44-B799-D56AFB348B6C}"/>
              </a:ext>
            </a:extLst>
          </p:cNvPr>
          <p:cNvPicPr>
            <a:picLocks noGrp="1" noChangeAspect="1"/>
          </p:cNvPicPr>
          <p:nvPr>
            <p:ph idx="1"/>
          </p:nvPr>
        </p:nvPicPr>
        <p:blipFill>
          <a:blip r:embed="rId2"/>
          <a:stretch>
            <a:fillRect/>
          </a:stretch>
        </p:blipFill>
        <p:spPr>
          <a:xfrm>
            <a:off x="1879389" y="131928"/>
            <a:ext cx="7369244" cy="6647201"/>
          </a:xfrm>
        </p:spPr>
      </p:pic>
    </p:spTree>
    <p:extLst>
      <p:ext uri="{BB962C8B-B14F-4D97-AF65-F5344CB8AC3E}">
        <p14:creationId xmlns:p14="http://schemas.microsoft.com/office/powerpoint/2010/main" val="1413928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71AE8-1BC0-F01F-A05F-850FFE9814F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77F4D2C-B2C2-5D5C-AD9D-E93FB3E00AA3}"/>
              </a:ext>
            </a:extLst>
          </p:cNvPr>
          <p:cNvPicPr>
            <a:picLocks noGrp="1" noChangeAspect="1"/>
          </p:cNvPicPr>
          <p:nvPr>
            <p:ph idx="1"/>
          </p:nvPr>
        </p:nvPicPr>
        <p:blipFill>
          <a:blip r:embed="rId2"/>
          <a:stretch>
            <a:fillRect/>
          </a:stretch>
        </p:blipFill>
        <p:spPr>
          <a:xfrm>
            <a:off x="1583474" y="125580"/>
            <a:ext cx="6474812" cy="6732420"/>
          </a:xfrm>
        </p:spPr>
      </p:pic>
    </p:spTree>
    <p:extLst>
      <p:ext uri="{BB962C8B-B14F-4D97-AF65-F5344CB8AC3E}">
        <p14:creationId xmlns:p14="http://schemas.microsoft.com/office/powerpoint/2010/main" val="35140894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A0354A7-0816-81A7-6018-7C95633C85C0}"/>
              </a:ext>
            </a:extLst>
          </p:cNvPr>
          <p:cNvPicPr>
            <a:picLocks noGrp="1" noChangeAspect="1"/>
          </p:cNvPicPr>
          <p:nvPr>
            <p:ph idx="1"/>
          </p:nvPr>
        </p:nvPicPr>
        <p:blipFill>
          <a:blip r:embed="rId2"/>
          <a:stretch>
            <a:fillRect/>
          </a:stretch>
        </p:blipFill>
        <p:spPr>
          <a:xfrm>
            <a:off x="1882460" y="354841"/>
            <a:ext cx="8044579" cy="6325738"/>
          </a:xfrm>
        </p:spPr>
      </p:pic>
    </p:spTree>
    <p:extLst>
      <p:ext uri="{BB962C8B-B14F-4D97-AF65-F5344CB8AC3E}">
        <p14:creationId xmlns:p14="http://schemas.microsoft.com/office/powerpoint/2010/main" val="3529258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76221-3824-3FE4-9A5C-0253E18BC56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C13AF83-CD74-86A8-87CE-6EA66D799DA8}"/>
              </a:ext>
            </a:extLst>
          </p:cNvPr>
          <p:cNvPicPr>
            <a:picLocks noGrp="1" noChangeAspect="1"/>
          </p:cNvPicPr>
          <p:nvPr>
            <p:ph idx="1"/>
          </p:nvPr>
        </p:nvPicPr>
        <p:blipFill>
          <a:blip r:embed="rId2"/>
          <a:stretch>
            <a:fillRect/>
          </a:stretch>
        </p:blipFill>
        <p:spPr>
          <a:xfrm>
            <a:off x="1738259" y="558140"/>
            <a:ext cx="7111321" cy="5618823"/>
          </a:xfrm>
        </p:spPr>
      </p:pic>
    </p:spTree>
    <p:extLst>
      <p:ext uri="{BB962C8B-B14F-4D97-AF65-F5344CB8AC3E}">
        <p14:creationId xmlns:p14="http://schemas.microsoft.com/office/powerpoint/2010/main" val="21580804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6716B-52DB-4F02-B545-783BD082755C}"/>
              </a:ext>
            </a:extLst>
          </p:cNvPr>
          <p:cNvSpPr>
            <a:spLocks noGrp="1"/>
          </p:cNvSpPr>
          <p:nvPr>
            <p:ph type="title"/>
          </p:nvPr>
        </p:nvSpPr>
        <p:spPr>
          <a:xfrm>
            <a:off x="301841" y="365125"/>
            <a:ext cx="11718523" cy="1325563"/>
          </a:xfrm>
        </p:spPr>
        <p:txBody>
          <a:bodyPr>
            <a:normAutofit fontScale="90000"/>
          </a:bodyPr>
          <a:lstStyle/>
          <a:p>
            <a:r>
              <a:rPr lang="en-US" b="1" dirty="0"/>
              <a:t>Writing a program that can be interrupted by interrupt I, generic interrupt for MSP430</a:t>
            </a:r>
            <a:br>
              <a:rPr lang="en-US" b="1" dirty="0"/>
            </a:br>
            <a:endParaRPr lang="en-US" b="1" dirty="0"/>
          </a:p>
        </p:txBody>
      </p:sp>
      <p:pic>
        <p:nvPicPr>
          <p:cNvPr id="11" name="Picture 10">
            <a:extLst>
              <a:ext uri="{FF2B5EF4-FFF2-40B4-BE49-F238E27FC236}">
                <a16:creationId xmlns:a16="http://schemas.microsoft.com/office/drawing/2014/main" id="{340AE71A-C6FD-FBC6-E645-3E3CDD4D615D}"/>
              </a:ext>
            </a:extLst>
          </p:cNvPr>
          <p:cNvPicPr>
            <a:picLocks noChangeAspect="1"/>
          </p:cNvPicPr>
          <p:nvPr/>
        </p:nvPicPr>
        <p:blipFill>
          <a:blip r:embed="rId2"/>
          <a:stretch>
            <a:fillRect/>
          </a:stretch>
        </p:blipFill>
        <p:spPr>
          <a:xfrm>
            <a:off x="409853" y="1570092"/>
            <a:ext cx="6749230" cy="4269244"/>
          </a:xfrm>
          <a:prstGeom prst="rect">
            <a:avLst/>
          </a:prstGeom>
        </p:spPr>
      </p:pic>
      <p:pic>
        <p:nvPicPr>
          <p:cNvPr id="23" name="Picture 22">
            <a:extLst>
              <a:ext uri="{FF2B5EF4-FFF2-40B4-BE49-F238E27FC236}">
                <a16:creationId xmlns:a16="http://schemas.microsoft.com/office/drawing/2014/main" id="{2E96F515-5ABF-12F6-BB06-4572D1875221}"/>
              </a:ext>
            </a:extLst>
          </p:cNvPr>
          <p:cNvPicPr>
            <a:picLocks noChangeAspect="1"/>
          </p:cNvPicPr>
          <p:nvPr/>
        </p:nvPicPr>
        <p:blipFill>
          <a:blip r:embed="rId3"/>
          <a:stretch>
            <a:fillRect/>
          </a:stretch>
        </p:blipFill>
        <p:spPr>
          <a:xfrm>
            <a:off x="7879958" y="2488646"/>
            <a:ext cx="4140406" cy="1276366"/>
          </a:xfrm>
          <a:prstGeom prst="rect">
            <a:avLst/>
          </a:prstGeom>
        </p:spPr>
      </p:pic>
    </p:spTree>
    <p:extLst>
      <p:ext uri="{BB962C8B-B14F-4D97-AF65-F5344CB8AC3E}">
        <p14:creationId xmlns:p14="http://schemas.microsoft.com/office/powerpoint/2010/main" val="39619846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6716B-52DB-4F02-B545-783BD082755C}"/>
              </a:ext>
            </a:extLst>
          </p:cNvPr>
          <p:cNvSpPr>
            <a:spLocks noGrp="1"/>
          </p:cNvSpPr>
          <p:nvPr>
            <p:ph type="title"/>
          </p:nvPr>
        </p:nvSpPr>
        <p:spPr>
          <a:xfrm>
            <a:off x="301841" y="365125"/>
            <a:ext cx="11718523" cy="1325563"/>
          </a:xfrm>
        </p:spPr>
        <p:txBody>
          <a:bodyPr>
            <a:normAutofit fontScale="90000"/>
          </a:bodyPr>
          <a:lstStyle/>
          <a:p>
            <a:r>
              <a:rPr lang="en-US" b="1" dirty="0"/>
              <a:t>Writing a program that can be interrupted by interrupt I, generic interrupt for MSP430</a:t>
            </a:r>
            <a:br>
              <a:rPr lang="en-US" b="1" dirty="0"/>
            </a:br>
            <a:endParaRPr lang="en-US" b="1" dirty="0"/>
          </a:p>
        </p:txBody>
      </p:sp>
      <p:pic>
        <p:nvPicPr>
          <p:cNvPr id="11" name="Picture 10">
            <a:extLst>
              <a:ext uri="{FF2B5EF4-FFF2-40B4-BE49-F238E27FC236}">
                <a16:creationId xmlns:a16="http://schemas.microsoft.com/office/drawing/2014/main" id="{340AE71A-C6FD-FBC6-E645-3E3CDD4D615D}"/>
              </a:ext>
            </a:extLst>
          </p:cNvPr>
          <p:cNvPicPr>
            <a:picLocks noChangeAspect="1"/>
          </p:cNvPicPr>
          <p:nvPr/>
        </p:nvPicPr>
        <p:blipFill>
          <a:blip r:embed="rId2"/>
          <a:stretch>
            <a:fillRect/>
          </a:stretch>
        </p:blipFill>
        <p:spPr>
          <a:xfrm>
            <a:off x="5777663" y="1765442"/>
            <a:ext cx="6310940" cy="3951597"/>
          </a:xfrm>
          <a:prstGeom prst="rect">
            <a:avLst/>
          </a:prstGeom>
        </p:spPr>
      </p:pic>
      <p:pic>
        <p:nvPicPr>
          <p:cNvPr id="23" name="Picture 22">
            <a:extLst>
              <a:ext uri="{FF2B5EF4-FFF2-40B4-BE49-F238E27FC236}">
                <a16:creationId xmlns:a16="http://schemas.microsoft.com/office/drawing/2014/main" id="{2E96F515-5ABF-12F6-BB06-4572D1875221}"/>
              </a:ext>
            </a:extLst>
          </p:cNvPr>
          <p:cNvPicPr>
            <a:picLocks noChangeAspect="1"/>
          </p:cNvPicPr>
          <p:nvPr/>
        </p:nvPicPr>
        <p:blipFill>
          <a:blip r:embed="rId3"/>
          <a:stretch>
            <a:fillRect/>
          </a:stretch>
        </p:blipFill>
        <p:spPr>
          <a:xfrm>
            <a:off x="5777663" y="6005514"/>
            <a:ext cx="4140406" cy="720729"/>
          </a:xfrm>
          <a:prstGeom prst="rect">
            <a:avLst/>
          </a:prstGeom>
        </p:spPr>
      </p:pic>
      <p:pic>
        <p:nvPicPr>
          <p:cNvPr id="4" name="Picture 3">
            <a:extLst>
              <a:ext uri="{FF2B5EF4-FFF2-40B4-BE49-F238E27FC236}">
                <a16:creationId xmlns:a16="http://schemas.microsoft.com/office/drawing/2014/main" id="{17244D35-3C4F-DCB1-4A96-3752FBB6A022}"/>
              </a:ext>
            </a:extLst>
          </p:cNvPr>
          <p:cNvPicPr>
            <a:picLocks noChangeAspect="1"/>
          </p:cNvPicPr>
          <p:nvPr/>
        </p:nvPicPr>
        <p:blipFill>
          <a:blip r:embed="rId4"/>
          <a:stretch>
            <a:fillRect/>
          </a:stretch>
        </p:blipFill>
        <p:spPr>
          <a:xfrm>
            <a:off x="301841" y="1839603"/>
            <a:ext cx="5250820" cy="3951597"/>
          </a:xfrm>
          <a:prstGeom prst="rect">
            <a:avLst/>
          </a:prstGeom>
        </p:spPr>
      </p:pic>
    </p:spTree>
    <p:extLst>
      <p:ext uri="{BB962C8B-B14F-4D97-AF65-F5344CB8AC3E}">
        <p14:creationId xmlns:p14="http://schemas.microsoft.com/office/powerpoint/2010/main" val="39088515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CE21F-A8FE-41EA-9EE6-B350D26552B9}"/>
              </a:ext>
            </a:extLst>
          </p:cNvPr>
          <p:cNvSpPr>
            <a:spLocks noGrp="1"/>
          </p:cNvSpPr>
          <p:nvPr>
            <p:ph type="title"/>
          </p:nvPr>
        </p:nvSpPr>
        <p:spPr>
          <a:xfrm>
            <a:off x="0" y="-156254"/>
            <a:ext cx="10515600" cy="1325563"/>
          </a:xfrm>
        </p:spPr>
        <p:txBody>
          <a:bodyPr/>
          <a:lstStyle/>
          <a:p>
            <a:r>
              <a:rPr lang="en-US" b="1" dirty="0"/>
              <a:t>Maskable Interrupt Example</a:t>
            </a:r>
          </a:p>
        </p:txBody>
      </p:sp>
      <p:sp>
        <p:nvSpPr>
          <p:cNvPr id="3" name="Content Placeholder 2">
            <a:extLst>
              <a:ext uri="{FF2B5EF4-FFF2-40B4-BE49-F238E27FC236}">
                <a16:creationId xmlns:a16="http://schemas.microsoft.com/office/drawing/2014/main" id="{72C286C3-5956-427A-8A3C-A99C9F27A6C1}"/>
              </a:ext>
            </a:extLst>
          </p:cNvPr>
          <p:cNvSpPr>
            <a:spLocks noGrp="1"/>
          </p:cNvSpPr>
          <p:nvPr>
            <p:ph idx="1"/>
          </p:nvPr>
        </p:nvSpPr>
        <p:spPr>
          <a:xfrm>
            <a:off x="-85079" y="786938"/>
            <a:ext cx="12114321" cy="1183905"/>
          </a:xfrm>
        </p:spPr>
        <p:txBody>
          <a:bodyPr/>
          <a:lstStyle/>
          <a:p>
            <a:r>
              <a:rPr lang="en-US" dirty="0"/>
              <a:t>Design an MSP430 interrupt-based system that outputs a random 8 bit to 8 LEDs on P2 every time a normally-closed push button on P4.0 is pressed. </a:t>
            </a:r>
          </a:p>
        </p:txBody>
      </p:sp>
      <p:sp>
        <p:nvSpPr>
          <p:cNvPr id="4" name="TextBox 3">
            <a:extLst>
              <a:ext uri="{FF2B5EF4-FFF2-40B4-BE49-F238E27FC236}">
                <a16:creationId xmlns:a16="http://schemas.microsoft.com/office/drawing/2014/main" id="{F269CA05-4368-4037-8C2E-8F9431CA4F44}"/>
              </a:ext>
            </a:extLst>
          </p:cNvPr>
          <p:cNvSpPr txBox="1"/>
          <p:nvPr/>
        </p:nvSpPr>
        <p:spPr>
          <a:xfrm>
            <a:off x="3195962" y="1820545"/>
            <a:ext cx="6567036" cy="5047536"/>
          </a:xfrm>
          <a:prstGeom prst="rect">
            <a:avLst/>
          </a:prstGeom>
          <a:noFill/>
        </p:spPr>
        <p:txBody>
          <a:bodyPr wrap="square" rtlCol="0">
            <a:spAutoFit/>
          </a:bodyPr>
          <a:lstStyle/>
          <a:p>
            <a:pPr algn="l"/>
            <a:r>
              <a:rPr lang="en-US" sz="1400" dirty="0">
                <a:latin typeface="Consolas" panose="020B0609020204030204" pitchFamily="49" charset="0"/>
              </a:rPr>
              <a:t>#include &lt;msp430.h&gt; </a:t>
            </a:r>
          </a:p>
          <a:p>
            <a:pPr algn="l"/>
            <a:r>
              <a:rPr lang="en-US" sz="1400" dirty="0">
                <a:latin typeface="Consolas" panose="020B0609020204030204" pitchFamily="49" charset="0"/>
              </a:rPr>
              <a:t>void main(void){</a:t>
            </a:r>
          </a:p>
          <a:p>
            <a:pPr algn="l"/>
            <a:r>
              <a:rPr lang="en-US" sz="1400" dirty="0">
                <a:latin typeface="Consolas" panose="020B0609020204030204" pitchFamily="49" charset="0"/>
              </a:rPr>
              <a:t>   WDTCTL = WDTPW|WDTHOLD;  </a:t>
            </a:r>
          </a:p>
          <a:p>
            <a:pPr algn="l"/>
            <a:r>
              <a:rPr lang="en-US" sz="1400" dirty="0">
                <a:latin typeface="Consolas" panose="020B0609020204030204" pitchFamily="49" charset="0"/>
              </a:rPr>
              <a:t>   int </a:t>
            </a:r>
            <a:r>
              <a:rPr lang="en-US" sz="1400" dirty="0" err="1">
                <a:latin typeface="Consolas" panose="020B0609020204030204" pitchFamily="49" charset="0"/>
              </a:rPr>
              <a:t>cnt</a:t>
            </a:r>
            <a:r>
              <a:rPr lang="en-US" sz="1400" dirty="0">
                <a:latin typeface="Consolas" panose="020B0609020204030204" pitchFamily="49" charset="0"/>
              </a:rPr>
              <a:t> = 0;</a:t>
            </a:r>
          </a:p>
          <a:p>
            <a:pPr algn="l"/>
            <a:r>
              <a:rPr lang="en-US" sz="1400" dirty="0">
                <a:latin typeface="Consolas" panose="020B0609020204030204" pitchFamily="49" charset="0"/>
              </a:rPr>
              <a:t>   P1DIR |= BIT0;</a:t>
            </a:r>
          </a:p>
          <a:p>
            <a:pPr algn="l"/>
            <a:r>
              <a:rPr lang="en-US" sz="1400" dirty="0">
                <a:latin typeface="Consolas" panose="020B0609020204030204" pitchFamily="49" charset="0"/>
              </a:rPr>
              <a:t>   P2DIR |= 0xFF;   </a:t>
            </a:r>
          </a:p>
          <a:p>
            <a:pPr algn="l"/>
            <a:r>
              <a:rPr lang="en-US" sz="1400" dirty="0">
                <a:latin typeface="Consolas" panose="020B0609020204030204" pitchFamily="49" charset="0"/>
              </a:rPr>
              <a:t>   P4REN |= BIT0;</a:t>
            </a:r>
          </a:p>
          <a:p>
            <a:pPr algn="l"/>
            <a:r>
              <a:rPr lang="en-US" sz="1400" dirty="0">
                <a:latin typeface="Consolas" panose="020B0609020204030204" pitchFamily="49" charset="0"/>
              </a:rPr>
              <a:t>   P1OUT &amp;= ~BIT0;</a:t>
            </a:r>
          </a:p>
          <a:p>
            <a:pPr algn="l"/>
            <a:r>
              <a:rPr lang="en-US" sz="1400" dirty="0">
                <a:latin typeface="Consolas" panose="020B0609020204030204" pitchFamily="49" charset="0"/>
              </a:rPr>
              <a:t>   </a:t>
            </a:r>
          </a:p>
          <a:p>
            <a:pPr algn="l"/>
            <a:r>
              <a:rPr lang="en-US" sz="1400" dirty="0">
                <a:latin typeface="Consolas" panose="020B0609020204030204" pitchFamily="49" charset="0"/>
              </a:rPr>
              <a:t>   </a:t>
            </a:r>
            <a:r>
              <a:rPr lang="en-US" sz="1400" dirty="0">
                <a:solidFill>
                  <a:srgbClr val="FF0000"/>
                </a:solidFill>
                <a:latin typeface="Consolas" panose="020B0609020204030204" pitchFamily="49" charset="0"/>
              </a:rPr>
              <a:t>P4IE |= BIT0;</a:t>
            </a:r>
          </a:p>
          <a:p>
            <a:pPr algn="l"/>
            <a:r>
              <a:rPr lang="en-US" sz="1400" dirty="0">
                <a:solidFill>
                  <a:srgbClr val="FF0000"/>
                </a:solidFill>
                <a:latin typeface="Consolas" panose="020B0609020204030204" pitchFamily="49" charset="0"/>
              </a:rPr>
              <a:t>   P4IES &amp;= ~BIT0;</a:t>
            </a:r>
          </a:p>
          <a:p>
            <a:pPr algn="l"/>
            <a:r>
              <a:rPr lang="en-US" sz="1400" dirty="0">
                <a:solidFill>
                  <a:srgbClr val="FF0000"/>
                </a:solidFill>
                <a:latin typeface="Consolas" panose="020B0609020204030204" pitchFamily="49" charset="0"/>
              </a:rPr>
              <a:t>   P4FG &amp;= ~BIT0;   </a:t>
            </a:r>
          </a:p>
          <a:p>
            <a:pPr algn="l"/>
            <a:r>
              <a:rPr lang="en-US" sz="1400" dirty="0">
                <a:solidFill>
                  <a:srgbClr val="00B0F0"/>
                </a:solidFill>
                <a:latin typeface="Consolas" panose="020B0609020204030204" pitchFamily="49" charset="0"/>
              </a:rPr>
              <a:t>   _</a:t>
            </a:r>
            <a:r>
              <a:rPr lang="en-US" sz="1400" dirty="0" err="1">
                <a:solidFill>
                  <a:srgbClr val="00B0F0"/>
                </a:solidFill>
                <a:latin typeface="Consolas" panose="020B0609020204030204" pitchFamily="49" charset="0"/>
              </a:rPr>
              <a:t>enable_interrupts</a:t>
            </a:r>
            <a:r>
              <a:rPr lang="en-US" sz="1400" dirty="0">
                <a:solidFill>
                  <a:srgbClr val="00B0F0"/>
                </a:solidFill>
                <a:latin typeface="Consolas" panose="020B0609020204030204" pitchFamily="49" charset="0"/>
              </a:rPr>
              <a:t>();</a:t>
            </a:r>
          </a:p>
          <a:p>
            <a:pPr algn="l"/>
            <a:endParaRPr lang="en-US" sz="1400" dirty="0">
              <a:latin typeface="Consolas" panose="020B0609020204030204" pitchFamily="49" charset="0"/>
            </a:endParaRPr>
          </a:p>
          <a:p>
            <a:pPr algn="l"/>
            <a:r>
              <a:rPr lang="en-US" sz="1400" dirty="0">
                <a:latin typeface="Consolas" panose="020B0609020204030204" pitchFamily="49" charset="0"/>
              </a:rPr>
              <a:t>while(1){</a:t>
            </a:r>
          </a:p>
          <a:p>
            <a:pPr algn="l"/>
            <a:r>
              <a:rPr lang="en-US" sz="1400" dirty="0" err="1">
                <a:latin typeface="Consolas" panose="020B0609020204030204" pitchFamily="49" charset="0"/>
              </a:rPr>
              <a:t>cnt</a:t>
            </a:r>
            <a:r>
              <a:rPr lang="en-US" sz="1400" dirty="0">
                <a:latin typeface="Consolas" panose="020B0609020204030204" pitchFamily="49" charset="0"/>
              </a:rPr>
              <a:t>++;}</a:t>
            </a:r>
          </a:p>
          <a:p>
            <a:pPr algn="l"/>
            <a:r>
              <a:rPr lang="en-US" sz="1400" dirty="0">
                <a:latin typeface="Consolas" panose="020B0609020204030204" pitchFamily="49" charset="0"/>
              </a:rPr>
              <a:t>}</a:t>
            </a:r>
          </a:p>
          <a:p>
            <a:pPr algn="l"/>
            <a:endParaRPr lang="en-US" sz="1400" dirty="0">
              <a:latin typeface="Consolas" panose="020B0609020204030204" pitchFamily="49" charset="0"/>
            </a:endParaRPr>
          </a:p>
          <a:p>
            <a:pPr algn="l"/>
            <a:r>
              <a:rPr lang="en-US" sz="1400" dirty="0">
                <a:solidFill>
                  <a:schemeClr val="accent6"/>
                </a:solidFill>
                <a:latin typeface="Consolas" panose="020B0609020204030204" pitchFamily="49" charset="0"/>
              </a:rPr>
              <a:t>#pragma vector = PORT1_VECTOR       </a:t>
            </a:r>
          </a:p>
          <a:p>
            <a:pPr algn="l"/>
            <a:r>
              <a:rPr lang="fr-FR" sz="1400" dirty="0">
                <a:solidFill>
                  <a:schemeClr val="accent6"/>
                </a:solidFill>
                <a:latin typeface="Consolas" panose="020B0609020204030204" pitchFamily="49" charset="0"/>
              </a:rPr>
              <a:t>__</a:t>
            </a:r>
            <a:r>
              <a:rPr lang="fr-FR" sz="1400" dirty="0" err="1">
                <a:solidFill>
                  <a:schemeClr val="accent6"/>
                </a:solidFill>
                <a:latin typeface="Consolas" panose="020B0609020204030204" pitchFamily="49" charset="0"/>
              </a:rPr>
              <a:t>interrupt</a:t>
            </a:r>
            <a:r>
              <a:rPr lang="fr-FR" sz="1400" dirty="0">
                <a:solidFill>
                  <a:schemeClr val="accent6"/>
                </a:solidFill>
                <a:latin typeface="Consolas" panose="020B0609020204030204" pitchFamily="49" charset="0"/>
              </a:rPr>
              <a:t> </a:t>
            </a:r>
            <a:r>
              <a:rPr lang="fr-FR" sz="1400" dirty="0" err="1">
                <a:solidFill>
                  <a:schemeClr val="accent6"/>
                </a:solidFill>
                <a:latin typeface="Consolas" panose="020B0609020204030204" pitchFamily="49" charset="0"/>
              </a:rPr>
              <a:t>void</a:t>
            </a:r>
            <a:r>
              <a:rPr lang="fr-FR" sz="1400" dirty="0">
                <a:solidFill>
                  <a:schemeClr val="accent6"/>
                </a:solidFill>
                <a:latin typeface="Consolas" panose="020B0609020204030204" pitchFamily="49" charset="0"/>
              </a:rPr>
              <a:t> PORT1_ISR(</a:t>
            </a:r>
            <a:r>
              <a:rPr lang="fr-FR" sz="1400" dirty="0" err="1">
                <a:solidFill>
                  <a:schemeClr val="accent6"/>
                </a:solidFill>
                <a:latin typeface="Consolas" panose="020B0609020204030204" pitchFamily="49" charset="0"/>
              </a:rPr>
              <a:t>void</a:t>
            </a:r>
            <a:r>
              <a:rPr lang="fr-FR" sz="1400" dirty="0">
                <a:solidFill>
                  <a:schemeClr val="accent6"/>
                </a:solidFill>
                <a:latin typeface="Consolas" panose="020B0609020204030204" pitchFamily="49" charset="0"/>
              </a:rPr>
              <a:t>)    </a:t>
            </a:r>
            <a:r>
              <a:rPr lang="en-US" sz="1400" dirty="0">
                <a:latin typeface="Consolas" panose="020B0609020204030204" pitchFamily="49" charset="0"/>
              </a:rPr>
              <a:t>{   </a:t>
            </a:r>
          </a:p>
          <a:p>
            <a:pPr algn="l"/>
            <a:r>
              <a:rPr lang="en-US" sz="1400" dirty="0">
                <a:latin typeface="Consolas" panose="020B0609020204030204" pitchFamily="49" charset="0"/>
              </a:rPr>
              <a:t>        P1OUT = </a:t>
            </a:r>
            <a:r>
              <a:rPr lang="en-US" sz="1400" dirty="0" err="1">
                <a:latin typeface="Consolas" panose="020B0609020204030204" pitchFamily="49" charset="0"/>
              </a:rPr>
              <a:t>cnt</a:t>
            </a:r>
            <a:r>
              <a:rPr lang="en-US" sz="1400" dirty="0">
                <a:latin typeface="Consolas" panose="020B0609020204030204" pitchFamily="49" charset="0"/>
              </a:rPr>
              <a:t>;           </a:t>
            </a:r>
          </a:p>
          <a:p>
            <a:pPr algn="l"/>
            <a:r>
              <a:rPr lang="en-US" sz="1400" dirty="0">
                <a:latin typeface="Consolas" panose="020B0609020204030204" pitchFamily="49" charset="0"/>
              </a:rPr>
              <a:t>        P1IFG &amp;= ~BIT0;</a:t>
            </a:r>
          </a:p>
          <a:p>
            <a:pPr algn="l"/>
            <a:r>
              <a:rPr lang="en-US" sz="1400" dirty="0">
                <a:latin typeface="Consolas" panose="020B0609020204030204" pitchFamily="49" charset="0"/>
              </a:rPr>
              <a:t>}</a:t>
            </a:r>
            <a:endParaRPr lang="en-US" sz="1400" dirty="0"/>
          </a:p>
        </p:txBody>
      </p:sp>
    </p:spTree>
    <p:extLst>
      <p:ext uri="{BB962C8B-B14F-4D97-AF65-F5344CB8AC3E}">
        <p14:creationId xmlns:p14="http://schemas.microsoft.com/office/powerpoint/2010/main" val="31663742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CE21F-A8FE-41EA-9EE6-B350D26552B9}"/>
              </a:ext>
            </a:extLst>
          </p:cNvPr>
          <p:cNvSpPr>
            <a:spLocks noGrp="1"/>
          </p:cNvSpPr>
          <p:nvPr>
            <p:ph type="title"/>
          </p:nvPr>
        </p:nvSpPr>
        <p:spPr>
          <a:xfrm>
            <a:off x="127986" y="42221"/>
            <a:ext cx="10515600" cy="1325563"/>
          </a:xfrm>
        </p:spPr>
        <p:txBody>
          <a:bodyPr/>
          <a:lstStyle/>
          <a:p>
            <a:r>
              <a:rPr lang="en-US" b="1" dirty="0"/>
              <a:t>Non-Maskable Interrupt Example (redoing the previous one</a:t>
            </a:r>
          </a:p>
        </p:txBody>
      </p:sp>
      <p:sp>
        <p:nvSpPr>
          <p:cNvPr id="4" name="TextBox 3">
            <a:extLst>
              <a:ext uri="{FF2B5EF4-FFF2-40B4-BE49-F238E27FC236}">
                <a16:creationId xmlns:a16="http://schemas.microsoft.com/office/drawing/2014/main" id="{F269CA05-4368-4037-8C2E-8F9431CA4F44}"/>
              </a:ext>
            </a:extLst>
          </p:cNvPr>
          <p:cNvSpPr txBox="1"/>
          <p:nvPr/>
        </p:nvSpPr>
        <p:spPr>
          <a:xfrm>
            <a:off x="4653599" y="639815"/>
            <a:ext cx="6567036" cy="5816977"/>
          </a:xfrm>
          <a:prstGeom prst="rect">
            <a:avLst/>
          </a:prstGeom>
          <a:noFill/>
        </p:spPr>
        <p:txBody>
          <a:bodyPr wrap="square" rtlCol="0">
            <a:spAutoFit/>
          </a:bodyPr>
          <a:lstStyle/>
          <a:p>
            <a:pPr algn="l"/>
            <a:r>
              <a:rPr lang="en-US" sz="1200" dirty="0">
                <a:latin typeface="Consolas" panose="020B0609020204030204" pitchFamily="49" charset="0"/>
              </a:rPr>
              <a:t>#include &lt;msp430.h&gt; </a:t>
            </a:r>
          </a:p>
          <a:p>
            <a:pPr algn="l"/>
            <a:endParaRPr lang="en-US" sz="1200" dirty="0">
              <a:latin typeface="Consolas" panose="020B0609020204030204" pitchFamily="49" charset="0"/>
            </a:endParaRPr>
          </a:p>
          <a:p>
            <a:pPr algn="l"/>
            <a:r>
              <a:rPr lang="en-US" sz="1200" dirty="0">
                <a:latin typeface="Consolas" panose="020B0609020204030204" pitchFamily="49" charset="0"/>
              </a:rPr>
              <a:t>void main(void){</a:t>
            </a:r>
          </a:p>
          <a:p>
            <a:pPr algn="l"/>
            <a:r>
              <a:rPr lang="en-US" sz="1200" dirty="0">
                <a:latin typeface="Consolas" panose="020B0609020204030204" pitchFamily="49" charset="0"/>
              </a:rPr>
              <a:t>   WDTCTL = WDTPW|WDTHOLD|</a:t>
            </a:r>
            <a:r>
              <a:rPr lang="en-US" sz="1200" dirty="0">
                <a:solidFill>
                  <a:srgbClr val="00B0F0"/>
                </a:solidFill>
                <a:latin typeface="Consolas" panose="020B0609020204030204" pitchFamily="49" charset="0"/>
              </a:rPr>
              <a:t>WDTNMI;</a:t>
            </a:r>
          </a:p>
          <a:p>
            <a:pPr algn="l"/>
            <a:r>
              <a:rPr lang="en-US" sz="1200" dirty="0">
                <a:latin typeface="Consolas" panose="020B0609020204030204" pitchFamily="49" charset="0"/>
              </a:rPr>
              <a:t>   </a:t>
            </a:r>
          </a:p>
          <a:p>
            <a:pPr algn="l"/>
            <a:r>
              <a:rPr lang="en-US" sz="1200" dirty="0">
                <a:latin typeface="Consolas" panose="020B0609020204030204" pitchFamily="49" charset="0"/>
              </a:rPr>
              <a:t>   int </a:t>
            </a:r>
            <a:r>
              <a:rPr lang="en-US" sz="1200" dirty="0" err="1">
                <a:latin typeface="Consolas" panose="020B0609020204030204" pitchFamily="49" charset="0"/>
              </a:rPr>
              <a:t>cnt</a:t>
            </a:r>
            <a:r>
              <a:rPr lang="en-US" sz="1200" dirty="0">
                <a:latin typeface="Consolas" panose="020B0609020204030204" pitchFamily="49" charset="0"/>
              </a:rPr>
              <a:t> = 0;</a:t>
            </a:r>
          </a:p>
          <a:p>
            <a:pPr algn="l"/>
            <a:endParaRPr lang="en-US" sz="1200" dirty="0">
              <a:latin typeface="Consolas" panose="020B0609020204030204" pitchFamily="49" charset="0"/>
            </a:endParaRPr>
          </a:p>
          <a:p>
            <a:pPr algn="l"/>
            <a:r>
              <a:rPr lang="en-US" sz="1200" dirty="0">
                <a:latin typeface="Consolas" panose="020B0609020204030204" pitchFamily="49" charset="0"/>
              </a:rPr>
              <a:t>   P1DIR |= BIT0;</a:t>
            </a:r>
          </a:p>
          <a:p>
            <a:pPr algn="l"/>
            <a:r>
              <a:rPr lang="en-US" sz="1200" dirty="0">
                <a:latin typeface="Consolas" panose="020B0609020204030204" pitchFamily="49" charset="0"/>
              </a:rPr>
              <a:t>   P2DIR |= 0xFF;</a:t>
            </a:r>
          </a:p>
          <a:p>
            <a:pPr algn="l"/>
            <a:r>
              <a:rPr lang="en-US" sz="1200" dirty="0">
                <a:latin typeface="Consolas" panose="020B0609020204030204" pitchFamily="49" charset="0"/>
              </a:rPr>
              <a:t>   </a:t>
            </a:r>
          </a:p>
          <a:p>
            <a:pPr algn="l"/>
            <a:r>
              <a:rPr lang="en-US" sz="1200" dirty="0">
                <a:latin typeface="Consolas" panose="020B0609020204030204" pitchFamily="49" charset="0"/>
              </a:rPr>
              <a:t>   P1REN |= BIT0;</a:t>
            </a:r>
          </a:p>
          <a:p>
            <a:pPr algn="l"/>
            <a:r>
              <a:rPr lang="en-US" sz="1200" dirty="0">
                <a:latin typeface="Consolas" panose="020B0609020204030204" pitchFamily="49" charset="0"/>
              </a:rPr>
              <a:t>   P1OUT &amp;= ~BIT0;</a:t>
            </a:r>
          </a:p>
          <a:p>
            <a:pPr algn="l"/>
            <a:endParaRPr lang="en-US" sz="1200" dirty="0">
              <a:latin typeface="Consolas" panose="020B0609020204030204" pitchFamily="49" charset="0"/>
            </a:endParaRPr>
          </a:p>
          <a:p>
            <a:pPr algn="l"/>
            <a:r>
              <a:rPr lang="en-US" sz="1200" dirty="0">
                <a:latin typeface="Consolas" panose="020B0609020204030204" pitchFamily="49" charset="0"/>
              </a:rPr>
              <a:t>   </a:t>
            </a:r>
            <a:r>
              <a:rPr lang="en-US" sz="1200" dirty="0">
                <a:solidFill>
                  <a:srgbClr val="FF0000"/>
                </a:solidFill>
                <a:latin typeface="Consolas" panose="020B0609020204030204" pitchFamily="49" charset="0"/>
              </a:rPr>
              <a:t>IE1= NMIE;</a:t>
            </a:r>
          </a:p>
          <a:p>
            <a:r>
              <a:rPr lang="en-US" sz="1200" dirty="0">
                <a:solidFill>
                  <a:srgbClr val="FF0000"/>
                </a:solidFill>
                <a:latin typeface="Consolas" panose="020B0609020204030204" pitchFamily="49" charset="0"/>
              </a:rPr>
              <a:t>   IFG1&amp;= ~NMIFG;</a:t>
            </a:r>
          </a:p>
          <a:p>
            <a:pPr algn="l"/>
            <a:endParaRPr lang="en-US" sz="1200" dirty="0">
              <a:latin typeface="Consolas" panose="020B0609020204030204" pitchFamily="49" charset="0"/>
            </a:endParaRPr>
          </a:p>
          <a:p>
            <a:pPr algn="l"/>
            <a:r>
              <a:rPr lang="en-US" sz="1200" dirty="0">
                <a:latin typeface="Consolas" panose="020B0609020204030204" pitchFamily="49" charset="0"/>
              </a:rPr>
              <a:t>   </a:t>
            </a:r>
          </a:p>
          <a:p>
            <a:pPr algn="l"/>
            <a:r>
              <a:rPr lang="en-US" sz="1200" dirty="0">
                <a:latin typeface="Consolas" panose="020B0609020204030204" pitchFamily="49" charset="0"/>
              </a:rPr>
              <a:t>   _</a:t>
            </a:r>
            <a:r>
              <a:rPr lang="en-US" sz="1200" dirty="0" err="1">
                <a:latin typeface="Consolas" panose="020B0609020204030204" pitchFamily="49" charset="0"/>
              </a:rPr>
              <a:t>enable_interrupts</a:t>
            </a:r>
            <a:r>
              <a:rPr lang="en-US" sz="1200" dirty="0">
                <a:latin typeface="Consolas" panose="020B0609020204030204" pitchFamily="49" charset="0"/>
              </a:rPr>
              <a:t>();</a:t>
            </a:r>
          </a:p>
          <a:p>
            <a:pPr algn="l"/>
            <a:endParaRPr lang="en-US" sz="1200" dirty="0">
              <a:latin typeface="Consolas" panose="020B0609020204030204" pitchFamily="49" charset="0"/>
            </a:endParaRPr>
          </a:p>
          <a:p>
            <a:pPr algn="l"/>
            <a:r>
              <a:rPr lang="en-US" sz="1200" dirty="0">
                <a:latin typeface="Consolas" panose="020B0609020204030204" pitchFamily="49" charset="0"/>
              </a:rPr>
              <a:t>while(1){</a:t>
            </a:r>
          </a:p>
          <a:p>
            <a:pPr algn="l"/>
            <a:r>
              <a:rPr lang="en-US" sz="1200" dirty="0" err="1">
                <a:latin typeface="Consolas" panose="020B0609020204030204" pitchFamily="49" charset="0"/>
              </a:rPr>
              <a:t>cnt</a:t>
            </a:r>
            <a:r>
              <a:rPr lang="en-US" sz="1200" dirty="0">
                <a:latin typeface="Consolas" panose="020B0609020204030204" pitchFamily="49" charset="0"/>
              </a:rPr>
              <a:t>++;}</a:t>
            </a:r>
          </a:p>
          <a:p>
            <a:pPr algn="l"/>
            <a:r>
              <a:rPr lang="en-US" sz="1200" dirty="0">
                <a:latin typeface="Consolas" panose="020B0609020204030204" pitchFamily="49" charset="0"/>
              </a:rPr>
              <a:t>}</a:t>
            </a:r>
          </a:p>
          <a:p>
            <a:pPr algn="l"/>
            <a:endParaRPr lang="en-US" sz="1200" dirty="0">
              <a:latin typeface="Consolas" panose="020B0609020204030204" pitchFamily="49" charset="0"/>
            </a:endParaRPr>
          </a:p>
          <a:p>
            <a:pPr algn="l"/>
            <a:r>
              <a:rPr lang="en-US" sz="1200" dirty="0">
                <a:solidFill>
                  <a:schemeClr val="accent6"/>
                </a:solidFill>
                <a:latin typeface="Consolas" panose="020B0609020204030204" pitchFamily="49" charset="0"/>
              </a:rPr>
              <a:t>#pragma vector = NMI_VECTOR       </a:t>
            </a:r>
          </a:p>
          <a:p>
            <a:pPr algn="l"/>
            <a:r>
              <a:rPr lang="fr-FR" sz="1200" dirty="0">
                <a:solidFill>
                  <a:schemeClr val="accent6"/>
                </a:solidFill>
                <a:latin typeface="Consolas" panose="020B0609020204030204" pitchFamily="49" charset="0"/>
              </a:rPr>
              <a:t>__</a:t>
            </a:r>
            <a:r>
              <a:rPr lang="fr-FR" sz="1200" dirty="0" err="1">
                <a:solidFill>
                  <a:schemeClr val="accent6"/>
                </a:solidFill>
                <a:latin typeface="Consolas" panose="020B0609020204030204" pitchFamily="49" charset="0"/>
              </a:rPr>
              <a:t>interrupt</a:t>
            </a:r>
            <a:r>
              <a:rPr lang="fr-FR" sz="1200" dirty="0">
                <a:solidFill>
                  <a:schemeClr val="accent6"/>
                </a:solidFill>
                <a:latin typeface="Consolas" panose="020B0609020204030204" pitchFamily="49" charset="0"/>
              </a:rPr>
              <a:t> </a:t>
            </a:r>
            <a:r>
              <a:rPr lang="fr-FR" sz="1200" dirty="0" err="1">
                <a:solidFill>
                  <a:schemeClr val="accent6"/>
                </a:solidFill>
                <a:latin typeface="Consolas" panose="020B0609020204030204" pitchFamily="49" charset="0"/>
              </a:rPr>
              <a:t>void</a:t>
            </a:r>
            <a:r>
              <a:rPr lang="fr-FR" sz="1200" dirty="0">
                <a:solidFill>
                  <a:schemeClr val="accent6"/>
                </a:solidFill>
                <a:latin typeface="Consolas" panose="020B0609020204030204" pitchFamily="49" charset="0"/>
              </a:rPr>
              <a:t> NMI_ISR(</a:t>
            </a:r>
            <a:r>
              <a:rPr lang="fr-FR" sz="1200" dirty="0" err="1">
                <a:solidFill>
                  <a:schemeClr val="accent6"/>
                </a:solidFill>
                <a:latin typeface="Consolas" panose="020B0609020204030204" pitchFamily="49" charset="0"/>
              </a:rPr>
              <a:t>void</a:t>
            </a:r>
            <a:r>
              <a:rPr lang="fr-FR" sz="1200" dirty="0">
                <a:solidFill>
                  <a:schemeClr val="accent6"/>
                </a:solidFill>
                <a:latin typeface="Consolas" panose="020B0609020204030204" pitchFamily="49" charset="0"/>
              </a:rPr>
              <a:t>)</a:t>
            </a:r>
            <a:r>
              <a:rPr lang="fr-FR" sz="1200" dirty="0">
                <a:latin typeface="Consolas" panose="020B0609020204030204" pitchFamily="49" charset="0"/>
              </a:rPr>
              <a:t>    </a:t>
            </a:r>
          </a:p>
          <a:p>
            <a:pPr algn="l"/>
            <a:r>
              <a:rPr lang="en-US" sz="1200" dirty="0">
                <a:latin typeface="Consolas" panose="020B0609020204030204" pitchFamily="49" charset="0"/>
              </a:rPr>
              <a:t>    {   </a:t>
            </a:r>
          </a:p>
          <a:p>
            <a:pPr algn="l"/>
            <a:r>
              <a:rPr lang="en-US" sz="1200" dirty="0">
                <a:latin typeface="Consolas" panose="020B0609020204030204" pitchFamily="49" charset="0"/>
              </a:rPr>
              <a:t>        P1OUT = </a:t>
            </a:r>
            <a:r>
              <a:rPr lang="en-US" sz="1200" dirty="0" err="1">
                <a:latin typeface="Consolas" panose="020B0609020204030204" pitchFamily="49" charset="0"/>
              </a:rPr>
              <a:t>cnt</a:t>
            </a:r>
            <a:r>
              <a:rPr lang="en-US" sz="1200" dirty="0">
                <a:latin typeface="Consolas" panose="020B0609020204030204" pitchFamily="49" charset="0"/>
              </a:rPr>
              <a:t>;           </a:t>
            </a:r>
          </a:p>
          <a:p>
            <a:pPr algn="l"/>
            <a:r>
              <a:rPr lang="en-US" sz="1200" dirty="0">
                <a:latin typeface="Consolas" panose="020B0609020204030204" pitchFamily="49" charset="0"/>
              </a:rPr>
              <a:t>        IIFG1 &amp;= ~NMIFG;</a:t>
            </a:r>
          </a:p>
          <a:p>
            <a:pPr algn="l"/>
            <a:r>
              <a:rPr lang="en-US" sz="1200" dirty="0">
                <a:latin typeface="Consolas" panose="020B0609020204030204" pitchFamily="49" charset="0"/>
              </a:rPr>
              <a:t>        IE1 = NMIE;</a:t>
            </a:r>
          </a:p>
          <a:p>
            <a:pPr algn="l"/>
            <a:endParaRPr lang="en-US" sz="1200" dirty="0">
              <a:latin typeface="Consolas" panose="020B0609020204030204" pitchFamily="49" charset="0"/>
            </a:endParaRPr>
          </a:p>
          <a:p>
            <a:pPr algn="l"/>
            <a:r>
              <a:rPr lang="en-US" sz="1200" dirty="0">
                <a:latin typeface="Consolas" panose="020B0609020204030204" pitchFamily="49" charset="0"/>
              </a:rPr>
              <a:t>        }</a:t>
            </a:r>
            <a:endParaRPr lang="en-US" sz="1200" dirty="0"/>
          </a:p>
        </p:txBody>
      </p:sp>
    </p:spTree>
    <p:extLst>
      <p:ext uri="{BB962C8B-B14F-4D97-AF65-F5344CB8AC3E}">
        <p14:creationId xmlns:p14="http://schemas.microsoft.com/office/powerpoint/2010/main" val="5897197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0673A7-0C5F-4377-92EE-143A0EC37C6C}"/>
              </a:ext>
            </a:extLst>
          </p:cNvPr>
          <p:cNvSpPr>
            <a:spLocks noGrp="1"/>
          </p:cNvSpPr>
          <p:nvPr>
            <p:ph type="title"/>
          </p:nvPr>
        </p:nvSpPr>
        <p:spPr>
          <a:xfrm>
            <a:off x="838200" y="-168053"/>
            <a:ext cx="10515600" cy="1325563"/>
          </a:xfrm>
        </p:spPr>
        <p:txBody>
          <a:bodyPr/>
          <a:lstStyle/>
          <a:p>
            <a:r>
              <a:rPr lang="en-US" dirty="0"/>
              <a:t>Turn on the red LED</a:t>
            </a:r>
          </a:p>
        </p:txBody>
      </p:sp>
      <p:pic>
        <p:nvPicPr>
          <p:cNvPr id="4" name="图片 15">
            <a:extLst>
              <a:ext uri="{FF2B5EF4-FFF2-40B4-BE49-F238E27FC236}">
                <a16:creationId xmlns:a16="http://schemas.microsoft.com/office/drawing/2014/main" id="{3F2D4F43-CAA8-41A2-94D1-755173FFC4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27808" y="1027290"/>
            <a:ext cx="5451347" cy="5121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0698232-5782-4798-8A7F-B58DFD379642}"/>
              </a:ext>
            </a:extLst>
          </p:cNvPr>
          <p:cNvPicPr>
            <a:picLocks noChangeAspect="1"/>
          </p:cNvPicPr>
          <p:nvPr/>
        </p:nvPicPr>
        <p:blipFill>
          <a:blip r:embed="rId3"/>
          <a:stretch>
            <a:fillRect/>
          </a:stretch>
        </p:blipFill>
        <p:spPr>
          <a:xfrm>
            <a:off x="99277" y="925690"/>
            <a:ext cx="6322059" cy="5567186"/>
          </a:xfrm>
          <a:prstGeom prst="rect">
            <a:avLst/>
          </a:prstGeom>
        </p:spPr>
      </p:pic>
    </p:spTree>
    <p:extLst>
      <p:ext uri="{BB962C8B-B14F-4D97-AF65-F5344CB8AC3E}">
        <p14:creationId xmlns:p14="http://schemas.microsoft.com/office/powerpoint/2010/main" val="324885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00E7644-A1FE-426E-8508-9C7CE7F5DBE2}"/>
              </a:ext>
            </a:extLst>
          </p:cNvPr>
          <p:cNvPicPr>
            <a:picLocks noGrp="1" noChangeAspect="1"/>
          </p:cNvPicPr>
          <p:nvPr>
            <p:ph idx="1"/>
          </p:nvPr>
        </p:nvPicPr>
        <p:blipFill>
          <a:blip r:embed="rId2"/>
          <a:stretch>
            <a:fillRect/>
          </a:stretch>
        </p:blipFill>
        <p:spPr>
          <a:xfrm>
            <a:off x="255148" y="1789760"/>
            <a:ext cx="5335564" cy="4625975"/>
          </a:xfrm>
        </p:spPr>
      </p:pic>
      <p:sp>
        <p:nvSpPr>
          <p:cNvPr id="3" name="Title 2">
            <a:extLst>
              <a:ext uri="{FF2B5EF4-FFF2-40B4-BE49-F238E27FC236}">
                <a16:creationId xmlns:a16="http://schemas.microsoft.com/office/drawing/2014/main" id="{C92F5436-9E29-4A54-9B2B-A1B61A9333C4}"/>
              </a:ext>
            </a:extLst>
          </p:cNvPr>
          <p:cNvSpPr>
            <a:spLocks noGrp="1"/>
          </p:cNvSpPr>
          <p:nvPr>
            <p:ph type="title"/>
          </p:nvPr>
        </p:nvSpPr>
        <p:spPr>
          <a:xfrm>
            <a:off x="349928" y="0"/>
            <a:ext cx="10515600" cy="1325563"/>
          </a:xfrm>
        </p:spPr>
        <p:txBody>
          <a:bodyPr/>
          <a:lstStyle/>
          <a:p>
            <a:pPr algn="l"/>
            <a:r>
              <a:rPr lang="en-US" dirty="0"/>
              <a:t>C and Assembly</a:t>
            </a:r>
          </a:p>
        </p:txBody>
      </p:sp>
      <p:sp>
        <p:nvSpPr>
          <p:cNvPr id="4" name="TextBox 3">
            <a:extLst>
              <a:ext uri="{FF2B5EF4-FFF2-40B4-BE49-F238E27FC236}">
                <a16:creationId xmlns:a16="http://schemas.microsoft.com/office/drawing/2014/main" id="{373EFA4B-15DE-43F0-B045-D1AACDE8BF3E}"/>
              </a:ext>
            </a:extLst>
          </p:cNvPr>
          <p:cNvSpPr txBox="1"/>
          <p:nvPr/>
        </p:nvSpPr>
        <p:spPr>
          <a:xfrm>
            <a:off x="6448890" y="1248809"/>
            <a:ext cx="5240784" cy="369332"/>
          </a:xfrm>
          <a:prstGeom prst="rect">
            <a:avLst/>
          </a:prstGeom>
          <a:noFill/>
        </p:spPr>
        <p:txBody>
          <a:bodyPr wrap="square" rtlCol="0">
            <a:spAutoFit/>
          </a:bodyPr>
          <a:lstStyle/>
          <a:p>
            <a:r>
              <a:rPr lang="en-US" dirty="0"/>
              <a:t>Example: Toggle the red and Green LED</a:t>
            </a:r>
          </a:p>
        </p:txBody>
      </p:sp>
      <p:pic>
        <p:nvPicPr>
          <p:cNvPr id="7" name="Picture 6">
            <a:extLst>
              <a:ext uri="{FF2B5EF4-FFF2-40B4-BE49-F238E27FC236}">
                <a16:creationId xmlns:a16="http://schemas.microsoft.com/office/drawing/2014/main" id="{9610FF75-669D-4555-9FFF-3A81C3D623CE}"/>
              </a:ext>
            </a:extLst>
          </p:cNvPr>
          <p:cNvPicPr>
            <a:picLocks noChangeAspect="1"/>
          </p:cNvPicPr>
          <p:nvPr/>
        </p:nvPicPr>
        <p:blipFill>
          <a:blip r:embed="rId3"/>
          <a:stretch>
            <a:fillRect/>
          </a:stretch>
        </p:blipFill>
        <p:spPr>
          <a:xfrm>
            <a:off x="5952243" y="1789760"/>
            <a:ext cx="5457825" cy="4443942"/>
          </a:xfrm>
          <a:prstGeom prst="rect">
            <a:avLst/>
          </a:prstGeom>
        </p:spPr>
      </p:pic>
      <p:sp>
        <p:nvSpPr>
          <p:cNvPr id="8" name="TextBox 7">
            <a:extLst>
              <a:ext uri="{FF2B5EF4-FFF2-40B4-BE49-F238E27FC236}">
                <a16:creationId xmlns:a16="http://schemas.microsoft.com/office/drawing/2014/main" id="{717DA2F8-FD0F-42E2-9D0C-BEC9142AC134}"/>
              </a:ext>
            </a:extLst>
          </p:cNvPr>
          <p:cNvSpPr txBox="1"/>
          <p:nvPr/>
        </p:nvSpPr>
        <p:spPr>
          <a:xfrm>
            <a:off x="502328" y="1172054"/>
            <a:ext cx="5240784" cy="369332"/>
          </a:xfrm>
          <a:prstGeom prst="rect">
            <a:avLst/>
          </a:prstGeom>
          <a:noFill/>
        </p:spPr>
        <p:txBody>
          <a:bodyPr wrap="square" rtlCol="0">
            <a:spAutoFit/>
          </a:bodyPr>
          <a:lstStyle/>
          <a:p>
            <a:r>
              <a:rPr lang="en-US" dirty="0"/>
              <a:t>Example: Toggle the red LED</a:t>
            </a:r>
          </a:p>
        </p:txBody>
      </p:sp>
    </p:spTree>
    <p:extLst>
      <p:ext uri="{BB962C8B-B14F-4D97-AF65-F5344CB8AC3E}">
        <p14:creationId xmlns:p14="http://schemas.microsoft.com/office/powerpoint/2010/main" val="284066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ACCA965-3B7F-4A67-855B-9E0703248106}"/>
              </a:ext>
            </a:extLst>
          </p:cNvPr>
          <p:cNvPicPr>
            <a:picLocks noGrp="1" noChangeAspect="1"/>
          </p:cNvPicPr>
          <p:nvPr>
            <p:ph idx="1"/>
          </p:nvPr>
        </p:nvPicPr>
        <p:blipFill>
          <a:blip r:embed="rId2"/>
          <a:stretch>
            <a:fillRect/>
          </a:stretch>
        </p:blipFill>
        <p:spPr>
          <a:xfrm>
            <a:off x="189154" y="1797220"/>
            <a:ext cx="5705855" cy="4625975"/>
          </a:xfrm>
        </p:spPr>
      </p:pic>
      <p:sp>
        <p:nvSpPr>
          <p:cNvPr id="3" name="Title 2">
            <a:extLst>
              <a:ext uri="{FF2B5EF4-FFF2-40B4-BE49-F238E27FC236}">
                <a16:creationId xmlns:a16="http://schemas.microsoft.com/office/drawing/2014/main" id="{C81461ED-05A9-4C6A-8FC0-79311B0ECA62}"/>
              </a:ext>
            </a:extLst>
          </p:cNvPr>
          <p:cNvSpPr>
            <a:spLocks noGrp="1"/>
          </p:cNvSpPr>
          <p:nvPr>
            <p:ph type="title"/>
          </p:nvPr>
        </p:nvSpPr>
        <p:spPr>
          <a:xfrm>
            <a:off x="838200" y="365125"/>
            <a:ext cx="11353800" cy="1325563"/>
          </a:xfrm>
        </p:spPr>
        <p:txBody>
          <a:bodyPr/>
          <a:lstStyle/>
          <a:p>
            <a:pPr algn="l"/>
            <a:r>
              <a:rPr lang="en-US" dirty="0"/>
              <a:t>Count the number of button presses by interrupts</a:t>
            </a:r>
          </a:p>
        </p:txBody>
      </p:sp>
      <p:pic>
        <p:nvPicPr>
          <p:cNvPr id="4" name="图片 16">
            <a:extLst>
              <a:ext uri="{FF2B5EF4-FFF2-40B4-BE49-F238E27FC236}">
                <a16:creationId xmlns:a16="http://schemas.microsoft.com/office/drawing/2014/main" id="{9CF80B8A-97E9-4012-A114-4A1CDCF1A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3756" y="1690688"/>
            <a:ext cx="6339245" cy="525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210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AC8052-E071-4C0B-9CFB-A37A95E9A3AF}"/>
              </a:ext>
            </a:extLst>
          </p:cNvPr>
          <p:cNvSpPr>
            <a:spLocks noGrp="1"/>
          </p:cNvSpPr>
          <p:nvPr>
            <p:ph type="title"/>
          </p:nvPr>
        </p:nvSpPr>
        <p:spPr/>
        <p:txBody>
          <a:bodyPr/>
          <a:lstStyle/>
          <a:p>
            <a:r>
              <a:rPr lang="en-US" dirty="0"/>
              <a:t>Count the number of button presses by interrupts</a:t>
            </a:r>
          </a:p>
        </p:txBody>
      </p:sp>
      <p:sp>
        <p:nvSpPr>
          <p:cNvPr id="5" name="TextBox 4">
            <a:extLst>
              <a:ext uri="{FF2B5EF4-FFF2-40B4-BE49-F238E27FC236}">
                <a16:creationId xmlns:a16="http://schemas.microsoft.com/office/drawing/2014/main" id="{DCE37802-8BE6-4686-AB8F-D223AEBA1D37}"/>
              </a:ext>
            </a:extLst>
          </p:cNvPr>
          <p:cNvSpPr txBox="1"/>
          <p:nvPr/>
        </p:nvSpPr>
        <p:spPr>
          <a:xfrm>
            <a:off x="6649156" y="1690688"/>
            <a:ext cx="4380088" cy="4524315"/>
          </a:xfrm>
          <a:prstGeom prst="rect">
            <a:avLst/>
          </a:prstGeom>
          <a:noFill/>
        </p:spPr>
        <p:txBody>
          <a:bodyPr wrap="square" rtlCol="0">
            <a:spAutoFit/>
          </a:bodyPr>
          <a:lstStyle/>
          <a:p>
            <a:pPr marL="0" marR="0" algn="just">
              <a:spcBef>
                <a:spcPts val="0"/>
              </a:spcBef>
              <a:spcAft>
                <a:spcPts val="0"/>
              </a:spcAft>
            </a:pPr>
            <a:r>
              <a:rPr lang="en-US" sz="1800" kern="100" dirty="0">
                <a:solidFill>
                  <a:srgbClr val="000000"/>
                </a:solidFill>
                <a:effectLst/>
                <a:latin typeface="Consolas" panose="020B0609020204030204" pitchFamily="49" charset="0"/>
                <a:ea typeface="Consolas" panose="020B0609020204030204" pitchFamily="49" charset="0"/>
              </a:rPr>
              <a:t> </a:t>
            </a:r>
            <a:r>
              <a:rPr lang="en-US" sz="1800" b="1" kern="100" dirty="0" err="1">
                <a:solidFill>
                  <a:srgbClr val="7F0055"/>
                </a:solidFill>
                <a:effectLst/>
                <a:latin typeface="Consolas" panose="020B0609020204030204" pitchFamily="49" charset="0"/>
                <a:ea typeface="Consolas" panose="020B0609020204030204" pitchFamily="49" charset="0"/>
              </a:rPr>
              <a:t>bis.b</a:t>
            </a:r>
            <a:r>
              <a:rPr lang="en-US" sz="1800" kern="100" dirty="0">
                <a:solidFill>
                  <a:srgbClr val="000000"/>
                </a:solidFill>
                <a:effectLst/>
                <a:latin typeface="Consolas" panose="020B0609020204030204" pitchFamily="49" charset="0"/>
                <a:ea typeface="Consolas" panose="020B0609020204030204" pitchFamily="49" charset="0"/>
              </a:rPr>
              <a:t> #08h,P1IE</a:t>
            </a:r>
            <a:endParaRPr lang="en-US" sz="18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800" kern="100" dirty="0">
                <a:solidFill>
                  <a:srgbClr val="000000"/>
                </a:solidFill>
                <a:effectLst/>
                <a:latin typeface="Consolas" panose="020B0609020204030204" pitchFamily="49" charset="0"/>
                <a:ea typeface="Consolas" panose="020B0609020204030204" pitchFamily="49" charset="0"/>
              </a:rPr>
              <a:t> </a:t>
            </a:r>
            <a:r>
              <a:rPr lang="en-US" sz="1800" b="1" kern="100" dirty="0" err="1">
                <a:solidFill>
                  <a:srgbClr val="7F0055"/>
                </a:solidFill>
                <a:effectLst/>
                <a:latin typeface="Consolas" panose="020B0609020204030204" pitchFamily="49" charset="0"/>
                <a:ea typeface="Consolas" panose="020B0609020204030204" pitchFamily="49" charset="0"/>
              </a:rPr>
              <a:t>bis.b</a:t>
            </a:r>
            <a:r>
              <a:rPr lang="en-US" sz="1800" kern="100" dirty="0">
                <a:solidFill>
                  <a:srgbClr val="000000"/>
                </a:solidFill>
                <a:effectLst/>
                <a:latin typeface="Consolas" panose="020B0609020204030204" pitchFamily="49" charset="0"/>
                <a:ea typeface="Consolas" panose="020B0609020204030204" pitchFamily="49" charset="0"/>
              </a:rPr>
              <a:t> #08h,P1IES</a:t>
            </a:r>
            <a:endParaRPr lang="en-US" sz="18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800" kern="100" dirty="0">
                <a:solidFill>
                  <a:srgbClr val="000000"/>
                </a:solidFill>
                <a:effectLst/>
                <a:latin typeface="Consolas" panose="020B0609020204030204" pitchFamily="49" charset="0"/>
                <a:ea typeface="Consolas" panose="020B0609020204030204" pitchFamily="49" charset="0"/>
              </a:rPr>
              <a:t> </a:t>
            </a:r>
            <a:r>
              <a:rPr lang="en-US" sz="1800" b="1" kern="100" dirty="0" err="1">
                <a:solidFill>
                  <a:srgbClr val="7F0055"/>
                </a:solidFill>
                <a:effectLst/>
                <a:latin typeface="Consolas" panose="020B0609020204030204" pitchFamily="49" charset="0"/>
                <a:ea typeface="Consolas" panose="020B0609020204030204" pitchFamily="49" charset="0"/>
              </a:rPr>
              <a:t>bic.b</a:t>
            </a:r>
            <a:r>
              <a:rPr lang="en-US" sz="1800" kern="100" dirty="0">
                <a:solidFill>
                  <a:srgbClr val="000000"/>
                </a:solidFill>
                <a:effectLst/>
                <a:latin typeface="Consolas" panose="020B0609020204030204" pitchFamily="49" charset="0"/>
                <a:ea typeface="Consolas" panose="020B0609020204030204" pitchFamily="49" charset="0"/>
              </a:rPr>
              <a:t> #08h,P1IFG</a:t>
            </a:r>
            <a:endParaRPr lang="en-US" sz="18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800" kern="100" dirty="0">
                <a:solidFill>
                  <a:srgbClr val="000000"/>
                </a:solidFill>
                <a:effectLst/>
                <a:latin typeface="Consolas" panose="020B0609020204030204" pitchFamily="49" charset="0"/>
                <a:ea typeface="Consolas" panose="020B0609020204030204" pitchFamily="49" charset="0"/>
              </a:rPr>
              <a:t> </a:t>
            </a:r>
            <a:r>
              <a:rPr lang="en-US" sz="1800" b="1" kern="100" dirty="0" err="1">
                <a:solidFill>
                  <a:srgbClr val="7F0055"/>
                </a:solidFill>
                <a:effectLst/>
                <a:latin typeface="Consolas" panose="020B0609020204030204" pitchFamily="49" charset="0"/>
                <a:ea typeface="Consolas" panose="020B0609020204030204" pitchFamily="49" charset="0"/>
              </a:rPr>
              <a:t>clr</a:t>
            </a:r>
            <a:r>
              <a:rPr lang="en-US" sz="1800" kern="100" dirty="0">
                <a:solidFill>
                  <a:srgbClr val="000000"/>
                </a:solidFill>
                <a:effectLst/>
                <a:latin typeface="Consolas" panose="020B0609020204030204" pitchFamily="49" charset="0"/>
                <a:ea typeface="Consolas" panose="020B0609020204030204" pitchFamily="49" charset="0"/>
              </a:rPr>
              <a:t> R5</a:t>
            </a:r>
            <a:endParaRPr lang="en-US" sz="18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800" kern="100" dirty="0">
                <a:effectLst/>
                <a:latin typeface="Consolas" panose="020B0609020204030204" pitchFamily="49" charset="0"/>
                <a:ea typeface="Consolas" panose="020B0609020204030204" pitchFamily="49" charset="0"/>
              </a:rPr>
              <a:t> </a:t>
            </a:r>
            <a:endParaRPr lang="en-US" sz="18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800" kern="100" dirty="0">
                <a:solidFill>
                  <a:srgbClr val="000000"/>
                </a:solidFill>
                <a:effectLst/>
                <a:latin typeface="Consolas" panose="020B0609020204030204" pitchFamily="49" charset="0"/>
                <a:ea typeface="Consolas" panose="020B0609020204030204" pitchFamily="49" charset="0"/>
              </a:rPr>
              <a:t> </a:t>
            </a:r>
            <a:r>
              <a:rPr lang="en-US" sz="1800" b="1" kern="100" dirty="0" err="1">
                <a:solidFill>
                  <a:srgbClr val="7F0055"/>
                </a:solidFill>
                <a:effectLst/>
                <a:latin typeface="Consolas" panose="020B0609020204030204" pitchFamily="49" charset="0"/>
                <a:ea typeface="Consolas" panose="020B0609020204030204" pitchFamily="49" charset="0"/>
              </a:rPr>
              <a:t>bis.w</a:t>
            </a:r>
            <a:r>
              <a:rPr lang="en-US" sz="1800" kern="100" dirty="0">
                <a:solidFill>
                  <a:srgbClr val="000000"/>
                </a:solidFill>
                <a:effectLst/>
                <a:latin typeface="Consolas" panose="020B0609020204030204" pitchFamily="49" charset="0"/>
                <a:ea typeface="Consolas" panose="020B0609020204030204" pitchFamily="49" charset="0"/>
              </a:rPr>
              <a:t> #GIE,SR</a:t>
            </a:r>
            <a:endParaRPr lang="en-US" sz="18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800" kern="100" dirty="0">
                <a:effectLst/>
                <a:latin typeface="Consolas" panose="020B0609020204030204" pitchFamily="49" charset="0"/>
                <a:ea typeface="Consolas" panose="020B0609020204030204" pitchFamily="49" charset="0"/>
              </a:rPr>
              <a:t> </a:t>
            </a:r>
            <a:endParaRPr lang="en-US" sz="18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800" kern="100" dirty="0">
                <a:solidFill>
                  <a:srgbClr val="000000"/>
                </a:solidFill>
                <a:effectLst/>
                <a:latin typeface="Consolas" panose="020B0609020204030204" pitchFamily="49" charset="0"/>
                <a:ea typeface="Consolas" panose="020B0609020204030204" pitchFamily="49" charset="0"/>
              </a:rPr>
              <a:t> </a:t>
            </a:r>
            <a:r>
              <a:rPr lang="en-US" sz="1800" b="1" kern="100" dirty="0" err="1">
                <a:solidFill>
                  <a:srgbClr val="7F0055"/>
                </a:solidFill>
                <a:effectLst/>
                <a:latin typeface="Consolas" panose="020B0609020204030204" pitchFamily="49" charset="0"/>
                <a:ea typeface="Consolas" panose="020B0609020204030204" pitchFamily="49" charset="0"/>
              </a:rPr>
              <a:t>jmp</a:t>
            </a:r>
            <a:r>
              <a:rPr lang="en-US" sz="1800" kern="100" dirty="0">
                <a:solidFill>
                  <a:srgbClr val="000000"/>
                </a:solidFill>
                <a:effectLst/>
                <a:latin typeface="Consolas" panose="020B0609020204030204" pitchFamily="49" charset="0"/>
                <a:ea typeface="Consolas" panose="020B0609020204030204" pitchFamily="49" charset="0"/>
              </a:rPr>
              <a:t> $</a:t>
            </a:r>
            <a:endParaRPr lang="en-US" sz="18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800" kern="100" dirty="0">
                <a:effectLst/>
                <a:latin typeface="Consolas" panose="020B0609020204030204" pitchFamily="49" charset="0"/>
                <a:ea typeface="Consolas" panose="020B0609020204030204" pitchFamily="49" charset="0"/>
              </a:rPr>
              <a:t> </a:t>
            </a:r>
            <a:endParaRPr lang="en-US" sz="18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800" kern="100" dirty="0">
                <a:solidFill>
                  <a:srgbClr val="3F7F5F"/>
                </a:solidFill>
                <a:effectLst/>
                <a:latin typeface="Consolas" panose="020B0609020204030204" pitchFamily="49" charset="0"/>
                <a:ea typeface="Consolas" panose="020B0609020204030204" pitchFamily="49" charset="0"/>
              </a:rPr>
              <a:t>;-------------------</a:t>
            </a:r>
            <a:endParaRPr lang="en-US" sz="18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800" kern="100" dirty="0">
                <a:solidFill>
                  <a:srgbClr val="000000"/>
                </a:solidFill>
                <a:effectLst/>
                <a:latin typeface="Consolas" panose="020B0609020204030204" pitchFamily="49" charset="0"/>
                <a:ea typeface="Consolas" panose="020B0609020204030204" pitchFamily="49" charset="0"/>
              </a:rPr>
              <a:t>P1_ISR</a:t>
            </a:r>
            <a:endParaRPr lang="en-US" sz="18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800" kern="100" dirty="0">
                <a:solidFill>
                  <a:srgbClr val="3F7F5F"/>
                </a:solidFill>
                <a:effectLst/>
                <a:latin typeface="Consolas" panose="020B0609020204030204" pitchFamily="49" charset="0"/>
                <a:ea typeface="Consolas" panose="020B0609020204030204" pitchFamily="49" charset="0"/>
              </a:rPr>
              <a:t>;-------------------</a:t>
            </a:r>
            <a:endParaRPr lang="en-US" sz="18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800" kern="100" dirty="0">
                <a:solidFill>
                  <a:srgbClr val="000000"/>
                </a:solidFill>
                <a:effectLst/>
                <a:latin typeface="Consolas" panose="020B0609020204030204" pitchFamily="49" charset="0"/>
                <a:ea typeface="Consolas" panose="020B0609020204030204" pitchFamily="49" charset="0"/>
              </a:rPr>
              <a:t> </a:t>
            </a:r>
            <a:r>
              <a:rPr lang="en-US" sz="1800" b="1" kern="100" dirty="0" err="1">
                <a:solidFill>
                  <a:srgbClr val="7F0055"/>
                </a:solidFill>
                <a:effectLst/>
                <a:latin typeface="Consolas" panose="020B0609020204030204" pitchFamily="49" charset="0"/>
                <a:ea typeface="Consolas" panose="020B0609020204030204" pitchFamily="49" charset="0"/>
              </a:rPr>
              <a:t>inc</a:t>
            </a:r>
            <a:r>
              <a:rPr lang="en-US" sz="1800" kern="100" dirty="0">
                <a:solidFill>
                  <a:srgbClr val="000000"/>
                </a:solidFill>
                <a:effectLst/>
                <a:latin typeface="Consolas" panose="020B0609020204030204" pitchFamily="49" charset="0"/>
                <a:ea typeface="Consolas" panose="020B0609020204030204" pitchFamily="49" charset="0"/>
              </a:rPr>
              <a:t> R5</a:t>
            </a:r>
            <a:endParaRPr lang="en-US" sz="18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800" kern="100" dirty="0">
                <a:solidFill>
                  <a:srgbClr val="000000"/>
                </a:solidFill>
                <a:effectLst/>
                <a:latin typeface="Consolas" panose="020B0609020204030204" pitchFamily="49" charset="0"/>
                <a:ea typeface="Consolas" panose="020B0609020204030204" pitchFamily="49" charset="0"/>
              </a:rPr>
              <a:t> </a:t>
            </a:r>
            <a:r>
              <a:rPr lang="en-US" sz="1800" b="1" kern="100" dirty="0" err="1">
                <a:solidFill>
                  <a:srgbClr val="7F0055"/>
                </a:solidFill>
                <a:effectLst/>
                <a:latin typeface="Consolas" panose="020B0609020204030204" pitchFamily="49" charset="0"/>
                <a:ea typeface="Consolas" panose="020B0609020204030204" pitchFamily="49" charset="0"/>
              </a:rPr>
              <a:t>bic.b</a:t>
            </a:r>
            <a:r>
              <a:rPr lang="en-US" sz="1800" kern="100" dirty="0">
                <a:solidFill>
                  <a:srgbClr val="000000"/>
                </a:solidFill>
                <a:effectLst/>
                <a:latin typeface="Consolas" panose="020B0609020204030204" pitchFamily="49" charset="0"/>
                <a:ea typeface="Consolas" panose="020B0609020204030204" pitchFamily="49" charset="0"/>
              </a:rPr>
              <a:t> #08h,P1IFG</a:t>
            </a:r>
            <a:endParaRPr lang="en-US" sz="18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800" kern="100" dirty="0">
                <a:solidFill>
                  <a:srgbClr val="000000"/>
                </a:solidFill>
                <a:effectLst/>
                <a:latin typeface="Consolas" panose="020B0609020204030204" pitchFamily="49" charset="0"/>
                <a:ea typeface="Consolas" panose="020B0609020204030204" pitchFamily="49" charset="0"/>
              </a:rPr>
              <a:t> </a:t>
            </a:r>
            <a:r>
              <a:rPr lang="en-US" sz="1800" b="1" kern="100" dirty="0" err="1">
                <a:solidFill>
                  <a:srgbClr val="7F0055"/>
                </a:solidFill>
                <a:effectLst/>
                <a:latin typeface="Consolas" panose="020B0609020204030204" pitchFamily="49" charset="0"/>
                <a:ea typeface="Consolas" panose="020B0609020204030204" pitchFamily="49" charset="0"/>
              </a:rPr>
              <a:t>reti</a:t>
            </a:r>
            <a:endParaRPr lang="en-US" sz="1800" kern="100" dirty="0">
              <a:effectLst/>
              <a:latin typeface="Times New Roman" panose="02020603050405020304" pitchFamily="18" charset="0"/>
              <a:ea typeface="SimSun" panose="02010600030101010101" pitchFamily="2" charset="-122"/>
            </a:endParaRPr>
          </a:p>
          <a:p>
            <a:endParaRPr lang="en-US" dirty="0"/>
          </a:p>
        </p:txBody>
      </p:sp>
      <p:pic>
        <p:nvPicPr>
          <p:cNvPr id="6" name="图片 19">
            <a:extLst>
              <a:ext uri="{FF2B5EF4-FFF2-40B4-BE49-F238E27FC236}">
                <a16:creationId xmlns:a16="http://schemas.microsoft.com/office/drawing/2014/main" id="{8E6B8A31-C7FC-45B8-A7F0-7F2FA739618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2787" y="1690688"/>
            <a:ext cx="4986546" cy="4625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40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68A8DD-E312-43C0-9D2E-36AB872A88F4}"/>
              </a:ext>
            </a:extLst>
          </p:cNvPr>
          <p:cNvSpPr>
            <a:spLocks noGrp="1"/>
          </p:cNvSpPr>
          <p:nvPr>
            <p:ph type="title"/>
          </p:nvPr>
        </p:nvSpPr>
        <p:spPr>
          <a:xfrm>
            <a:off x="79022" y="0"/>
            <a:ext cx="12322206" cy="1325563"/>
          </a:xfrm>
        </p:spPr>
        <p:txBody>
          <a:bodyPr/>
          <a:lstStyle/>
          <a:p>
            <a:pPr algn="l"/>
            <a:r>
              <a:rPr lang="en-US" dirty="0"/>
              <a:t>Turn on and off LEDs by the total number of interrupts</a:t>
            </a:r>
          </a:p>
        </p:txBody>
      </p:sp>
      <p:sp>
        <p:nvSpPr>
          <p:cNvPr id="7" name="TextBox 6">
            <a:extLst>
              <a:ext uri="{FF2B5EF4-FFF2-40B4-BE49-F238E27FC236}">
                <a16:creationId xmlns:a16="http://schemas.microsoft.com/office/drawing/2014/main" id="{5646A04F-C4C9-41CE-8C55-DB663F5CB156}"/>
              </a:ext>
            </a:extLst>
          </p:cNvPr>
          <p:cNvSpPr txBox="1"/>
          <p:nvPr/>
        </p:nvSpPr>
        <p:spPr>
          <a:xfrm>
            <a:off x="993422" y="1670756"/>
            <a:ext cx="5260622" cy="1477328"/>
          </a:xfrm>
          <a:prstGeom prst="rect">
            <a:avLst/>
          </a:prstGeom>
          <a:noFill/>
        </p:spPr>
        <p:txBody>
          <a:bodyPr wrap="square" rtlCol="0">
            <a:spAutoFit/>
          </a:bodyPr>
          <a:lstStyle/>
          <a:p>
            <a:r>
              <a:rPr lang="en-US" dirty="0">
                <a:solidFill>
                  <a:srgbClr val="FF0000"/>
                </a:solidFill>
              </a:rPr>
              <a:t>When count = 4, Red led will be on</a:t>
            </a:r>
          </a:p>
          <a:p>
            <a:r>
              <a:rPr lang="en-US" dirty="0">
                <a:solidFill>
                  <a:srgbClr val="FF0000"/>
                </a:solidFill>
              </a:rPr>
              <a:t>When count = 6, Green led will be on</a:t>
            </a:r>
          </a:p>
          <a:p>
            <a:endParaRPr lang="en-US" dirty="0">
              <a:solidFill>
                <a:srgbClr val="FF0000"/>
              </a:solidFill>
            </a:endParaRPr>
          </a:p>
          <a:p>
            <a:r>
              <a:rPr lang="en-US" dirty="0">
                <a:solidFill>
                  <a:srgbClr val="FF0000"/>
                </a:solidFill>
              </a:rPr>
              <a:t>Draw the UML diagram</a:t>
            </a:r>
          </a:p>
          <a:p>
            <a:endParaRPr lang="en-US" dirty="0"/>
          </a:p>
        </p:txBody>
      </p:sp>
      <p:sp>
        <p:nvSpPr>
          <p:cNvPr id="8" name="TextBox 7">
            <a:extLst>
              <a:ext uri="{FF2B5EF4-FFF2-40B4-BE49-F238E27FC236}">
                <a16:creationId xmlns:a16="http://schemas.microsoft.com/office/drawing/2014/main" id="{4F30B701-5260-4493-A7F2-9CB61CA42ABB}"/>
              </a:ext>
            </a:extLst>
          </p:cNvPr>
          <p:cNvSpPr txBox="1"/>
          <p:nvPr/>
        </p:nvSpPr>
        <p:spPr>
          <a:xfrm>
            <a:off x="5260622" y="1325563"/>
            <a:ext cx="5328355" cy="5632311"/>
          </a:xfrm>
          <a:prstGeom prst="rect">
            <a:avLst/>
          </a:prstGeom>
          <a:noFill/>
        </p:spPr>
        <p:txBody>
          <a:bodyPr wrap="square" rtlCol="0">
            <a:spAutoFit/>
          </a:bodyPr>
          <a:lstStyle/>
          <a:p>
            <a:pPr marL="0" marR="0" algn="just">
              <a:spcBef>
                <a:spcPts val="0"/>
              </a:spcBef>
              <a:spcAft>
                <a:spcPts val="0"/>
              </a:spcAft>
            </a:pPr>
            <a:r>
              <a:rPr lang="en-US" sz="1200" b="1" kern="100" dirty="0">
                <a:solidFill>
                  <a:srgbClr val="7F0055"/>
                </a:solidFill>
                <a:effectLst/>
                <a:latin typeface="Consolas" panose="020B0609020204030204" pitchFamily="49" charset="0"/>
                <a:ea typeface="Consolas" panose="020B0609020204030204" pitchFamily="49" charset="0"/>
              </a:rPr>
              <a:t>#include</a:t>
            </a:r>
            <a:r>
              <a:rPr lang="en-US" sz="1200" kern="100" dirty="0">
                <a:solidFill>
                  <a:srgbClr val="2A00FF"/>
                </a:solidFill>
                <a:effectLst/>
                <a:latin typeface="Consolas" panose="020B0609020204030204" pitchFamily="49" charset="0"/>
                <a:ea typeface="Consolas" panose="020B0609020204030204" pitchFamily="49" charset="0"/>
              </a:rPr>
              <a:t>&lt;msp430.h&gt;</a:t>
            </a:r>
            <a:endParaRPr lang="en-US" sz="12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200" b="1" kern="100" dirty="0">
                <a:solidFill>
                  <a:srgbClr val="7F0055"/>
                </a:solidFill>
                <a:effectLst/>
                <a:latin typeface="Consolas" panose="020B0609020204030204" pitchFamily="49" charset="0"/>
                <a:ea typeface="Consolas" panose="020B0609020204030204" pitchFamily="49" charset="0"/>
              </a:rPr>
              <a:t>#define</a:t>
            </a:r>
            <a:r>
              <a:rPr lang="en-US" sz="1200" kern="100" dirty="0">
                <a:solidFill>
                  <a:srgbClr val="000000"/>
                </a:solidFill>
                <a:effectLst/>
                <a:latin typeface="Consolas" panose="020B0609020204030204" pitchFamily="49" charset="0"/>
                <a:ea typeface="Consolas" panose="020B0609020204030204" pitchFamily="49" charset="0"/>
              </a:rPr>
              <a:t> REDLED BIT0</a:t>
            </a:r>
            <a:endParaRPr lang="en-US" sz="12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200" b="1" kern="100" dirty="0">
                <a:solidFill>
                  <a:srgbClr val="7F0055"/>
                </a:solidFill>
                <a:effectLst/>
                <a:latin typeface="Consolas" panose="020B0609020204030204" pitchFamily="49" charset="0"/>
                <a:ea typeface="Consolas" panose="020B0609020204030204" pitchFamily="49" charset="0"/>
              </a:rPr>
              <a:t>#define</a:t>
            </a:r>
            <a:r>
              <a:rPr lang="en-US" sz="1200" kern="100" dirty="0">
                <a:solidFill>
                  <a:srgbClr val="000000"/>
                </a:solidFill>
                <a:effectLst/>
                <a:latin typeface="Consolas" panose="020B0609020204030204" pitchFamily="49" charset="0"/>
                <a:ea typeface="Consolas" panose="020B0609020204030204" pitchFamily="49" charset="0"/>
              </a:rPr>
              <a:t> GREENLED BIT6</a:t>
            </a:r>
            <a:endParaRPr lang="en-US" sz="12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200" b="1" kern="100" dirty="0">
                <a:solidFill>
                  <a:srgbClr val="7F0055"/>
                </a:solidFill>
                <a:effectLst/>
                <a:latin typeface="Consolas" panose="020B0609020204030204" pitchFamily="49" charset="0"/>
                <a:ea typeface="Consolas" panose="020B0609020204030204" pitchFamily="49" charset="0"/>
              </a:rPr>
              <a:t>#define</a:t>
            </a:r>
            <a:r>
              <a:rPr lang="en-US" sz="1200" kern="100" dirty="0">
                <a:solidFill>
                  <a:srgbClr val="000000"/>
                </a:solidFill>
                <a:effectLst/>
                <a:latin typeface="Consolas" panose="020B0609020204030204" pitchFamily="49" charset="0"/>
                <a:ea typeface="Consolas" panose="020B0609020204030204" pitchFamily="49" charset="0"/>
              </a:rPr>
              <a:t> BUTTON BIT3</a:t>
            </a:r>
            <a:endParaRPr lang="en-US" sz="12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200" kern="100" dirty="0">
                <a:solidFill>
                  <a:srgbClr val="000000"/>
                </a:solidFill>
                <a:effectLst/>
                <a:latin typeface="Consolas" panose="020B0609020204030204" pitchFamily="49" charset="0"/>
                <a:ea typeface="Consolas" panose="020B0609020204030204" pitchFamily="49" charset="0"/>
              </a:rPr>
              <a:t> </a:t>
            </a:r>
            <a:r>
              <a:rPr lang="en-US" sz="1200" b="1" kern="100" dirty="0">
                <a:solidFill>
                  <a:srgbClr val="7F0055"/>
                </a:solidFill>
                <a:effectLst/>
                <a:latin typeface="Consolas" panose="020B0609020204030204" pitchFamily="49" charset="0"/>
                <a:ea typeface="Consolas" panose="020B0609020204030204" pitchFamily="49" charset="0"/>
              </a:rPr>
              <a:t>int</a:t>
            </a:r>
            <a:r>
              <a:rPr lang="en-US" sz="1200" kern="100" dirty="0">
                <a:solidFill>
                  <a:srgbClr val="000000"/>
                </a:solidFill>
                <a:effectLst/>
                <a:latin typeface="Consolas" panose="020B0609020204030204" pitchFamily="49" charset="0"/>
                <a:ea typeface="Consolas" panose="020B0609020204030204" pitchFamily="49" charset="0"/>
              </a:rPr>
              <a:t> count=0;</a:t>
            </a:r>
            <a:endParaRPr lang="en-US" sz="12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200" b="1" kern="100" dirty="0">
                <a:solidFill>
                  <a:srgbClr val="7F0055"/>
                </a:solidFill>
                <a:effectLst/>
                <a:latin typeface="Consolas" panose="020B0609020204030204" pitchFamily="49" charset="0"/>
                <a:ea typeface="Consolas" panose="020B0609020204030204" pitchFamily="49" charset="0"/>
              </a:rPr>
              <a:t>void</a:t>
            </a:r>
            <a:r>
              <a:rPr lang="en-US" sz="1200" kern="100" dirty="0">
                <a:solidFill>
                  <a:srgbClr val="000000"/>
                </a:solidFill>
                <a:effectLst/>
                <a:latin typeface="Consolas" panose="020B0609020204030204" pitchFamily="49" charset="0"/>
                <a:ea typeface="Consolas" panose="020B0609020204030204" pitchFamily="49" charset="0"/>
              </a:rPr>
              <a:t> </a:t>
            </a:r>
            <a:r>
              <a:rPr lang="en-US" sz="1200" b="1" kern="100" dirty="0">
                <a:solidFill>
                  <a:srgbClr val="000000"/>
                </a:solidFill>
                <a:effectLst/>
                <a:latin typeface="Consolas" panose="020B0609020204030204" pitchFamily="49" charset="0"/>
                <a:ea typeface="Consolas" panose="020B0609020204030204" pitchFamily="49" charset="0"/>
              </a:rPr>
              <a:t>main</a:t>
            </a:r>
            <a:r>
              <a:rPr lang="en-US" sz="1200" kern="100" dirty="0">
                <a:solidFill>
                  <a:srgbClr val="000000"/>
                </a:solidFill>
                <a:effectLst/>
                <a:latin typeface="Consolas" panose="020B0609020204030204" pitchFamily="49" charset="0"/>
                <a:ea typeface="Consolas" panose="020B0609020204030204" pitchFamily="49" charset="0"/>
              </a:rPr>
              <a:t>(</a:t>
            </a:r>
            <a:r>
              <a:rPr lang="en-US" sz="1200" b="1" kern="100" dirty="0">
                <a:solidFill>
                  <a:srgbClr val="7F0055"/>
                </a:solidFill>
                <a:effectLst/>
                <a:latin typeface="Consolas" panose="020B0609020204030204" pitchFamily="49" charset="0"/>
                <a:ea typeface="Consolas" panose="020B0609020204030204" pitchFamily="49" charset="0"/>
              </a:rPr>
              <a:t>void</a:t>
            </a:r>
            <a:r>
              <a:rPr lang="en-US" sz="1200" kern="100" dirty="0">
                <a:solidFill>
                  <a:srgbClr val="000000"/>
                </a:solidFill>
                <a:effectLst/>
                <a:latin typeface="Consolas" panose="020B0609020204030204" pitchFamily="49" charset="0"/>
                <a:ea typeface="Consolas" panose="020B0609020204030204" pitchFamily="49" charset="0"/>
              </a:rPr>
              <a:t>) {</a:t>
            </a:r>
            <a:endParaRPr lang="en-US" sz="12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200" kern="100" dirty="0">
                <a:solidFill>
                  <a:srgbClr val="000000"/>
                </a:solidFill>
                <a:effectLst/>
                <a:latin typeface="Consolas" panose="020B0609020204030204" pitchFamily="49" charset="0"/>
                <a:ea typeface="Consolas" panose="020B0609020204030204" pitchFamily="49" charset="0"/>
              </a:rPr>
              <a:t>	WDTCTL=WDTPW|WDTHOLD;</a:t>
            </a:r>
            <a:endParaRPr lang="en-US" sz="12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200" kern="100" dirty="0">
                <a:solidFill>
                  <a:srgbClr val="000000"/>
                </a:solidFill>
                <a:effectLst/>
                <a:latin typeface="Consolas" panose="020B0609020204030204" pitchFamily="49" charset="0"/>
                <a:ea typeface="Consolas" panose="020B0609020204030204" pitchFamily="49" charset="0"/>
              </a:rPr>
              <a:t>	P1DIR=REDLED|GREENLED;</a:t>
            </a:r>
            <a:endParaRPr lang="en-US" sz="12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200" kern="100" dirty="0">
                <a:solidFill>
                  <a:srgbClr val="000000"/>
                </a:solidFill>
                <a:effectLst/>
                <a:latin typeface="Consolas" panose="020B0609020204030204" pitchFamily="49" charset="0"/>
                <a:ea typeface="Consolas" panose="020B0609020204030204" pitchFamily="49" charset="0"/>
              </a:rPr>
              <a:t>	P1OUT=0x00;</a:t>
            </a:r>
            <a:endParaRPr lang="en-US" sz="12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200" kern="100" dirty="0">
                <a:solidFill>
                  <a:srgbClr val="000000"/>
                </a:solidFill>
                <a:effectLst/>
                <a:latin typeface="Consolas" panose="020B0609020204030204" pitchFamily="49" charset="0"/>
                <a:ea typeface="Consolas" panose="020B0609020204030204" pitchFamily="49" charset="0"/>
              </a:rPr>
              <a:t>	P1IE=BUTTON;</a:t>
            </a:r>
            <a:endParaRPr lang="en-US" sz="12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200" kern="100" dirty="0">
                <a:solidFill>
                  <a:srgbClr val="000000"/>
                </a:solidFill>
                <a:effectLst/>
                <a:latin typeface="Consolas" panose="020B0609020204030204" pitchFamily="49" charset="0"/>
                <a:ea typeface="Consolas" panose="020B0609020204030204" pitchFamily="49" charset="0"/>
              </a:rPr>
              <a:t>	P1IES=BUTTON;</a:t>
            </a:r>
            <a:endParaRPr lang="en-US" sz="12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200" kern="100" dirty="0">
                <a:solidFill>
                  <a:srgbClr val="000000"/>
                </a:solidFill>
                <a:effectLst/>
                <a:latin typeface="Consolas" panose="020B0609020204030204" pitchFamily="49" charset="0"/>
                <a:ea typeface="Consolas" panose="020B0609020204030204" pitchFamily="49" charset="0"/>
              </a:rPr>
              <a:t>	P1IFG=0x00;</a:t>
            </a:r>
            <a:endParaRPr lang="en-US" sz="12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200" kern="100" dirty="0">
                <a:solidFill>
                  <a:srgbClr val="000000"/>
                </a:solidFill>
                <a:effectLst/>
                <a:latin typeface="Consolas" panose="020B0609020204030204" pitchFamily="49" charset="0"/>
                <a:ea typeface="Consolas" panose="020B0609020204030204" pitchFamily="49" charset="0"/>
              </a:rPr>
              <a:t>	</a:t>
            </a:r>
            <a:endParaRPr lang="en-US" sz="12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200" kern="100" dirty="0">
                <a:solidFill>
                  <a:srgbClr val="000000"/>
                </a:solidFill>
                <a:effectLst/>
                <a:latin typeface="Consolas" panose="020B0609020204030204" pitchFamily="49" charset="0"/>
                <a:ea typeface="Consolas" panose="020B0609020204030204" pitchFamily="49" charset="0"/>
              </a:rPr>
              <a:t>	</a:t>
            </a:r>
            <a:r>
              <a:rPr lang="en-US" sz="1200" b="1" kern="100" dirty="0">
                <a:solidFill>
                  <a:srgbClr val="642880"/>
                </a:solidFill>
                <a:effectLst/>
                <a:latin typeface="Consolas" panose="020B0609020204030204" pitchFamily="49" charset="0"/>
                <a:ea typeface="Consolas" panose="020B0609020204030204" pitchFamily="49" charset="0"/>
              </a:rPr>
              <a:t>_</a:t>
            </a:r>
            <a:r>
              <a:rPr lang="en-US" sz="1200" b="1" kern="100" dirty="0" err="1">
                <a:solidFill>
                  <a:srgbClr val="642880"/>
                </a:solidFill>
                <a:effectLst/>
                <a:latin typeface="Consolas" panose="020B0609020204030204" pitchFamily="49" charset="0"/>
                <a:ea typeface="Consolas" panose="020B0609020204030204" pitchFamily="49" charset="0"/>
              </a:rPr>
              <a:t>enable_interrupts</a:t>
            </a:r>
            <a:r>
              <a:rPr lang="en-US" sz="1200" kern="100" dirty="0">
                <a:solidFill>
                  <a:srgbClr val="000000"/>
                </a:solidFill>
                <a:effectLst/>
                <a:latin typeface="Consolas" panose="020B0609020204030204" pitchFamily="49" charset="0"/>
                <a:ea typeface="Consolas" panose="020B0609020204030204" pitchFamily="49" charset="0"/>
              </a:rPr>
              <a:t>();</a:t>
            </a:r>
            <a:endParaRPr lang="en-US" sz="12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200" kern="100" dirty="0">
                <a:solidFill>
                  <a:srgbClr val="000000"/>
                </a:solidFill>
                <a:effectLst/>
                <a:latin typeface="Consolas" panose="020B0609020204030204" pitchFamily="49" charset="0"/>
                <a:ea typeface="Consolas" panose="020B0609020204030204" pitchFamily="49" charset="0"/>
              </a:rPr>
              <a:t>	</a:t>
            </a:r>
            <a:r>
              <a:rPr lang="en-US" sz="1200" b="1" kern="100" dirty="0">
                <a:solidFill>
                  <a:srgbClr val="7F0055"/>
                </a:solidFill>
                <a:effectLst/>
                <a:latin typeface="Consolas" panose="020B0609020204030204" pitchFamily="49" charset="0"/>
                <a:ea typeface="Consolas" panose="020B0609020204030204" pitchFamily="49" charset="0"/>
              </a:rPr>
              <a:t>while</a:t>
            </a:r>
            <a:r>
              <a:rPr lang="en-US" sz="1200" kern="100" dirty="0">
                <a:solidFill>
                  <a:srgbClr val="000000"/>
                </a:solidFill>
                <a:effectLst/>
                <a:latin typeface="Consolas" panose="020B0609020204030204" pitchFamily="49" charset="0"/>
                <a:ea typeface="Consolas" panose="020B0609020204030204" pitchFamily="49" charset="0"/>
              </a:rPr>
              <a:t>(1);</a:t>
            </a:r>
            <a:endParaRPr lang="en-US" sz="12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200" kern="100" dirty="0">
                <a:solidFill>
                  <a:srgbClr val="000000"/>
                </a:solidFill>
                <a:effectLst/>
                <a:latin typeface="Consolas" panose="020B0609020204030204" pitchFamily="49" charset="0"/>
                <a:ea typeface="Consolas" panose="020B0609020204030204" pitchFamily="49" charset="0"/>
              </a:rPr>
              <a:t>}</a:t>
            </a:r>
            <a:endParaRPr lang="en-US" sz="12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200" b="1" kern="100" dirty="0">
                <a:solidFill>
                  <a:srgbClr val="7F0055"/>
                </a:solidFill>
                <a:effectLst/>
                <a:latin typeface="Consolas" panose="020B0609020204030204" pitchFamily="49" charset="0"/>
                <a:ea typeface="Consolas" panose="020B0609020204030204" pitchFamily="49" charset="0"/>
              </a:rPr>
              <a:t>#pragma</a:t>
            </a:r>
            <a:r>
              <a:rPr lang="en-US" sz="1200" kern="100" dirty="0">
                <a:solidFill>
                  <a:srgbClr val="000000"/>
                </a:solidFill>
                <a:effectLst/>
                <a:latin typeface="Consolas" panose="020B0609020204030204" pitchFamily="49" charset="0"/>
                <a:ea typeface="Consolas" panose="020B0609020204030204" pitchFamily="49" charset="0"/>
              </a:rPr>
              <a:t> vector=PORT1_VECTOR</a:t>
            </a:r>
            <a:endParaRPr lang="en-US" sz="12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200" kern="100" dirty="0">
                <a:solidFill>
                  <a:srgbClr val="000000"/>
                </a:solidFill>
                <a:effectLst/>
                <a:latin typeface="Consolas" panose="020B0609020204030204" pitchFamily="49" charset="0"/>
                <a:ea typeface="Consolas" panose="020B0609020204030204" pitchFamily="49" charset="0"/>
              </a:rPr>
              <a:t>__interrupt </a:t>
            </a:r>
            <a:r>
              <a:rPr lang="en-US" sz="1200" b="1" kern="100" dirty="0">
                <a:solidFill>
                  <a:srgbClr val="7F0055"/>
                </a:solidFill>
                <a:effectLst/>
                <a:latin typeface="Consolas" panose="020B0609020204030204" pitchFamily="49" charset="0"/>
                <a:ea typeface="Consolas" panose="020B0609020204030204" pitchFamily="49" charset="0"/>
              </a:rPr>
              <a:t>void</a:t>
            </a:r>
            <a:r>
              <a:rPr lang="en-US" sz="1200" kern="100" dirty="0">
                <a:solidFill>
                  <a:srgbClr val="000000"/>
                </a:solidFill>
                <a:effectLst/>
                <a:latin typeface="Consolas" panose="020B0609020204030204" pitchFamily="49" charset="0"/>
                <a:ea typeface="Consolas" panose="020B0609020204030204" pitchFamily="49" charset="0"/>
              </a:rPr>
              <a:t> </a:t>
            </a:r>
            <a:r>
              <a:rPr lang="en-US" sz="1200" b="1" kern="100" dirty="0">
                <a:solidFill>
                  <a:srgbClr val="000000"/>
                </a:solidFill>
                <a:effectLst/>
                <a:latin typeface="Consolas" panose="020B0609020204030204" pitchFamily="49" charset="0"/>
                <a:ea typeface="Consolas" panose="020B0609020204030204" pitchFamily="49" charset="0"/>
              </a:rPr>
              <a:t>PORT1_ISR</a:t>
            </a:r>
            <a:r>
              <a:rPr lang="en-US" sz="1200" kern="100" dirty="0">
                <a:solidFill>
                  <a:srgbClr val="000000"/>
                </a:solidFill>
                <a:effectLst/>
                <a:latin typeface="Consolas" panose="020B0609020204030204" pitchFamily="49" charset="0"/>
                <a:ea typeface="Consolas" panose="020B0609020204030204" pitchFamily="49" charset="0"/>
              </a:rPr>
              <a:t>(</a:t>
            </a:r>
            <a:r>
              <a:rPr lang="en-US" sz="1200" b="1" kern="100" dirty="0">
                <a:solidFill>
                  <a:srgbClr val="7F0055"/>
                </a:solidFill>
                <a:effectLst/>
                <a:latin typeface="Consolas" panose="020B0609020204030204" pitchFamily="49" charset="0"/>
                <a:ea typeface="Consolas" panose="020B0609020204030204" pitchFamily="49" charset="0"/>
              </a:rPr>
              <a:t>void</a:t>
            </a:r>
            <a:r>
              <a:rPr lang="en-US" sz="1200" kern="100" dirty="0">
                <a:solidFill>
                  <a:srgbClr val="000000"/>
                </a:solidFill>
                <a:effectLst/>
                <a:latin typeface="Consolas" panose="020B0609020204030204" pitchFamily="49" charset="0"/>
                <a:ea typeface="Consolas" panose="020B0609020204030204" pitchFamily="49" charset="0"/>
              </a:rPr>
              <a:t>){</a:t>
            </a:r>
            <a:endParaRPr lang="en-US" sz="12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200" kern="100" dirty="0">
                <a:solidFill>
                  <a:srgbClr val="000000"/>
                </a:solidFill>
                <a:effectLst/>
                <a:latin typeface="Consolas" panose="020B0609020204030204" pitchFamily="49" charset="0"/>
                <a:ea typeface="Consolas" panose="020B0609020204030204" pitchFamily="49" charset="0"/>
              </a:rPr>
              <a:t>	count++;</a:t>
            </a:r>
            <a:endParaRPr lang="en-US" sz="12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200" kern="100" dirty="0">
                <a:solidFill>
                  <a:srgbClr val="000000"/>
                </a:solidFill>
                <a:effectLst/>
                <a:latin typeface="Consolas" panose="020B0609020204030204" pitchFamily="49" charset="0"/>
                <a:ea typeface="Consolas" panose="020B0609020204030204" pitchFamily="49" charset="0"/>
              </a:rPr>
              <a:t>	</a:t>
            </a:r>
            <a:r>
              <a:rPr lang="en-US" sz="1200" b="1" kern="100" dirty="0">
                <a:solidFill>
                  <a:srgbClr val="7F0055"/>
                </a:solidFill>
                <a:effectLst/>
                <a:latin typeface="Consolas" panose="020B0609020204030204" pitchFamily="49" charset="0"/>
                <a:ea typeface="Consolas" panose="020B0609020204030204" pitchFamily="49" charset="0"/>
              </a:rPr>
              <a:t>if</a:t>
            </a:r>
            <a:r>
              <a:rPr lang="en-US" sz="1200" kern="100" dirty="0">
                <a:solidFill>
                  <a:srgbClr val="000000"/>
                </a:solidFill>
                <a:effectLst/>
                <a:latin typeface="Consolas" panose="020B0609020204030204" pitchFamily="49" charset="0"/>
                <a:ea typeface="Consolas" panose="020B0609020204030204" pitchFamily="49" charset="0"/>
              </a:rPr>
              <a:t>(count==4)</a:t>
            </a:r>
            <a:endParaRPr lang="en-US" sz="12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200" kern="100" dirty="0">
                <a:solidFill>
                  <a:srgbClr val="000000"/>
                </a:solidFill>
                <a:effectLst/>
                <a:latin typeface="Consolas" panose="020B0609020204030204" pitchFamily="49" charset="0"/>
                <a:ea typeface="Consolas" panose="020B0609020204030204" pitchFamily="49" charset="0"/>
              </a:rPr>
              <a:t>		P1OUT=REDLED;</a:t>
            </a:r>
            <a:endParaRPr lang="en-US" sz="12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200" kern="100" dirty="0">
                <a:solidFill>
                  <a:srgbClr val="000000"/>
                </a:solidFill>
                <a:effectLst/>
                <a:latin typeface="Consolas" panose="020B0609020204030204" pitchFamily="49" charset="0"/>
                <a:ea typeface="Consolas" panose="020B0609020204030204" pitchFamily="49" charset="0"/>
              </a:rPr>
              <a:t>	</a:t>
            </a:r>
            <a:r>
              <a:rPr lang="en-US" sz="1200" b="1" kern="100" dirty="0">
                <a:solidFill>
                  <a:srgbClr val="7F0055"/>
                </a:solidFill>
                <a:effectLst/>
                <a:latin typeface="Consolas" panose="020B0609020204030204" pitchFamily="49" charset="0"/>
                <a:ea typeface="Consolas" panose="020B0609020204030204" pitchFamily="49" charset="0"/>
              </a:rPr>
              <a:t>if</a:t>
            </a:r>
            <a:r>
              <a:rPr lang="en-US" sz="1200" kern="100" dirty="0">
                <a:solidFill>
                  <a:srgbClr val="000000"/>
                </a:solidFill>
                <a:effectLst/>
                <a:latin typeface="Consolas" panose="020B0609020204030204" pitchFamily="49" charset="0"/>
                <a:ea typeface="Consolas" panose="020B0609020204030204" pitchFamily="49" charset="0"/>
              </a:rPr>
              <a:t>(count==6){</a:t>
            </a:r>
            <a:endParaRPr lang="en-US" sz="12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200" kern="100" dirty="0">
                <a:solidFill>
                  <a:srgbClr val="000000"/>
                </a:solidFill>
                <a:effectLst/>
                <a:latin typeface="Consolas" panose="020B0609020204030204" pitchFamily="49" charset="0"/>
                <a:ea typeface="Consolas" panose="020B0609020204030204" pitchFamily="49" charset="0"/>
              </a:rPr>
              <a:t>		P1OUT=0x00;</a:t>
            </a:r>
            <a:endParaRPr lang="en-US" sz="12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200" kern="100" dirty="0">
                <a:solidFill>
                  <a:srgbClr val="000000"/>
                </a:solidFill>
                <a:effectLst/>
                <a:latin typeface="Consolas" panose="020B0609020204030204" pitchFamily="49" charset="0"/>
                <a:ea typeface="Consolas" panose="020B0609020204030204" pitchFamily="49" charset="0"/>
              </a:rPr>
              <a:t>		P1OUT=GREENLED;</a:t>
            </a:r>
            <a:endParaRPr lang="en-US" sz="12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200" kern="100" dirty="0">
                <a:solidFill>
                  <a:srgbClr val="000000"/>
                </a:solidFill>
                <a:effectLst/>
                <a:latin typeface="Consolas" panose="020B0609020204030204" pitchFamily="49" charset="0"/>
                <a:ea typeface="Consolas" panose="020B0609020204030204" pitchFamily="49" charset="0"/>
              </a:rPr>
              <a:t>		count=0;</a:t>
            </a:r>
            <a:endParaRPr lang="en-US" sz="12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200" kern="100" dirty="0">
                <a:effectLst/>
                <a:latin typeface="Consolas" panose="020B0609020204030204" pitchFamily="49" charset="0"/>
                <a:ea typeface="Consolas" panose="020B0609020204030204" pitchFamily="49" charset="0"/>
              </a:rPr>
              <a:t> </a:t>
            </a:r>
            <a:endParaRPr lang="en-US" sz="12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200" kern="100" dirty="0">
                <a:solidFill>
                  <a:srgbClr val="000000"/>
                </a:solidFill>
                <a:effectLst/>
                <a:latin typeface="Consolas" panose="020B0609020204030204" pitchFamily="49" charset="0"/>
                <a:ea typeface="Consolas" panose="020B0609020204030204" pitchFamily="49" charset="0"/>
              </a:rPr>
              <a:t>	}</a:t>
            </a:r>
            <a:endParaRPr lang="en-US" sz="12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200" kern="100" dirty="0">
                <a:solidFill>
                  <a:srgbClr val="000000"/>
                </a:solidFill>
                <a:effectLst/>
                <a:latin typeface="Consolas" panose="020B0609020204030204" pitchFamily="49" charset="0"/>
                <a:ea typeface="Consolas" panose="020B0609020204030204" pitchFamily="49" charset="0"/>
              </a:rPr>
              <a:t>	P1IFG=0x00;</a:t>
            </a:r>
            <a:endParaRPr lang="en-US" sz="1200" kern="1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en-US" sz="1200" kern="100" dirty="0">
                <a:solidFill>
                  <a:srgbClr val="000000"/>
                </a:solidFill>
                <a:effectLst/>
                <a:latin typeface="Consolas" panose="020B0609020204030204" pitchFamily="49" charset="0"/>
                <a:ea typeface="Consolas" panose="020B0609020204030204" pitchFamily="49" charset="0"/>
              </a:rPr>
              <a:t>}</a:t>
            </a:r>
            <a:endParaRPr lang="en-US" sz="1200" kern="100" dirty="0">
              <a:effectLst/>
              <a:latin typeface="Times New Roman" panose="02020603050405020304" pitchFamily="18" charset="0"/>
              <a:ea typeface="SimSun" panose="02010600030101010101" pitchFamily="2" charset="-122"/>
            </a:endParaRPr>
          </a:p>
          <a:p>
            <a:endParaRPr lang="en-US" sz="1200" dirty="0"/>
          </a:p>
        </p:txBody>
      </p:sp>
    </p:spTree>
    <p:extLst>
      <p:ext uri="{BB962C8B-B14F-4D97-AF65-F5344CB8AC3E}">
        <p14:creationId xmlns:p14="http://schemas.microsoft.com/office/powerpoint/2010/main" val="8874797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BEFF7D-2FA5-4F0C-AF74-528E0690A7A9}"/>
              </a:ext>
            </a:extLst>
          </p:cNvPr>
          <p:cNvSpPr>
            <a:spLocks noGrp="1"/>
          </p:cNvSpPr>
          <p:nvPr>
            <p:ph type="title"/>
          </p:nvPr>
        </p:nvSpPr>
        <p:spPr>
          <a:xfrm>
            <a:off x="1981375" y="-131693"/>
            <a:ext cx="6107113" cy="1325563"/>
          </a:xfrm>
        </p:spPr>
        <p:txBody>
          <a:bodyPr/>
          <a:lstStyle/>
          <a:p>
            <a:r>
              <a:rPr lang="en-US" dirty="0"/>
              <a:t>Test the code</a:t>
            </a:r>
          </a:p>
        </p:txBody>
      </p:sp>
      <p:sp>
        <p:nvSpPr>
          <p:cNvPr id="4" name="TextBox 3">
            <a:extLst>
              <a:ext uri="{FF2B5EF4-FFF2-40B4-BE49-F238E27FC236}">
                <a16:creationId xmlns:a16="http://schemas.microsoft.com/office/drawing/2014/main" id="{406FED89-2E33-4A80-8E6B-D5209E672585}"/>
              </a:ext>
            </a:extLst>
          </p:cNvPr>
          <p:cNvSpPr txBox="1"/>
          <p:nvPr/>
        </p:nvSpPr>
        <p:spPr>
          <a:xfrm>
            <a:off x="3420533" y="764024"/>
            <a:ext cx="5350933" cy="6093976"/>
          </a:xfrm>
          <a:prstGeom prst="rect">
            <a:avLst/>
          </a:prstGeom>
          <a:noFill/>
        </p:spPr>
        <p:txBody>
          <a:bodyPr wrap="square" rtlCol="0">
            <a:spAutoFit/>
          </a:bodyPr>
          <a:lstStyle/>
          <a:p>
            <a:pPr algn="l"/>
            <a:r>
              <a:rPr lang="en-US" sz="1000" b="1" dirty="0">
                <a:solidFill>
                  <a:srgbClr val="7F0055"/>
                </a:solidFill>
                <a:latin typeface="Consolas" panose="020B0609020204030204" pitchFamily="49" charset="0"/>
              </a:rPr>
              <a:t>#include</a:t>
            </a:r>
            <a:r>
              <a:rPr lang="en-US" sz="1000" b="1" dirty="0">
                <a:solidFill>
                  <a:srgbClr val="000000"/>
                </a:solidFill>
                <a:latin typeface="Consolas" panose="020B0609020204030204" pitchFamily="49" charset="0"/>
              </a:rPr>
              <a:t> </a:t>
            </a:r>
            <a:r>
              <a:rPr lang="en-US" sz="1000" b="1" dirty="0">
                <a:solidFill>
                  <a:srgbClr val="2A00FF"/>
                </a:solidFill>
                <a:latin typeface="Consolas" panose="020B0609020204030204" pitchFamily="49" charset="0"/>
              </a:rPr>
              <a:t>&lt;msp430.h&gt;</a:t>
            </a:r>
            <a:r>
              <a:rPr lang="en-US" sz="1000" b="1" dirty="0">
                <a:solidFill>
                  <a:srgbClr val="000000"/>
                </a:solidFill>
                <a:latin typeface="Consolas" panose="020B0609020204030204" pitchFamily="49" charset="0"/>
              </a:rPr>
              <a:t> </a:t>
            </a:r>
          </a:p>
          <a:p>
            <a:pPr algn="l"/>
            <a:endParaRPr lang="en-US" sz="1000" dirty="0">
              <a:latin typeface="Consolas" panose="020B0609020204030204" pitchFamily="49" charset="0"/>
            </a:endParaRPr>
          </a:p>
          <a:p>
            <a:pPr algn="l"/>
            <a:r>
              <a:rPr lang="en-US" sz="1000" b="1" dirty="0">
                <a:solidFill>
                  <a:srgbClr val="7F0055"/>
                </a:solidFill>
                <a:latin typeface="Consolas" panose="020B0609020204030204" pitchFamily="49" charset="0"/>
              </a:rPr>
              <a:t>#define</a:t>
            </a:r>
            <a:r>
              <a:rPr lang="en-US" sz="1000" b="1" dirty="0">
                <a:solidFill>
                  <a:srgbClr val="000000"/>
                </a:solidFill>
                <a:latin typeface="Consolas" panose="020B0609020204030204" pitchFamily="49" charset="0"/>
              </a:rPr>
              <a:t> </a:t>
            </a:r>
            <a:r>
              <a:rPr lang="en-US" sz="1000" b="1" dirty="0" err="1">
                <a:solidFill>
                  <a:srgbClr val="000000"/>
                </a:solidFill>
                <a:latin typeface="Consolas" panose="020B0609020204030204" pitchFamily="49" charset="0"/>
              </a:rPr>
              <a:t>RedLED</a:t>
            </a:r>
            <a:r>
              <a:rPr lang="en-US" sz="1000" b="1" dirty="0">
                <a:solidFill>
                  <a:srgbClr val="000000"/>
                </a:solidFill>
                <a:latin typeface="Consolas" panose="020B0609020204030204" pitchFamily="49" charset="0"/>
              </a:rPr>
              <a:t> BIT6</a:t>
            </a:r>
          </a:p>
          <a:p>
            <a:pPr algn="l"/>
            <a:r>
              <a:rPr lang="en-US" sz="1000" b="1" dirty="0">
                <a:solidFill>
                  <a:srgbClr val="7F0055"/>
                </a:solidFill>
                <a:latin typeface="Consolas" panose="020B0609020204030204" pitchFamily="49" charset="0"/>
              </a:rPr>
              <a:t>#define</a:t>
            </a:r>
            <a:r>
              <a:rPr lang="en-US" sz="1000" b="1" dirty="0">
                <a:solidFill>
                  <a:srgbClr val="000000"/>
                </a:solidFill>
                <a:latin typeface="Consolas" panose="020B0609020204030204" pitchFamily="49" charset="0"/>
              </a:rPr>
              <a:t> </a:t>
            </a:r>
            <a:r>
              <a:rPr lang="en-US" sz="1000" b="1" dirty="0" err="1">
                <a:solidFill>
                  <a:srgbClr val="000000"/>
                </a:solidFill>
                <a:latin typeface="Consolas" panose="020B0609020204030204" pitchFamily="49" charset="0"/>
              </a:rPr>
              <a:t>GreenLED</a:t>
            </a:r>
            <a:r>
              <a:rPr lang="en-US" sz="1000" b="1" dirty="0">
                <a:solidFill>
                  <a:srgbClr val="000000"/>
                </a:solidFill>
                <a:latin typeface="Consolas" panose="020B0609020204030204" pitchFamily="49" charset="0"/>
              </a:rPr>
              <a:t> BIT0</a:t>
            </a:r>
          </a:p>
          <a:p>
            <a:pPr algn="l"/>
            <a:r>
              <a:rPr lang="en-US" sz="1000" b="1" dirty="0">
                <a:solidFill>
                  <a:srgbClr val="7F0055"/>
                </a:solidFill>
                <a:latin typeface="Consolas" panose="020B0609020204030204" pitchFamily="49" charset="0"/>
              </a:rPr>
              <a:t>#define</a:t>
            </a:r>
            <a:r>
              <a:rPr lang="en-US" sz="1000" b="1" dirty="0">
                <a:solidFill>
                  <a:srgbClr val="000000"/>
                </a:solidFill>
                <a:latin typeface="Consolas" panose="020B0609020204030204" pitchFamily="49" charset="0"/>
              </a:rPr>
              <a:t> BUTTON BIT3</a:t>
            </a:r>
          </a:p>
          <a:p>
            <a:pPr algn="l"/>
            <a:r>
              <a:rPr lang="en-US" sz="1000" b="1" dirty="0">
                <a:solidFill>
                  <a:srgbClr val="7F0055"/>
                </a:solidFill>
                <a:latin typeface="Consolas" panose="020B0609020204030204" pitchFamily="49" charset="0"/>
              </a:rPr>
              <a:t>int</a:t>
            </a:r>
            <a:r>
              <a:rPr lang="en-US" sz="1000" b="1" dirty="0">
                <a:solidFill>
                  <a:srgbClr val="000000"/>
                </a:solidFill>
                <a:latin typeface="Consolas" panose="020B0609020204030204" pitchFamily="49" charset="0"/>
              </a:rPr>
              <a:t> count = 0;</a:t>
            </a:r>
          </a:p>
          <a:p>
            <a:pPr algn="l"/>
            <a:r>
              <a:rPr lang="en-US" sz="1000" b="1" u="sng" dirty="0">
                <a:solidFill>
                  <a:srgbClr val="7F0055"/>
                </a:solidFill>
                <a:latin typeface="Consolas" panose="020B0609020204030204" pitchFamily="49" charset="0"/>
              </a:rPr>
              <a:t>int</a:t>
            </a:r>
            <a:r>
              <a:rPr lang="en-US" sz="1000" b="1" u="sng" dirty="0">
                <a:solidFill>
                  <a:srgbClr val="000000"/>
                </a:solidFill>
                <a:latin typeface="Consolas" panose="020B0609020204030204" pitchFamily="49" charset="0"/>
              </a:rPr>
              <a:t> div = 0;</a:t>
            </a:r>
          </a:p>
          <a:p>
            <a:pPr algn="l"/>
            <a:endParaRPr lang="en-US" sz="1000" dirty="0">
              <a:latin typeface="Consolas" panose="020B0609020204030204" pitchFamily="49" charset="0"/>
            </a:endParaRPr>
          </a:p>
          <a:p>
            <a:pPr algn="l"/>
            <a:r>
              <a:rPr lang="en-US" sz="1000" b="1" dirty="0">
                <a:solidFill>
                  <a:srgbClr val="7F0055"/>
                </a:solidFill>
                <a:latin typeface="Consolas" panose="020B0609020204030204" pitchFamily="49" charset="0"/>
              </a:rPr>
              <a:t>void</a:t>
            </a:r>
            <a:r>
              <a:rPr lang="en-US" sz="1000" b="1" dirty="0">
                <a:solidFill>
                  <a:srgbClr val="000000"/>
                </a:solidFill>
                <a:latin typeface="Consolas" panose="020B0609020204030204" pitchFamily="49" charset="0"/>
              </a:rPr>
              <a:t> main(</a:t>
            </a:r>
            <a:r>
              <a:rPr lang="en-US" sz="1000" b="1" dirty="0">
                <a:solidFill>
                  <a:srgbClr val="7F0055"/>
                </a:solidFill>
                <a:latin typeface="Consolas" panose="020B0609020204030204" pitchFamily="49" charset="0"/>
              </a:rPr>
              <a:t>void</a:t>
            </a:r>
            <a:r>
              <a:rPr lang="en-US" sz="1000" b="1" dirty="0">
                <a:solidFill>
                  <a:srgbClr val="000000"/>
                </a:solidFill>
                <a:latin typeface="Consolas" panose="020B0609020204030204" pitchFamily="49" charset="0"/>
              </a:rPr>
              <a:t>)</a:t>
            </a:r>
          </a:p>
          <a:p>
            <a:pPr algn="l"/>
            <a:r>
              <a:rPr lang="en-US" sz="1000" dirty="0">
                <a:solidFill>
                  <a:srgbClr val="000000"/>
                </a:solidFill>
                <a:latin typeface="Consolas" panose="020B0609020204030204" pitchFamily="49" charset="0"/>
              </a:rPr>
              <a:t>{</a:t>
            </a:r>
          </a:p>
          <a:p>
            <a:pPr algn="l"/>
            <a:r>
              <a:rPr lang="en-US" sz="1000" dirty="0">
                <a:solidFill>
                  <a:srgbClr val="000000"/>
                </a:solidFill>
                <a:latin typeface="Consolas" panose="020B0609020204030204" pitchFamily="49" charset="0"/>
              </a:rPr>
              <a:t>    WDTCTL = WDTPW | WDTHOLD;   </a:t>
            </a:r>
            <a:r>
              <a:rPr lang="en-US" sz="1000" dirty="0">
                <a:solidFill>
                  <a:srgbClr val="3F7F5F"/>
                </a:solidFill>
                <a:latin typeface="Consolas" panose="020B0609020204030204" pitchFamily="49" charset="0"/>
              </a:rPr>
              <a:t>// stop </a:t>
            </a:r>
            <a:r>
              <a:rPr lang="en-US" sz="1000" u="sng" dirty="0">
                <a:solidFill>
                  <a:srgbClr val="3F7F5F"/>
                </a:solidFill>
                <a:latin typeface="Consolas" panose="020B0609020204030204" pitchFamily="49" charset="0"/>
              </a:rPr>
              <a:t>watchdog timer</a:t>
            </a:r>
          </a:p>
          <a:p>
            <a:pPr algn="l"/>
            <a:r>
              <a:rPr lang="en-US" sz="1000" dirty="0">
                <a:solidFill>
                  <a:srgbClr val="000000"/>
                </a:solidFill>
                <a:latin typeface="Consolas" panose="020B0609020204030204" pitchFamily="49" charset="0"/>
              </a:rPr>
              <a:t>    P1DIR = 0x41;</a:t>
            </a:r>
          </a:p>
          <a:p>
            <a:pPr algn="l"/>
            <a:r>
              <a:rPr lang="en-US" sz="1000" dirty="0">
                <a:solidFill>
                  <a:srgbClr val="000000"/>
                </a:solidFill>
                <a:latin typeface="Consolas" panose="020B0609020204030204" pitchFamily="49" charset="0"/>
              </a:rPr>
              <a:t>    P1OUT = 0x00;</a:t>
            </a:r>
          </a:p>
          <a:p>
            <a:pPr algn="l"/>
            <a:r>
              <a:rPr lang="en-US" sz="1000" dirty="0">
                <a:solidFill>
                  <a:srgbClr val="000000"/>
                </a:solidFill>
                <a:latin typeface="Consolas" panose="020B0609020204030204" pitchFamily="49" charset="0"/>
              </a:rPr>
              <a:t>    P1IE = BUTTON;</a:t>
            </a:r>
          </a:p>
          <a:p>
            <a:pPr algn="l"/>
            <a:r>
              <a:rPr lang="en-US" sz="1000" dirty="0">
                <a:solidFill>
                  <a:srgbClr val="000000"/>
                </a:solidFill>
                <a:latin typeface="Consolas" panose="020B0609020204030204" pitchFamily="49" charset="0"/>
              </a:rPr>
              <a:t>    P1IES = BUTTON;</a:t>
            </a:r>
          </a:p>
          <a:p>
            <a:pPr algn="l"/>
            <a:r>
              <a:rPr lang="en-US" sz="1000" dirty="0">
                <a:solidFill>
                  <a:srgbClr val="000000"/>
                </a:solidFill>
                <a:latin typeface="Consolas" panose="020B0609020204030204" pitchFamily="49" charset="0"/>
              </a:rPr>
              <a:t>    P1IFG = 0x00;</a:t>
            </a:r>
          </a:p>
          <a:p>
            <a:pPr algn="l"/>
            <a:endParaRPr lang="en-US" sz="1000" dirty="0">
              <a:latin typeface="Consolas" panose="020B0609020204030204" pitchFamily="49" charset="0"/>
            </a:endParaRPr>
          </a:p>
          <a:p>
            <a:pPr algn="l"/>
            <a:r>
              <a:rPr lang="en-US" sz="1000" dirty="0">
                <a:solidFill>
                  <a:srgbClr val="000000"/>
                </a:solidFill>
                <a:latin typeface="Consolas" panose="020B0609020204030204" pitchFamily="49" charset="0"/>
              </a:rPr>
              <a:t>    _</a:t>
            </a:r>
            <a:r>
              <a:rPr lang="en-US" sz="1000" dirty="0" err="1">
                <a:solidFill>
                  <a:srgbClr val="000000"/>
                </a:solidFill>
                <a:latin typeface="Consolas" panose="020B0609020204030204" pitchFamily="49" charset="0"/>
              </a:rPr>
              <a:t>enable_interrupts</a:t>
            </a:r>
            <a:r>
              <a:rPr lang="en-US" sz="1000" dirty="0">
                <a:solidFill>
                  <a:srgbClr val="000000"/>
                </a:solidFill>
                <a:latin typeface="Consolas" panose="020B0609020204030204" pitchFamily="49" charset="0"/>
              </a:rPr>
              <a:t>();</a:t>
            </a:r>
          </a:p>
          <a:p>
            <a:pPr algn="l"/>
            <a:endParaRPr lang="en-US" sz="1000" dirty="0">
              <a:latin typeface="Consolas" panose="020B0609020204030204" pitchFamily="49" charset="0"/>
            </a:endParaRPr>
          </a:p>
          <a:p>
            <a:pPr algn="l"/>
            <a:r>
              <a:rPr lang="en-US" sz="1000" dirty="0">
                <a:solidFill>
                  <a:srgbClr val="000000"/>
                </a:solidFill>
                <a:latin typeface="Consolas" panose="020B0609020204030204" pitchFamily="49" charset="0"/>
              </a:rPr>
              <a:t>    </a:t>
            </a:r>
            <a:r>
              <a:rPr lang="en-US" sz="1000" b="1" u="sng" dirty="0">
                <a:solidFill>
                  <a:srgbClr val="7F0055"/>
                </a:solidFill>
                <a:latin typeface="Consolas" panose="020B0609020204030204" pitchFamily="49" charset="0"/>
              </a:rPr>
              <a:t>while</a:t>
            </a:r>
            <a:r>
              <a:rPr lang="en-US" sz="1000" b="1" u="sng" dirty="0">
                <a:solidFill>
                  <a:srgbClr val="000000"/>
                </a:solidFill>
                <a:latin typeface="Consolas" panose="020B0609020204030204" pitchFamily="49" charset="0"/>
              </a:rPr>
              <a:t>(1);</a:t>
            </a:r>
          </a:p>
          <a:p>
            <a:pPr algn="l"/>
            <a:r>
              <a:rPr lang="en-US" sz="1000" dirty="0">
                <a:solidFill>
                  <a:srgbClr val="000000"/>
                </a:solidFill>
                <a:latin typeface="Consolas" panose="020B0609020204030204" pitchFamily="49" charset="0"/>
              </a:rPr>
              <a:t>}</a:t>
            </a:r>
          </a:p>
          <a:p>
            <a:pPr algn="l"/>
            <a:endParaRPr lang="en-US" sz="1000" dirty="0">
              <a:latin typeface="Consolas" panose="020B0609020204030204" pitchFamily="49" charset="0"/>
            </a:endParaRPr>
          </a:p>
          <a:p>
            <a:pPr algn="l"/>
            <a:r>
              <a:rPr lang="en-US" sz="1000" b="1" dirty="0">
                <a:solidFill>
                  <a:srgbClr val="7F0055"/>
                </a:solidFill>
                <a:latin typeface="Consolas" panose="020B0609020204030204" pitchFamily="49" charset="0"/>
              </a:rPr>
              <a:t>#pragma</a:t>
            </a:r>
            <a:r>
              <a:rPr lang="en-US" sz="1000" b="1" dirty="0">
                <a:solidFill>
                  <a:srgbClr val="000000"/>
                </a:solidFill>
                <a:latin typeface="Consolas" panose="020B0609020204030204" pitchFamily="49" charset="0"/>
              </a:rPr>
              <a:t> vector = PORT1_VECTOR       </a:t>
            </a:r>
            <a:r>
              <a:rPr lang="en-US" sz="1000" b="1" dirty="0">
                <a:solidFill>
                  <a:srgbClr val="3F7F5F"/>
                </a:solidFill>
                <a:latin typeface="Consolas" panose="020B0609020204030204" pitchFamily="49" charset="0"/>
              </a:rPr>
              <a:t>//define the interrupt service vector</a:t>
            </a:r>
          </a:p>
          <a:p>
            <a:pPr algn="l"/>
            <a:r>
              <a:rPr lang="fr-FR" sz="1000" dirty="0">
                <a:solidFill>
                  <a:srgbClr val="000000"/>
                </a:solidFill>
                <a:latin typeface="Consolas" panose="020B0609020204030204" pitchFamily="49" charset="0"/>
              </a:rPr>
              <a:t>__</a:t>
            </a:r>
            <a:r>
              <a:rPr lang="fr-FR" sz="1000" dirty="0" err="1">
                <a:solidFill>
                  <a:srgbClr val="000000"/>
                </a:solidFill>
                <a:latin typeface="Consolas" panose="020B0609020204030204" pitchFamily="49" charset="0"/>
              </a:rPr>
              <a:t>interrupt</a:t>
            </a:r>
            <a:r>
              <a:rPr lang="fr-FR" sz="1000" dirty="0">
                <a:solidFill>
                  <a:srgbClr val="000000"/>
                </a:solidFill>
                <a:latin typeface="Consolas" panose="020B0609020204030204" pitchFamily="49" charset="0"/>
              </a:rPr>
              <a:t> </a:t>
            </a:r>
            <a:r>
              <a:rPr lang="fr-FR" sz="1000" b="1" dirty="0" err="1">
                <a:solidFill>
                  <a:srgbClr val="7F0055"/>
                </a:solidFill>
                <a:latin typeface="Consolas" panose="020B0609020204030204" pitchFamily="49" charset="0"/>
              </a:rPr>
              <a:t>void</a:t>
            </a:r>
            <a:r>
              <a:rPr lang="fr-FR" sz="1000" b="1" dirty="0">
                <a:solidFill>
                  <a:srgbClr val="000000"/>
                </a:solidFill>
                <a:latin typeface="Consolas" panose="020B0609020204030204" pitchFamily="49" charset="0"/>
              </a:rPr>
              <a:t> PORT1_ISR(</a:t>
            </a:r>
            <a:r>
              <a:rPr lang="fr-FR" sz="1000" b="1" dirty="0" err="1">
                <a:solidFill>
                  <a:srgbClr val="7F0055"/>
                </a:solidFill>
                <a:latin typeface="Consolas" panose="020B0609020204030204" pitchFamily="49" charset="0"/>
              </a:rPr>
              <a:t>void</a:t>
            </a:r>
            <a:r>
              <a:rPr lang="fr-FR" sz="1000" b="1" dirty="0">
                <a:solidFill>
                  <a:srgbClr val="000000"/>
                </a:solidFill>
                <a:latin typeface="Consolas" panose="020B0609020204030204" pitchFamily="49" charset="0"/>
              </a:rPr>
              <a:t>)    </a:t>
            </a:r>
            <a:r>
              <a:rPr lang="fr-FR" sz="1000" b="1" dirty="0">
                <a:solidFill>
                  <a:srgbClr val="3F7F5F"/>
                </a:solidFill>
                <a:latin typeface="Consolas" panose="020B0609020204030204" pitchFamily="49" charset="0"/>
              </a:rPr>
              <a:t>// </a:t>
            </a:r>
            <a:r>
              <a:rPr lang="fr-FR" sz="1000" b="1" dirty="0" err="1">
                <a:solidFill>
                  <a:srgbClr val="3F7F5F"/>
                </a:solidFill>
                <a:latin typeface="Consolas" panose="020B0609020204030204" pitchFamily="49" charset="0"/>
              </a:rPr>
              <a:t>interrupt</a:t>
            </a:r>
            <a:r>
              <a:rPr lang="fr-FR" sz="1000" b="1" dirty="0">
                <a:solidFill>
                  <a:srgbClr val="3F7F5F"/>
                </a:solidFill>
                <a:latin typeface="Consolas" panose="020B0609020204030204" pitchFamily="49" charset="0"/>
              </a:rPr>
              <a:t> service routine</a:t>
            </a:r>
          </a:p>
          <a:p>
            <a:pPr algn="l"/>
            <a:r>
              <a:rPr lang="en-US" sz="1000" dirty="0">
                <a:solidFill>
                  <a:srgbClr val="000000"/>
                </a:solidFill>
                <a:latin typeface="Consolas" panose="020B0609020204030204" pitchFamily="49" charset="0"/>
              </a:rPr>
              <a:t>    {   count++;</a:t>
            </a:r>
          </a:p>
          <a:p>
            <a:pPr algn="l"/>
            <a:endParaRPr lang="en-US" sz="1000" dirty="0">
              <a:latin typeface="Consolas" panose="020B0609020204030204" pitchFamily="49" charset="0"/>
            </a:endParaRPr>
          </a:p>
          <a:p>
            <a:pPr algn="l"/>
            <a:endParaRPr lang="en-US" sz="1000" dirty="0">
              <a:latin typeface="Consolas" panose="020B0609020204030204" pitchFamily="49" charset="0"/>
            </a:endParaRPr>
          </a:p>
          <a:p>
            <a:pPr algn="l"/>
            <a:r>
              <a:rPr lang="en-US" sz="1000" dirty="0">
                <a:solidFill>
                  <a:srgbClr val="000000"/>
                </a:solidFill>
                <a:latin typeface="Consolas" panose="020B0609020204030204" pitchFamily="49" charset="0"/>
              </a:rPr>
              <a:t>        </a:t>
            </a:r>
            <a:r>
              <a:rPr lang="en-US" sz="1000" b="1" dirty="0">
                <a:solidFill>
                  <a:srgbClr val="7F0055"/>
                </a:solidFill>
                <a:latin typeface="Consolas" panose="020B0609020204030204" pitchFamily="49" charset="0"/>
              </a:rPr>
              <a:t>if</a:t>
            </a:r>
            <a:r>
              <a:rPr lang="en-US" sz="1000" b="1" dirty="0">
                <a:solidFill>
                  <a:srgbClr val="000000"/>
                </a:solidFill>
                <a:latin typeface="Consolas" panose="020B0609020204030204" pitchFamily="49" charset="0"/>
              </a:rPr>
              <a:t>(count ==6|| count ==12|| count ==18)</a:t>
            </a:r>
          </a:p>
          <a:p>
            <a:pPr algn="l"/>
            <a:r>
              <a:rPr lang="en-US" sz="1000" dirty="0">
                <a:solidFill>
                  <a:srgbClr val="000000"/>
                </a:solidFill>
                <a:latin typeface="Consolas" panose="020B0609020204030204" pitchFamily="49" charset="0"/>
              </a:rPr>
              <a:t>        P1OUT = </a:t>
            </a:r>
            <a:r>
              <a:rPr lang="en-US" sz="1000" dirty="0" err="1">
                <a:solidFill>
                  <a:srgbClr val="000000"/>
                </a:solidFill>
                <a:latin typeface="Consolas" panose="020B0609020204030204" pitchFamily="49" charset="0"/>
              </a:rPr>
              <a:t>GreenLED</a:t>
            </a:r>
            <a:r>
              <a:rPr lang="en-US" sz="1000" dirty="0">
                <a:solidFill>
                  <a:srgbClr val="000000"/>
                </a:solidFill>
                <a:latin typeface="Consolas" panose="020B0609020204030204" pitchFamily="49" charset="0"/>
              </a:rPr>
              <a:t>;</a:t>
            </a:r>
          </a:p>
          <a:p>
            <a:pPr algn="l"/>
            <a:endParaRPr lang="en-US" sz="1000" dirty="0">
              <a:latin typeface="Consolas" panose="020B0609020204030204" pitchFamily="49" charset="0"/>
            </a:endParaRPr>
          </a:p>
          <a:p>
            <a:pPr algn="l"/>
            <a:r>
              <a:rPr lang="en-US" sz="1000" dirty="0">
                <a:solidFill>
                  <a:srgbClr val="000000"/>
                </a:solidFill>
                <a:latin typeface="Consolas" panose="020B0609020204030204" pitchFamily="49" charset="0"/>
              </a:rPr>
              <a:t>        </a:t>
            </a:r>
            <a:r>
              <a:rPr lang="en-US" sz="1000" b="1" dirty="0">
                <a:solidFill>
                  <a:srgbClr val="7F0055"/>
                </a:solidFill>
                <a:latin typeface="Consolas" panose="020B0609020204030204" pitchFamily="49" charset="0"/>
              </a:rPr>
              <a:t>else</a:t>
            </a:r>
            <a:r>
              <a:rPr lang="en-US" sz="1000" b="1" dirty="0">
                <a:solidFill>
                  <a:srgbClr val="000000"/>
                </a:solidFill>
                <a:latin typeface="Consolas" panose="020B0609020204030204" pitchFamily="49" charset="0"/>
              </a:rPr>
              <a:t> {</a:t>
            </a:r>
          </a:p>
          <a:p>
            <a:pPr algn="l"/>
            <a:endParaRPr lang="en-US" sz="1000" dirty="0">
              <a:latin typeface="Consolas" panose="020B0609020204030204" pitchFamily="49" charset="0"/>
            </a:endParaRPr>
          </a:p>
          <a:p>
            <a:pPr algn="l"/>
            <a:r>
              <a:rPr lang="en-US" sz="1000" dirty="0">
                <a:solidFill>
                  <a:srgbClr val="000000"/>
                </a:solidFill>
                <a:latin typeface="Consolas" panose="020B0609020204030204" pitchFamily="49" charset="0"/>
              </a:rPr>
              <a:t>                P1OUT = </a:t>
            </a:r>
            <a:r>
              <a:rPr lang="en-US" sz="1000" dirty="0" err="1">
                <a:solidFill>
                  <a:srgbClr val="000000"/>
                </a:solidFill>
                <a:latin typeface="Consolas" panose="020B0609020204030204" pitchFamily="49" charset="0"/>
              </a:rPr>
              <a:t>RedLED</a:t>
            </a:r>
            <a:r>
              <a:rPr lang="en-US" sz="1000" dirty="0">
                <a:solidFill>
                  <a:srgbClr val="000000"/>
                </a:solidFill>
                <a:latin typeface="Consolas" panose="020B0609020204030204" pitchFamily="49" charset="0"/>
              </a:rPr>
              <a:t> ;</a:t>
            </a:r>
            <a:endParaRPr lang="en-US" sz="1000" dirty="0">
              <a:latin typeface="Consolas" panose="020B0609020204030204" pitchFamily="49" charset="0"/>
            </a:endParaRPr>
          </a:p>
          <a:p>
            <a:pPr algn="l"/>
            <a:r>
              <a:rPr lang="en-US" sz="1000" dirty="0">
                <a:solidFill>
                  <a:srgbClr val="000000"/>
                </a:solidFill>
                <a:latin typeface="Consolas" panose="020B0609020204030204" pitchFamily="49" charset="0"/>
              </a:rPr>
              <a:t>          }</a:t>
            </a:r>
          </a:p>
          <a:p>
            <a:pPr algn="l"/>
            <a:r>
              <a:rPr lang="en-US" sz="1000" dirty="0">
                <a:solidFill>
                  <a:srgbClr val="000000"/>
                </a:solidFill>
                <a:latin typeface="Consolas" panose="020B0609020204030204" pitchFamily="49" charset="0"/>
              </a:rPr>
              <a:t>        P1IFG    = 0x00;</a:t>
            </a:r>
          </a:p>
          <a:p>
            <a:pPr algn="l"/>
            <a:r>
              <a:rPr lang="en-US" sz="1000" dirty="0">
                <a:solidFill>
                  <a:srgbClr val="000000"/>
                </a:solidFill>
                <a:latin typeface="Consolas" panose="020B0609020204030204" pitchFamily="49" charset="0"/>
              </a:rPr>
              <a:t>       </a:t>
            </a:r>
            <a:r>
              <a:rPr lang="en-US" sz="1000" dirty="0">
                <a:solidFill>
                  <a:srgbClr val="3F7F5F"/>
                </a:solidFill>
                <a:latin typeface="Consolas" panose="020B0609020204030204" pitchFamily="49" charset="0"/>
              </a:rPr>
              <a:t>///__</a:t>
            </a:r>
            <a:r>
              <a:rPr lang="en-US" sz="1000" dirty="0" err="1">
                <a:solidFill>
                  <a:srgbClr val="3F7F5F"/>
                </a:solidFill>
                <a:latin typeface="Consolas" panose="020B0609020204030204" pitchFamily="49" charset="0"/>
              </a:rPr>
              <a:t>delay_cycles</a:t>
            </a:r>
            <a:r>
              <a:rPr lang="en-US" sz="1000" dirty="0">
                <a:solidFill>
                  <a:srgbClr val="3F7F5F"/>
                </a:solidFill>
                <a:latin typeface="Consolas" panose="020B0609020204030204" pitchFamily="49" charset="0"/>
              </a:rPr>
              <a:t>(5000);</a:t>
            </a:r>
          </a:p>
          <a:p>
            <a:pPr algn="l"/>
            <a:endParaRPr lang="en-US" sz="1000" dirty="0">
              <a:latin typeface="Consolas" panose="020B0609020204030204" pitchFamily="49" charset="0"/>
            </a:endParaRPr>
          </a:p>
          <a:p>
            <a:pPr algn="l"/>
            <a:r>
              <a:rPr lang="en-US" sz="1000" dirty="0">
                <a:solidFill>
                  <a:srgbClr val="000000"/>
                </a:solidFill>
                <a:latin typeface="Consolas" panose="020B0609020204030204" pitchFamily="49" charset="0"/>
              </a:rPr>
              <a:t>        }</a:t>
            </a:r>
          </a:p>
          <a:p>
            <a:endParaRPr lang="en-US" sz="1000" dirty="0"/>
          </a:p>
        </p:txBody>
      </p:sp>
      <p:sp>
        <p:nvSpPr>
          <p:cNvPr id="2" name="TextBox 1">
            <a:extLst>
              <a:ext uri="{FF2B5EF4-FFF2-40B4-BE49-F238E27FC236}">
                <a16:creationId xmlns:a16="http://schemas.microsoft.com/office/drawing/2014/main" id="{A24F02A0-C7AD-49D0-A620-F3BEE467A90C}"/>
              </a:ext>
            </a:extLst>
          </p:cNvPr>
          <p:cNvSpPr txBox="1"/>
          <p:nvPr/>
        </p:nvSpPr>
        <p:spPr>
          <a:xfrm>
            <a:off x="9731022" y="1385781"/>
            <a:ext cx="2111022" cy="1200329"/>
          </a:xfrm>
          <a:prstGeom prst="rect">
            <a:avLst/>
          </a:prstGeom>
          <a:noFill/>
        </p:spPr>
        <p:txBody>
          <a:bodyPr wrap="square" rtlCol="0">
            <a:spAutoFit/>
          </a:bodyPr>
          <a:lstStyle/>
          <a:p>
            <a:r>
              <a:rPr lang="en-US" dirty="0">
                <a:solidFill>
                  <a:srgbClr val="FF0000"/>
                </a:solidFill>
              </a:rPr>
              <a:t>Show the P1 and SR registers values before and after interrupts</a:t>
            </a:r>
          </a:p>
        </p:txBody>
      </p:sp>
    </p:spTree>
    <p:extLst>
      <p:ext uri="{BB962C8B-B14F-4D97-AF65-F5344CB8AC3E}">
        <p14:creationId xmlns:p14="http://schemas.microsoft.com/office/powerpoint/2010/main" val="2161579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02B6-039F-3717-90CD-1EDF2F2A4EA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D32D7E6-8318-FB27-5C21-4D1DCFBAD48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F4DFCA0-51CB-6D7E-5C24-A484FCA7C0A8}"/>
              </a:ext>
            </a:extLst>
          </p:cNvPr>
          <p:cNvPicPr>
            <a:picLocks noChangeAspect="1"/>
          </p:cNvPicPr>
          <p:nvPr/>
        </p:nvPicPr>
        <p:blipFill>
          <a:blip r:embed="rId2"/>
          <a:stretch>
            <a:fillRect/>
          </a:stretch>
        </p:blipFill>
        <p:spPr>
          <a:xfrm>
            <a:off x="3000106" y="428365"/>
            <a:ext cx="6191787" cy="6001270"/>
          </a:xfrm>
          <a:prstGeom prst="rect">
            <a:avLst/>
          </a:prstGeom>
        </p:spPr>
      </p:pic>
    </p:spTree>
    <p:extLst>
      <p:ext uri="{BB962C8B-B14F-4D97-AF65-F5344CB8AC3E}">
        <p14:creationId xmlns:p14="http://schemas.microsoft.com/office/powerpoint/2010/main" val="11116695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45EA83-4B01-431C-B86F-D23373762881}"/>
              </a:ext>
            </a:extLst>
          </p:cNvPr>
          <p:cNvSpPr>
            <a:spLocks noGrp="1"/>
          </p:cNvSpPr>
          <p:nvPr>
            <p:ph type="title"/>
          </p:nvPr>
        </p:nvSpPr>
        <p:spPr>
          <a:xfrm>
            <a:off x="0" y="302693"/>
            <a:ext cx="11733389" cy="1325563"/>
          </a:xfrm>
        </p:spPr>
        <p:txBody>
          <a:bodyPr/>
          <a:lstStyle/>
          <a:p>
            <a:r>
              <a:rPr lang="en-US" dirty="0"/>
              <a:t>Advantages of interrupts (Using low power mode)</a:t>
            </a:r>
          </a:p>
        </p:txBody>
      </p:sp>
      <p:sp>
        <p:nvSpPr>
          <p:cNvPr id="5" name="TextBox 4">
            <a:extLst>
              <a:ext uri="{FF2B5EF4-FFF2-40B4-BE49-F238E27FC236}">
                <a16:creationId xmlns:a16="http://schemas.microsoft.com/office/drawing/2014/main" id="{59F40221-2831-4A92-A462-FAB06D4A4A68}"/>
              </a:ext>
            </a:extLst>
          </p:cNvPr>
          <p:cNvSpPr txBox="1"/>
          <p:nvPr/>
        </p:nvSpPr>
        <p:spPr>
          <a:xfrm>
            <a:off x="1117600" y="1400523"/>
            <a:ext cx="5949245" cy="5078313"/>
          </a:xfrm>
          <a:prstGeom prst="rect">
            <a:avLst/>
          </a:prstGeom>
          <a:noFill/>
        </p:spPr>
        <p:txBody>
          <a:bodyPr wrap="square" rtlCol="0">
            <a:spAutoFit/>
          </a:bodyPr>
          <a:lstStyle/>
          <a:p>
            <a:pPr algn="l"/>
            <a:r>
              <a:rPr lang="en-US" sz="1200" b="1" dirty="0">
                <a:solidFill>
                  <a:srgbClr val="7F0055"/>
                </a:solidFill>
                <a:latin typeface="Consolas" panose="020B0609020204030204" pitchFamily="49" charset="0"/>
              </a:rPr>
              <a:t>#define</a:t>
            </a:r>
            <a:r>
              <a:rPr lang="en-US" sz="1200" b="1" dirty="0">
                <a:solidFill>
                  <a:srgbClr val="000000"/>
                </a:solidFill>
                <a:latin typeface="Consolas" panose="020B0609020204030204" pitchFamily="49" charset="0"/>
              </a:rPr>
              <a:t> </a:t>
            </a:r>
            <a:r>
              <a:rPr lang="en-US" sz="1200" b="1" dirty="0" err="1">
                <a:solidFill>
                  <a:srgbClr val="000000"/>
                </a:solidFill>
                <a:latin typeface="Consolas" panose="020B0609020204030204" pitchFamily="49" charset="0"/>
              </a:rPr>
              <a:t>RedLED</a:t>
            </a:r>
            <a:r>
              <a:rPr lang="en-US" sz="1200" b="1" dirty="0">
                <a:solidFill>
                  <a:srgbClr val="000000"/>
                </a:solidFill>
                <a:latin typeface="Consolas" panose="020B0609020204030204" pitchFamily="49" charset="0"/>
              </a:rPr>
              <a:t> BIT0</a:t>
            </a:r>
          </a:p>
          <a:p>
            <a:pPr algn="l"/>
            <a:r>
              <a:rPr lang="en-US" sz="1200" b="1" dirty="0">
                <a:solidFill>
                  <a:srgbClr val="7F0055"/>
                </a:solidFill>
                <a:latin typeface="Consolas" panose="020B0609020204030204" pitchFamily="49" charset="0"/>
              </a:rPr>
              <a:t>#define</a:t>
            </a:r>
            <a:r>
              <a:rPr lang="en-US" sz="1200" b="1" dirty="0">
                <a:solidFill>
                  <a:srgbClr val="000000"/>
                </a:solidFill>
                <a:latin typeface="Consolas" panose="020B0609020204030204" pitchFamily="49" charset="0"/>
              </a:rPr>
              <a:t> Button BIT3</a:t>
            </a:r>
          </a:p>
          <a:p>
            <a:pPr algn="l"/>
            <a:r>
              <a:rPr lang="en-US" sz="1200" b="1" dirty="0">
                <a:solidFill>
                  <a:srgbClr val="7F0055"/>
                </a:solidFill>
                <a:latin typeface="Consolas" panose="020B0609020204030204" pitchFamily="49" charset="0"/>
              </a:rPr>
              <a:t>int</a:t>
            </a:r>
            <a:r>
              <a:rPr lang="en-US" sz="1200" b="1" dirty="0">
                <a:solidFill>
                  <a:srgbClr val="000000"/>
                </a:solidFill>
                <a:latin typeface="Consolas" panose="020B0609020204030204" pitchFamily="49" charset="0"/>
              </a:rPr>
              <a:t> main(</a:t>
            </a:r>
            <a:r>
              <a:rPr lang="en-US" sz="1200" b="1" dirty="0">
                <a:solidFill>
                  <a:srgbClr val="7F0055"/>
                </a:solidFill>
                <a:latin typeface="Consolas" panose="020B0609020204030204" pitchFamily="49" charset="0"/>
              </a:rPr>
              <a:t>void</a:t>
            </a:r>
            <a:r>
              <a:rPr lang="en-US" sz="1200" b="1" dirty="0">
                <a:solidFill>
                  <a:srgbClr val="000000"/>
                </a:solidFill>
                <a:latin typeface="Consolas" panose="020B0609020204030204" pitchFamily="49" charset="0"/>
              </a:rPr>
              <a:t>)</a:t>
            </a:r>
          </a:p>
          <a:p>
            <a:pPr algn="l"/>
            <a:r>
              <a:rPr lang="en-US" sz="1200" dirty="0">
                <a:solidFill>
                  <a:srgbClr val="000000"/>
                </a:solidFill>
                <a:latin typeface="Consolas" panose="020B0609020204030204" pitchFamily="49" charset="0"/>
              </a:rPr>
              <a:t>{</a:t>
            </a:r>
          </a:p>
          <a:p>
            <a:pPr algn="l"/>
            <a:r>
              <a:rPr lang="en-US" sz="1200" dirty="0">
                <a:solidFill>
                  <a:srgbClr val="000000"/>
                </a:solidFill>
                <a:latin typeface="Consolas" panose="020B0609020204030204" pitchFamily="49" charset="0"/>
              </a:rPr>
              <a:t>WDTCTL = WDTPW | WDTHOLD;</a:t>
            </a:r>
            <a:r>
              <a:rPr lang="en-US" sz="1200" dirty="0">
                <a:solidFill>
                  <a:srgbClr val="3F7F5F"/>
                </a:solidFill>
                <a:latin typeface="Consolas" panose="020B0609020204030204" pitchFamily="49" charset="0"/>
              </a:rPr>
              <a:t>// stop </a:t>
            </a:r>
            <a:r>
              <a:rPr lang="en-US" sz="1200" u="sng" dirty="0">
                <a:solidFill>
                  <a:srgbClr val="3F7F5F"/>
                </a:solidFill>
                <a:latin typeface="Consolas" panose="020B0609020204030204" pitchFamily="49" charset="0"/>
              </a:rPr>
              <a:t>watchdog timer</a:t>
            </a:r>
          </a:p>
          <a:p>
            <a:pPr algn="l"/>
            <a:endParaRPr lang="en-US" sz="1200" dirty="0">
              <a:latin typeface="Consolas" panose="020B0609020204030204" pitchFamily="49" charset="0"/>
            </a:endParaRPr>
          </a:p>
          <a:p>
            <a:pPr algn="l"/>
            <a:r>
              <a:rPr lang="en-US" sz="1200" dirty="0">
                <a:solidFill>
                  <a:srgbClr val="000000"/>
                </a:solidFill>
                <a:latin typeface="Consolas" panose="020B0609020204030204" pitchFamily="49" charset="0"/>
              </a:rPr>
              <a:t>P1DIR = </a:t>
            </a:r>
            <a:r>
              <a:rPr lang="en-US" sz="1200" dirty="0" err="1">
                <a:solidFill>
                  <a:srgbClr val="000000"/>
                </a:solidFill>
                <a:latin typeface="Consolas" panose="020B0609020204030204" pitchFamily="49" charset="0"/>
              </a:rPr>
              <a:t>RedLED</a:t>
            </a:r>
            <a:r>
              <a:rPr lang="en-US" sz="1200" dirty="0">
                <a:solidFill>
                  <a:srgbClr val="000000"/>
                </a:solidFill>
                <a:latin typeface="Consolas" panose="020B0609020204030204" pitchFamily="49" charset="0"/>
              </a:rPr>
              <a:t>;</a:t>
            </a:r>
          </a:p>
          <a:p>
            <a:pPr algn="l"/>
            <a:r>
              <a:rPr lang="en-US" sz="1200" dirty="0">
                <a:solidFill>
                  <a:srgbClr val="000000"/>
                </a:solidFill>
                <a:latin typeface="Consolas" panose="020B0609020204030204" pitchFamily="49" charset="0"/>
              </a:rPr>
              <a:t>P1OUT = 0x00;</a:t>
            </a:r>
          </a:p>
          <a:p>
            <a:pPr algn="l"/>
            <a:endParaRPr lang="en-US" sz="1200" dirty="0">
              <a:latin typeface="Consolas" panose="020B0609020204030204" pitchFamily="49" charset="0"/>
            </a:endParaRPr>
          </a:p>
          <a:p>
            <a:pPr algn="l"/>
            <a:r>
              <a:rPr lang="en-US" sz="1200" dirty="0">
                <a:solidFill>
                  <a:srgbClr val="000000"/>
                </a:solidFill>
                <a:latin typeface="Consolas" panose="020B0609020204030204" pitchFamily="49" charset="0"/>
              </a:rPr>
              <a:t>P1IE = Button;</a:t>
            </a:r>
          </a:p>
          <a:p>
            <a:pPr algn="l"/>
            <a:r>
              <a:rPr lang="en-US" sz="1200" dirty="0">
                <a:solidFill>
                  <a:srgbClr val="000000"/>
                </a:solidFill>
                <a:latin typeface="Consolas" panose="020B0609020204030204" pitchFamily="49" charset="0"/>
              </a:rPr>
              <a:t>P1IES = Button;</a:t>
            </a:r>
          </a:p>
          <a:p>
            <a:pPr algn="l"/>
            <a:r>
              <a:rPr lang="en-US" sz="1200" dirty="0">
                <a:solidFill>
                  <a:srgbClr val="000000"/>
                </a:solidFill>
                <a:latin typeface="Consolas" panose="020B0609020204030204" pitchFamily="49" charset="0"/>
              </a:rPr>
              <a:t>P1IFG = 0x00;</a:t>
            </a:r>
          </a:p>
          <a:p>
            <a:pPr algn="l"/>
            <a:endParaRPr lang="en-US" sz="1200" dirty="0">
              <a:latin typeface="Consolas" panose="020B0609020204030204" pitchFamily="49" charset="0"/>
            </a:endParaRPr>
          </a:p>
          <a:p>
            <a:pPr algn="l"/>
            <a:r>
              <a:rPr lang="en-US" sz="1200" dirty="0">
                <a:solidFill>
                  <a:srgbClr val="000000"/>
                </a:solidFill>
                <a:latin typeface="Consolas" panose="020B0609020204030204" pitchFamily="49" charset="0"/>
              </a:rPr>
              <a:t>_</a:t>
            </a:r>
            <a:r>
              <a:rPr lang="en-US" sz="1200" dirty="0" err="1">
                <a:solidFill>
                  <a:srgbClr val="000000"/>
                </a:solidFill>
                <a:latin typeface="Consolas" panose="020B0609020204030204" pitchFamily="49" charset="0"/>
              </a:rPr>
              <a:t>enable_interrupts</a:t>
            </a:r>
            <a:r>
              <a:rPr lang="en-US" sz="1200" dirty="0">
                <a:solidFill>
                  <a:srgbClr val="000000"/>
                </a:solidFill>
                <a:latin typeface="Consolas" panose="020B0609020204030204" pitchFamily="49" charset="0"/>
              </a:rPr>
              <a:t>();</a:t>
            </a:r>
          </a:p>
          <a:p>
            <a:pPr algn="l"/>
            <a:endParaRPr lang="en-US" sz="1200" dirty="0">
              <a:latin typeface="Consolas" panose="020B0609020204030204" pitchFamily="49" charset="0"/>
            </a:endParaRPr>
          </a:p>
          <a:p>
            <a:pPr algn="l"/>
            <a:r>
              <a:rPr lang="en-US" sz="1200" dirty="0">
                <a:solidFill>
                  <a:srgbClr val="FF0000"/>
                </a:solidFill>
                <a:latin typeface="Consolas" panose="020B0609020204030204" pitchFamily="49" charset="0"/>
              </a:rPr>
              <a:t>LPM4;</a:t>
            </a:r>
          </a:p>
          <a:p>
            <a:pPr algn="l"/>
            <a:r>
              <a:rPr lang="en-US" sz="1200" dirty="0">
                <a:solidFill>
                  <a:srgbClr val="000000"/>
                </a:solidFill>
                <a:latin typeface="Consolas" panose="020B0609020204030204" pitchFamily="49" charset="0"/>
              </a:rPr>
              <a:t>}</a:t>
            </a:r>
          </a:p>
          <a:p>
            <a:pPr algn="l"/>
            <a:endParaRPr lang="en-US" sz="1200" dirty="0">
              <a:latin typeface="Consolas" panose="020B0609020204030204" pitchFamily="49" charset="0"/>
            </a:endParaRPr>
          </a:p>
          <a:p>
            <a:pPr algn="l"/>
            <a:r>
              <a:rPr lang="en-US" sz="1200" b="1" dirty="0">
                <a:solidFill>
                  <a:srgbClr val="7F0055"/>
                </a:solidFill>
                <a:latin typeface="Consolas" panose="020B0609020204030204" pitchFamily="49" charset="0"/>
              </a:rPr>
              <a:t>#pragma</a:t>
            </a:r>
            <a:r>
              <a:rPr lang="en-US" sz="1200" b="1" dirty="0">
                <a:solidFill>
                  <a:srgbClr val="000000"/>
                </a:solidFill>
                <a:latin typeface="Consolas" panose="020B0609020204030204" pitchFamily="49" charset="0"/>
              </a:rPr>
              <a:t> vector=PORT1_VECTOR</a:t>
            </a:r>
          </a:p>
          <a:p>
            <a:pPr algn="l"/>
            <a:r>
              <a:rPr lang="fr-FR" sz="1200" dirty="0">
                <a:solidFill>
                  <a:srgbClr val="000000"/>
                </a:solidFill>
                <a:latin typeface="Consolas" panose="020B0609020204030204" pitchFamily="49" charset="0"/>
              </a:rPr>
              <a:t>__</a:t>
            </a:r>
            <a:r>
              <a:rPr lang="fr-FR" sz="1200" dirty="0" err="1">
                <a:solidFill>
                  <a:srgbClr val="000000"/>
                </a:solidFill>
                <a:latin typeface="Consolas" panose="020B0609020204030204" pitchFamily="49" charset="0"/>
              </a:rPr>
              <a:t>interrupt</a:t>
            </a:r>
            <a:r>
              <a:rPr lang="fr-FR" sz="1200" dirty="0">
                <a:solidFill>
                  <a:srgbClr val="000000"/>
                </a:solidFill>
                <a:latin typeface="Consolas" panose="020B0609020204030204" pitchFamily="49" charset="0"/>
              </a:rPr>
              <a:t> </a:t>
            </a:r>
            <a:r>
              <a:rPr lang="fr-FR" sz="1200" b="1" dirty="0" err="1">
                <a:solidFill>
                  <a:srgbClr val="7F0055"/>
                </a:solidFill>
                <a:latin typeface="Consolas" panose="020B0609020204030204" pitchFamily="49" charset="0"/>
              </a:rPr>
              <a:t>void</a:t>
            </a:r>
            <a:r>
              <a:rPr lang="fr-FR" sz="1200" b="1" dirty="0">
                <a:solidFill>
                  <a:srgbClr val="000000"/>
                </a:solidFill>
                <a:latin typeface="Consolas" panose="020B0609020204030204" pitchFamily="49" charset="0"/>
              </a:rPr>
              <a:t> PORT1_ISR(</a:t>
            </a:r>
            <a:r>
              <a:rPr lang="fr-FR" sz="1200" b="1" dirty="0" err="1">
                <a:solidFill>
                  <a:srgbClr val="7F0055"/>
                </a:solidFill>
                <a:latin typeface="Consolas" panose="020B0609020204030204" pitchFamily="49" charset="0"/>
              </a:rPr>
              <a:t>void</a:t>
            </a:r>
            <a:r>
              <a:rPr lang="fr-FR" sz="1200" b="1" dirty="0">
                <a:solidFill>
                  <a:srgbClr val="000000"/>
                </a:solidFill>
                <a:latin typeface="Consolas" panose="020B0609020204030204" pitchFamily="49" charset="0"/>
              </a:rPr>
              <a:t>){</a:t>
            </a:r>
          </a:p>
          <a:p>
            <a:pPr algn="l"/>
            <a:r>
              <a:rPr lang="en-US" sz="1200" dirty="0">
                <a:solidFill>
                  <a:srgbClr val="000000"/>
                </a:solidFill>
                <a:latin typeface="Consolas" panose="020B0609020204030204" pitchFamily="49" charset="0"/>
              </a:rPr>
              <a:t>    P1OUT = </a:t>
            </a:r>
            <a:r>
              <a:rPr lang="en-US" sz="1200" dirty="0" err="1">
                <a:solidFill>
                  <a:srgbClr val="000000"/>
                </a:solidFill>
                <a:latin typeface="Consolas" panose="020B0609020204030204" pitchFamily="49" charset="0"/>
              </a:rPr>
              <a:t>RedLED</a:t>
            </a:r>
            <a:r>
              <a:rPr lang="en-US" sz="1200" dirty="0">
                <a:solidFill>
                  <a:srgbClr val="000000"/>
                </a:solidFill>
                <a:latin typeface="Consolas" panose="020B0609020204030204" pitchFamily="49" charset="0"/>
              </a:rPr>
              <a:t>;</a:t>
            </a:r>
          </a:p>
          <a:p>
            <a:pPr algn="l"/>
            <a:endParaRPr lang="en-US" sz="1200" dirty="0">
              <a:latin typeface="Consolas" panose="020B0609020204030204" pitchFamily="49" charset="0"/>
            </a:endParaRPr>
          </a:p>
          <a:p>
            <a:pPr algn="l"/>
            <a:r>
              <a:rPr lang="en-US" sz="1200" dirty="0">
                <a:solidFill>
                  <a:srgbClr val="000000"/>
                </a:solidFill>
                <a:latin typeface="Consolas" panose="020B0609020204030204" pitchFamily="49" charset="0"/>
              </a:rPr>
              <a:t>    BCSCTL3 |= LFXT1S_2;</a:t>
            </a:r>
          </a:p>
          <a:p>
            <a:pPr algn="l"/>
            <a:r>
              <a:rPr lang="en-US" sz="1200" dirty="0">
                <a:solidFill>
                  <a:srgbClr val="000000"/>
                </a:solidFill>
                <a:latin typeface="Consolas" panose="020B0609020204030204" pitchFamily="49" charset="0"/>
              </a:rPr>
              <a:t>    WDTCTL = WDT_ARST_1000;</a:t>
            </a:r>
          </a:p>
          <a:p>
            <a:pPr algn="l"/>
            <a:r>
              <a:rPr lang="en-US" sz="1200" dirty="0">
                <a:solidFill>
                  <a:srgbClr val="000000"/>
                </a:solidFill>
                <a:latin typeface="Consolas" panose="020B0609020204030204" pitchFamily="49" charset="0"/>
              </a:rPr>
              <a:t>    P1IFG = 0x00;</a:t>
            </a:r>
          </a:p>
          <a:p>
            <a:pPr algn="l"/>
            <a:r>
              <a:rPr lang="en-US" sz="1200" dirty="0">
                <a:solidFill>
                  <a:srgbClr val="000000"/>
                </a:solidFill>
                <a:latin typeface="Consolas" panose="020B0609020204030204" pitchFamily="49" charset="0"/>
              </a:rPr>
              <a:t>}</a:t>
            </a:r>
          </a:p>
          <a:p>
            <a:endParaRPr lang="en-US" sz="1200" dirty="0"/>
          </a:p>
        </p:txBody>
      </p:sp>
      <p:sp>
        <p:nvSpPr>
          <p:cNvPr id="6" name="TextBox 5">
            <a:extLst>
              <a:ext uri="{FF2B5EF4-FFF2-40B4-BE49-F238E27FC236}">
                <a16:creationId xmlns:a16="http://schemas.microsoft.com/office/drawing/2014/main" id="{DE859487-9BB7-4C5F-8D5F-71BBFA80B9F4}"/>
              </a:ext>
            </a:extLst>
          </p:cNvPr>
          <p:cNvSpPr txBox="1"/>
          <p:nvPr/>
        </p:nvSpPr>
        <p:spPr>
          <a:xfrm>
            <a:off x="6908800" y="2867378"/>
            <a:ext cx="4165600" cy="646331"/>
          </a:xfrm>
          <a:prstGeom prst="rect">
            <a:avLst/>
          </a:prstGeom>
          <a:noFill/>
        </p:spPr>
        <p:txBody>
          <a:bodyPr wrap="square" rtlCol="0">
            <a:spAutoFit/>
          </a:bodyPr>
          <a:lstStyle/>
          <a:p>
            <a:r>
              <a:rPr lang="en-US" dirty="0">
                <a:solidFill>
                  <a:srgbClr val="00B0F0"/>
                </a:solidFill>
              </a:rPr>
              <a:t>This low power will be taught in chapter 10 (oscillators, clock, timers)</a:t>
            </a:r>
          </a:p>
        </p:txBody>
      </p:sp>
      <p:sp>
        <p:nvSpPr>
          <p:cNvPr id="7" name="TextBox 6">
            <a:extLst>
              <a:ext uri="{FF2B5EF4-FFF2-40B4-BE49-F238E27FC236}">
                <a16:creationId xmlns:a16="http://schemas.microsoft.com/office/drawing/2014/main" id="{381B2A61-EBEA-4D04-AB13-F9CCA170ED66}"/>
              </a:ext>
            </a:extLst>
          </p:cNvPr>
          <p:cNvSpPr txBox="1"/>
          <p:nvPr/>
        </p:nvSpPr>
        <p:spPr>
          <a:xfrm>
            <a:off x="6925733" y="3939680"/>
            <a:ext cx="4807656" cy="646331"/>
          </a:xfrm>
          <a:prstGeom prst="rect">
            <a:avLst/>
          </a:prstGeom>
          <a:noFill/>
        </p:spPr>
        <p:txBody>
          <a:bodyPr wrap="square" rtlCol="0">
            <a:spAutoFit/>
          </a:bodyPr>
          <a:lstStyle/>
          <a:p>
            <a:r>
              <a:rPr lang="en-US" dirty="0">
                <a:solidFill>
                  <a:srgbClr val="FF0000"/>
                </a:solidFill>
              </a:rPr>
              <a:t>Show the P1 and SR registers values before and after interrupts</a:t>
            </a:r>
          </a:p>
        </p:txBody>
      </p:sp>
      <p:sp>
        <p:nvSpPr>
          <p:cNvPr id="8" name="Title 2">
            <a:extLst>
              <a:ext uri="{FF2B5EF4-FFF2-40B4-BE49-F238E27FC236}">
                <a16:creationId xmlns:a16="http://schemas.microsoft.com/office/drawing/2014/main" id="{36AD1992-78A1-409C-BCEC-E9D4A55D0EF7}"/>
              </a:ext>
            </a:extLst>
          </p:cNvPr>
          <p:cNvSpPr txBox="1">
            <a:spLocks/>
          </p:cNvSpPr>
          <p:nvPr/>
        </p:nvSpPr>
        <p:spPr>
          <a:xfrm>
            <a:off x="5983198" y="1312057"/>
            <a:ext cx="6107113"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cap="none" spc="0" baseline="0">
                <a:ln w="12700">
                  <a:noFill/>
                  <a:prstDash val="solid"/>
                </a:ln>
                <a:solidFill>
                  <a:schemeClr val="tx1"/>
                </a:solidFill>
                <a:effectLst>
                  <a:outerShdw blurRad="41275" dist="20320" dir="1800000" algn="tl" rotWithShape="0">
                    <a:srgbClr val="000000">
                      <a:alpha val="40000"/>
                    </a:srgbClr>
                  </a:outerShdw>
                </a:effectLst>
                <a:latin typeface="+mj-lt"/>
                <a:ea typeface="+mj-ea"/>
                <a:cs typeface="+mj-cs"/>
              </a:defRPr>
            </a:lvl1pPr>
          </a:lstStyle>
          <a:p>
            <a:r>
              <a:rPr lang="en-US" dirty="0">
                <a:solidFill>
                  <a:srgbClr val="FF0000"/>
                </a:solidFill>
              </a:rPr>
              <a:t>Test the code</a:t>
            </a:r>
          </a:p>
        </p:txBody>
      </p:sp>
    </p:spTree>
    <p:extLst>
      <p:ext uri="{BB962C8B-B14F-4D97-AF65-F5344CB8AC3E}">
        <p14:creationId xmlns:p14="http://schemas.microsoft.com/office/powerpoint/2010/main" val="30705646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D79FB3-279F-4621-AFE8-4FD78807B09E}"/>
              </a:ext>
            </a:extLst>
          </p:cNvPr>
          <p:cNvSpPr>
            <a:spLocks noGrp="1"/>
          </p:cNvSpPr>
          <p:nvPr>
            <p:ph idx="1"/>
          </p:nvPr>
        </p:nvSpPr>
        <p:spPr>
          <a:xfrm>
            <a:off x="172375" y="138870"/>
            <a:ext cx="10515600" cy="1752075"/>
          </a:xfrm>
        </p:spPr>
        <p:txBody>
          <a:bodyPr>
            <a:normAutofit/>
          </a:bodyPr>
          <a:lstStyle/>
          <a:p>
            <a:r>
              <a:rPr lang="en-US" sz="2000" dirty="0">
                <a:solidFill>
                  <a:srgbClr val="FF0000"/>
                </a:solidFill>
              </a:rPr>
              <a:t>Create a UML diagram that describes the process of making a right turn at a 4 –way intersection that has a traffic light.</a:t>
            </a:r>
          </a:p>
          <a:p>
            <a:pPr lvl="1"/>
            <a:r>
              <a:rPr lang="en-US" sz="2000" dirty="0">
                <a:solidFill>
                  <a:srgbClr val="FF0000"/>
                </a:solidFill>
              </a:rPr>
              <a:t>A right turn can be made on RED</a:t>
            </a:r>
          </a:p>
          <a:p>
            <a:pPr lvl="1"/>
            <a:r>
              <a:rPr lang="en-US" sz="2000" dirty="0">
                <a:solidFill>
                  <a:srgbClr val="FF0000"/>
                </a:solidFill>
              </a:rPr>
              <a:t>The traffic light also has a right-turn arrow</a:t>
            </a:r>
          </a:p>
          <a:p>
            <a:endParaRPr lang="en-US" sz="2000" dirty="0">
              <a:solidFill>
                <a:srgbClr val="FF0000"/>
              </a:solidFill>
            </a:endParaRPr>
          </a:p>
        </p:txBody>
      </p:sp>
      <p:sp>
        <p:nvSpPr>
          <p:cNvPr id="4" name="TextBox 3">
            <a:extLst>
              <a:ext uri="{FF2B5EF4-FFF2-40B4-BE49-F238E27FC236}">
                <a16:creationId xmlns:a16="http://schemas.microsoft.com/office/drawing/2014/main" id="{6B6C8732-821E-4685-A779-B61FEE0B62A4}"/>
              </a:ext>
            </a:extLst>
          </p:cNvPr>
          <p:cNvSpPr txBox="1"/>
          <p:nvPr/>
        </p:nvSpPr>
        <p:spPr>
          <a:xfrm>
            <a:off x="307759" y="1859339"/>
            <a:ext cx="5122416" cy="3139321"/>
          </a:xfrm>
          <a:prstGeom prst="rect">
            <a:avLst/>
          </a:prstGeom>
          <a:noFill/>
        </p:spPr>
        <p:txBody>
          <a:bodyPr wrap="square" rtlCol="0">
            <a:spAutoFit/>
          </a:bodyPr>
          <a:lstStyle/>
          <a:p>
            <a:r>
              <a:rPr lang="en-US" dirty="0"/>
              <a:t>Assumptions: no pedestrians present</a:t>
            </a:r>
          </a:p>
          <a:p>
            <a:pPr marL="342900" indent="-342900">
              <a:buAutoNum type="arabicPeriod"/>
            </a:pPr>
            <a:r>
              <a:rPr lang="en-US" dirty="0"/>
              <a:t>Turn on right turn signal (action)</a:t>
            </a:r>
          </a:p>
          <a:p>
            <a:pPr marL="342900" indent="-342900">
              <a:buAutoNum type="arabicPeriod"/>
            </a:pPr>
            <a:r>
              <a:rPr lang="en-US" dirty="0"/>
              <a:t>Approach intersection slowly (action)</a:t>
            </a:r>
          </a:p>
          <a:p>
            <a:pPr marL="342900" indent="-342900">
              <a:buAutoNum type="arabicPeriod"/>
            </a:pPr>
            <a:r>
              <a:rPr lang="en-US" dirty="0"/>
              <a:t>Check the color of the light (decision)</a:t>
            </a:r>
          </a:p>
          <a:p>
            <a:pPr marL="800100" lvl="1" indent="-342900">
              <a:buAutoNum type="arabicPeriod"/>
            </a:pPr>
            <a:r>
              <a:rPr lang="en-US" dirty="0"/>
              <a:t>A. If green, make right turn </a:t>
            </a:r>
          </a:p>
          <a:p>
            <a:pPr marL="800100" lvl="1" indent="-342900">
              <a:buAutoNum type="arabicPeriod"/>
            </a:pPr>
            <a:r>
              <a:rPr lang="en-US" dirty="0"/>
              <a:t>B. If red</a:t>
            </a:r>
          </a:p>
          <a:p>
            <a:pPr marL="1257300" lvl="2" indent="-342900">
              <a:buAutoNum type="arabicPeriod"/>
            </a:pPr>
            <a:r>
              <a:rPr lang="en-US" dirty="0"/>
              <a:t>Make complete stop</a:t>
            </a:r>
          </a:p>
          <a:p>
            <a:pPr marL="1257300" lvl="2" indent="-342900">
              <a:buAutoNum type="arabicPeriod"/>
            </a:pPr>
            <a:r>
              <a:rPr lang="en-US" dirty="0"/>
              <a:t>Wait for other cars to pass</a:t>
            </a:r>
          </a:p>
          <a:p>
            <a:pPr marL="1257300" lvl="2" indent="-342900">
              <a:buAutoNum type="arabicPeriod"/>
            </a:pPr>
            <a:r>
              <a:rPr lang="en-US" dirty="0"/>
              <a:t>Return to check for cars</a:t>
            </a:r>
          </a:p>
          <a:p>
            <a:pPr marL="1257300" lvl="2" indent="-342900">
              <a:buAutoNum type="arabicPeriod"/>
            </a:pPr>
            <a:r>
              <a:rPr lang="en-US" dirty="0"/>
              <a:t>If no car, make right turns </a:t>
            </a:r>
          </a:p>
          <a:p>
            <a:pPr marL="342900" indent="-342900">
              <a:buAutoNum type="arabicPeriod"/>
            </a:pPr>
            <a:endParaRPr lang="en-US" dirty="0"/>
          </a:p>
        </p:txBody>
      </p:sp>
      <p:pic>
        <p:nvPicPr>
          <p:cNvPr id="6" name="Picture 5">
            <a:extLst>
              <a:ext uri="{FF2B5EF4-FFF2-40B4-BE49-F238E27FC236}">
                <a16:creationId xmlns:a16="http://schemas.microsoft.com/office/drawing/2014/main" id="{3A1C871D-461B-4D85-AE18-E3A288C388ED}"/>
              </a:ext>
            </a:extLst>
          </p:cNvPr>
          <p:cNvPicPr>
            <a:picLocks noChangeAspect="1"/>
          </p:cNvPicPr>
          <p:nvPr/>
        </p:nvPicPr>
        <p:blipFill>
          <a:blip r:embed="rId2"/>
          <a:stretch>
            <a:fillRect/>
          </a:stretch>
        </p:blipFill>
        <p:spPr>
          <a:xfrm>
            <a:off x="5628443" y="745067"/>
            <a:ext cx="6471821" cy="5940195"/>
          </a:xfrm>
          <a:prstGeom prst="rect">
            <a:avLst/>
          </a:prstGeom>
        </p:spPr>
      </p:pic>
    </p:spTree>
    <p:extLst>
      <p:ext uri="{BB962C8B-B14F-4D97-AF65-F5344CB8AC3E}">
        <p14:creationId xmlns:p14="http://schemas.microsoft.com/office/powerpoint/2010/main" val="322398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468D3-9EDE-8D50-FB94-4D65527467B5}"/>
              </a:ext>
            </a:extLst>
          </p:cNvPr>
          <p:cNvSpPr>
            <a:spLocks noGrp="1"/>
          </p:cNvSpPr>
          <p:nvPr>
            <p:ph type="title"/>
          </p:nvPr>
        </p:nvSpPr>
        <p:spPr/>
        <p:txBody>
          <a:bodyPr/>
          <a:lstStyle/>
          <a:p>
            <a:r>
              <a:rPr lang="en-US" dirty="0"/>
              <a:t>Interrupts in C</a:t>
            </a:r>
          </a:p>
        </p:txBody>
      </p:sp>
      <p:pic>
        <p:nvPicPr>
          <p:cNvPr id="5" name="Content Placeholder 4">
            <a:extLst>
              <a:ext uri="{FF2B5EF4-FFF2-40B4-BE49-F238E27FC236}">
                <a16:creationId xmlns:a16="http://schemas.microsoft.com/office/drawing/2014/main" id="{BA2DAFA5-ECEF-1C19-A819-D591F7FA588E}"/>
              </a:ext>
            </a:extLst>
          </p:cNvPr>
          <p:cNvPicPr>
            <a:picLocks noGrp="1" noChangeAspect="1"/>
          </p:cNvPicPr>
          <p:nvPr>
            <p:ph idx="1"/>
          </p:nvPr>
        </p:nvPicPr>
        <p:blipFill>
          <a:blip r:embed="rId2"/>
          <a:stretch>
            <a:fillRect/>
          </a:stretch>
        </p:blipFill>
        <p:spPr>
          <a:xfrm>
            <a:off x="663851" y="2131035"/>
            <a:ext cx="10654217" cy="1808956"/>
          </a:xfrm>
        </p:spPr>
      </p:pic>
    </p:spTree>
    <p:extLst>
      <p:ext uri="{BB962C8B-B14F-4D97-AF65-F5344CB8AC3E}">
        <p14:creationId xmlns:p14="http://schemas.microsoft.com/office/powerpoint/2010/main" val="15753155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9F827-992F-75D3-DE01-308675D7D2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AF1342-B234-F38A-71CD-05FC1C2B451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61AAB22-C78D-AA16-683D-E6AB6287E08A}"/>
              </a:ext>
            </a:extLst>
          </p:cNvPr>
          <p:cNvPicPr>
            <a:picLocks noChangeAspect="1"/>
          </p:cNvPicPr>
          <p:nvPr/>
        </p:nvPicPr>
        <p:blipFill>
          <a:blip r:embed="rId2"/>
          <a:stretch>
            <a:fillRect/>
          </a:stretch>
        </p:blipFill>
        <p:spPr>
          <a:xfrm>
            <a:off x="3971741" y="742717"/>
            <a:ext cx="4248518" cy="5372566"/>
          </a:xfrm>
          <a:prstGeom prst="rect">
            <a:avLst/>
          </a:prstGeom>
        </p:spPr>
      </p:pic>
    </p:spTree>
    <p:extLst>
      <p:ext uri="{BB962C8B-B14F-4D97-AF65-F5344CB8AC3E}">
        <p14:creationId xmlns:p14="http://schemas.microsoft.com/office/powerpoint/2010/main" val="8964438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D3412-4277-2C08-19D9-1F0559381A20}"/>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E4B3D90C-B7CE-6DAD-B325-E7D0B3763024}"/>
              </a:ext>
            </a:extLst>
          </p:cNvPr>
          <p:cNvSpPr>
            <a:spLocks noGrp="1"/>
          </p:cNvSpPr>
          <p:nvPr>
            <p:ph idx="1"/>
          </p:nvPr>
        </p:nvSpPr>
        <p:spPr/>
        <p:txBody>
          <a:bodyPr>
            <a:normAutofit/>
          </a:bodyPr>
          <a:lstStyle/>
          <a:p>
            <a:r>
              <a:rPr lang="en-US" dirty="0"/>
              <a:t>Interrupts provide a way to efficiently deal with peripherals that are asynchronous to the CPU and slower than the CPU clock. When an interrupt occurs, it asserts a flag and waits to be serviced by the CPU. While waiting for the CPU to respond to it, the interrupt is said to be pending. The CPU will service an interrupt only after it finishes executing its current instruction. When the interrupt is serviced, the CPU stops execution of the main program and instead executes an interrupt service routine that is dedicated to the peripheral that triggered the IRQ. </a:t>
            </a:r>
          </a:p>
        </p:txBody>
      </p:sp>
    </p:spTree>
    <p:extLst>
      <p:ext uri="{BB962C8B-B14F-4D97-AF65-F5344CB8AC3E}">
        <p14:creationId xmlns:p14="http://schemas.microsoft.com/office/powerpoint/2010/main" val="22393211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D3412-4277-2C08-19D9-1F0559381A20}"/>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E4B3D90C-B7CE-6DAD-B325-E7D0B3763024}"/>
              </a:ext>
            </a:extLst>
          </p:cNvPr>
          <p:cNvSpPr>
            <a:spLocks noGrp="1"/>
          </p:cNvSpPr>
          <p:nvPr>
            <p:ph idx="1"/>
          </p:nvPr>
        </p:nvSpPr>
        <p:spPr/>
        <p:txBody>
          <a:bodyPr>
            <a:normAutofit/>
          </a:bodyPr>
          <a:lstStyle/>
          <a:p>
            <a:r>
              <a:rPr lang="en-US" dirty="0"/>
              <a:t>Interrupts are prioritized in terms of their importance. When a CPU is ready to service an IRQ, it handles the highest priority first. Multiple IRQs can be pending at once. There are three classes of interrupts: system resets, non-maskable interrupts, and maskable interrupts. System resets are the highest interrupt. They do not have developer written ISR; instead, they initialize all configuration registers to their default values and insert the starting address of the main program into PC. Non-maskable interrupts are the next highest priority interrupts. These handle memory access or oscillator faults. They also handle a user interrupt that can come from an external signal. </a:t>
            </a:r>
          </a:p>
        </p:txBody>
      </p:sp>
    </p:spTree>
    <p:extLst>
      <p:ext uri="{BB962C8B-B14F-4D97-AF65-F5344CB8AC3E}">
        <p14:creationId xmlns:p14="http://schemas.microsoft.com/office/powerpoint/2010/main" val="38488933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D3412-4277-2C08-19D9-1F0559381A20}"/>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E4B3D90C-B7CE-6DAD-B325-E7D0B3763024}"/>
              </a:ext>
            </a:extLst>
          </p:cNvPr>
          <p:cNvSpPr>
            <a:spLocks noGrp="1"/>
          </p:cNvSpPr>
          <p:nvPr>
            <p:ph idx="1"/>
          </p:nvPr>
        </p:nvSpPr>
        <p:spPr/>
        <p:txBody>
          <a:bodyPr>
            <a:normAutofit fontScale="85000" lnSpcReduction="20000"/>
          </a:bodyPr>
          <a:lstStyle/>
          <a:p>
            <a:r>
              <a:rPr lang="en-US" dirty="0"/>
              <a:t>NMIs are always enabled and execute a developer written ISR. Maskable interrupts have a local and global enable. The local enable is unique to each feature of each peripheral that can trigger and interrupt. The global interrupt is the GIE bit in the SR. For an interrupt to be active, it must have both its local enable and GIE asserted. The starting address of an ISR is put into its interrupt vector address. The interrupt vectors reside at dedicated addresses reserved at the end of program memory. The starting address of the ISR is placed into the vector location using assembler directives and the address label of the start of the ISR. When an IRQ occurs, the CPU automatically pushes the PC and SR onto the stack to preserve the operation of the main program. At the end of an ISR, the developer must use the </a:t>
            </a:r>
            <a:r>
              <a:rPr lang="en-US" dirty="0" err="1"/>
              <a:t>reti</a:t>
            </a:r>
            <a:r>
              <a:rPr lang="en-US" dirty="0"/>
              <a:t> instruction to pop SR and PC off the stack to return execution to the main program. Interrupts can interrupt other interrupts. Since system resets and NMIs are always enabled, they can interrupt each other with higher priority IRQs being able to interrupt lower priority IRQs. When a maskable interrupt occurs, the CPU automatically clears SR, disabling other maskable interrupts. </a:t>
            </a:r>
          </a:p>
        </p:txBody>
      </p:sp>
    </p:spTree>
    <p:extLst>
      <p:ext uri="{BB962C8B-B14F-4D97-AF65-F5344CB8AC3E}">
        <p14:creationId xmlns:p14="http://schemas.microsoft.com/office/powerpoint/2010/main" val="2098062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D3412-4277-2C08-19D9-1F0559381A20}"/>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E4B3D90C-B7CE-6DAD-B325-E7D0B3763024}"/>
              </a:ext>
            </a:extLst>
          </p:cNvPr>
          <p:cNvSpPr>
            <a:spLocks noGrp="1"/>
          </p:cNvSpPr>
          <p:nvPr>
            <p:ph idx="1"/>
          </p:nvPr>
        </p:nvSpPr>
        <p:spPr/>
        <p:txBody>
          <a:bodyPr>
            <a:normAutofit fontScale="77500" lnSpcReduction="20000"/>
          </a:bodyPr>
          <a:lstStyle/>
          <a:p>
            <a:r>
              <a:rPr lang="en-US" dirty="0"/>
              <a:t>If a developer wishes to allow nested maskable interrupts, they need to explicitly set the GIE bit in the ISR. A better approach is to write short ISRs and allow the IRQ prioritization scheme handle the order the ISRs are executed. When an IRQ is served, the MCU completes the current instruction, pushes the PC and SR to the stack, clears the SR, retrieves the starting address of the ISR from the vector table, executes the ISR, then pops SR and PC off the stack to return to normal execution in the main program. The MSP430FR2355 implements 25 unique interrupt vectors. Each vector is associated with multiple flags. If multiple peripheral features are enabled and share the same vector address, it is the job of the developer to determine which flag caused the IRQ within the ISR. A port interrupt is an IRQ that is triggered when there is an input transition observed on a bit of a port. This allows external signals to be handled more efficiently compared to polling. Each bit within ports 1➔4 can trigger an interrupt; however, each port only has one unique vector address. Port interrupts are configured using the </a:t>
            </a:r>
            <a:r>
              <a:rPr lang="en-US" dirty="0" err="1"/>
              <a:t>PxIFG</a:t>
            </a:r>
            <a:r>
              <a:rPr lang="en-US" dirty="0"/>
              <a:t>, </a:t>
            </a:r>
            <a:r>
              <a:rPr lang="en-US" dirty="0" err="1"/>
              <a:t>PxIES</a:t>
            </a:r>
            <a:r>
              <a:rPr lang="en-US" dirty="0"/>
              <a:t>, </a:t>
            </a:r>
            <a:r>
              <a:rPr lang="en-US" dirty="0" err="1"/>
              <a:t>PxIE</a:t>
            </a:r>
            <a:r>
              <a:rPr lang="en-US" dirty="0"/>
              <a:t>, and </a:t>
            </a:r>
            <a:r>
              <a:rPr lang="en-US" dirty="0" err="1"/>
              <a:t>PxIV</a:t>
            </a:r>
            <a:r>
              <a:rPr lang="en-US" dirty="0"/>
              <a:t> (optional) registers. To use a port interrupt, the pin must also be configured as an input with an optional pull-up/down </a:t>
            </a:r>
            <a:r>
              <a:rPr lang="en-US"/>
              <a:t>resistor.</a:t>
            </a:r>
            <a:endParaRPr lang="en-US" dirty="0"/>
          </a:p>
        </p:txBody>
      </p:sp>
    </p:spTree>
    <p:extLst>
      <p:ext uri="{BB962C8B-B14F-4D97-AF65-F5344CB8AC3E}">
        <p14:creationId xmlns:p14="http://schemas.microsoft.com/office/powerpoint/2010/main" val="295260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1DDE8-A1E2-E67F-B67C-33C6A151636B}"/>
              </a:ext>
            </a:extLst>
          </p:cNvPr>
          <p:cNvSpPr>
            <a:spLocks noGrp="1"/>
          </p:cNvSpPr>
          <p:nvPr>
            <p:ph type="title"/>
          </p:nvPr>
        </p:nvSpPr>
        <p:spPr>
          <a:xfrm>
            <a:off x="475268" y="144089"/>
            <a:ext cx="10515600" cy="1325563"/>
          </a:xfrm>
        </p:spPr>
        <p:txBody>
          <a:bodyPr/>
          <a:lstStyle/>
          <a:p>
            <a:r>
              <a:rPr lang="en-US" dirty="0"/>
              <a:t>Pull-up/Pull-down resistor</a:t>
            </a:r>
          </a:p>
        </p:txBody>
      </p:sp>
      <p:pic>
        <p:nvPicPr>
          <p:cNvPr id="5" name="Picture 4">
            <a:extLst>
              <a:ext uri="{FF2B5EF4-FFF2-40B4-BE49-F238E27FC236}">
                <a16:creationId xmlns:a16="http://schemas.microsoft.com/office/drawing/2014/main" id="{25AA311A-B453-7817-988C-660BD250FE26}"/>
              </a:ext>
            </a:extLst>
          </p:cNvPr>
          <p:cNvPicPr>
            <a:picLocks noChangeAspect="1"/>
          </p:cNvPicPr>
          <p:nvPr/>
        </p:nvPicPr>
        <p:blipFill>
          <a:blip r:embed="rId2"/>
          <a:stretch>
            <a:fillRect/>
          </a:stretch>
        </p:blipFill>
        <p:spPr>
          <a:xfrm>
            <a:off x="3002437" y="1349414"/>
            <a:ext cx="6801408" cy="5136698"/>
          </a:xfrm>
          <a:prstGeom prst="rect">
            <a:avLst/>
          </a:prstGeom>
        </p:spPr>
      </p:pic>
    </p:spTree>
    <p:extLst>
      <p:ext uri="{BB962C8B-B14F-4D97-AF65-F5344CB8AC3E}">
        <p14:creationId xmlns:p14="http://schemas.microsoft.com/office/powerpoint/2010/main" val="3491133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C94AEA-D31F-969C-C3CE-169F6877ACE7}"/>
              </a:ext>
            </a:extLst>
          </p:cNvPr>
          <p:cNvSpPr>
            <a:spLocks noGrp="1"/>
          </p:cNvSpPr>
          <p:nvPr>
            <p:ph idx="1"/>
          </p:nvPr>
        </p:nvSpPr>
        <p:spPr/>
        <p:txBody>
          <a:bodyPr>
            <a:normAutofit fontScale="85000" lnSpcReduction="20000"/>
          </a:bodyPr>
          <a:lstStyle/>
          <a:p>
            <a:r>
              <a:rPr lang="en-US" dirty="0"/>
              <a:t>Whether or not a port input has a pull-up/pull-down resistor is dictated by the bits within the </a:t>
            </a:r>
            <a:r>
              <a:rPr lang="en-US" dirty="0" err="1">
                <a:solidFill>
                  <a:srgbClr val="FF0000"/>
                </a:solidFill>
              </a:rPr>
              <a:t>PxREN</a:t>
            </a:r>
            <a:r>
              <a:rPr lang="en-US" dirty="0"/>
              <a:t> register. </a:t>
            </a:r>
          </a:p>
          <a:p>
            <a:r>
              <a:rPr lang="en-US" dirty="0"/>
              <a:t>The bits within </a:t>
            </a:r>
            <a:r>
              <a:rPr lang="en-US" dirty="0" err="1"/>
              <a:t>PxREN</a:t>
            </a:r>
            <a:r>
              <a:rPr lang="en-US" dirty="0"/>
              <a:t> control the corresponding bit location within </a:t>
            </a:r>
            <a:r>
              <a:rPr lang="en-US" dirty="0" err="1">
                <a:solidFill>
                  <a:srgbClr val="FF0000"/>
                </a:solidFill>
              </a:rPr>
              <a:t>PxIN</a:t>
            </a:r>
            <a:r>
              <a:rPr lang="en-US" dirty="0"/>
              <a:t> (i.e., bit 0 of </a:t>
            </a:r>
            <a:r>
              <a:rPr lang="en-US" dirty="0" err="1"/>
              <a:t>PxREN</a:t>
            </a:r>
            <a:r>
              <a:rPr lang="en-US" dirty="0"/>
              <a:t> controls whether bit 0 of </a:t>
            </a:r>
            <a:r>
              <a:rPr lang="en-US" dirty="0" err="1"/>
              <a:t>PxIN</a:t>
            </a:r>
            <a:r>
              <a:rPr lang="en-US" dirty="0"/>
              <a:t> has a </a:t>
            </a:r>
            <a:r>
              <a:rPr lang="en-US" dirty="0">
                <a:solidFill>
                  <a:srgbClr val="FF0000"/>
                </a:solidFill>
              </a:rPr>
              <a:t>pull-up/pull-down</a:t>
            </a:r>
            <a:r>
              <a:rPr lang="en-US" dirty="0"/>
              <a:t> resistor). </a:t>
            </a:r>
          </a:p>
          <a:p>
            <a:r>
              <a:rPr lang="en-US" dirty="0"/>
              <a:t>The logic for </a:t>
            </a:r>
            <a:r>
              <a:rPr lang="en-US" dirty="0" err="1"/>
              <a:t>PxREN</a:t>
            </a:r>
            <a:r>
              <a:rPr lang="en-US" dirty="0"/>
              <a:t> is as follows: </a:t>
            </a:r>
          </a:p>
          <a:p>
            <a:pPr lvl="1"/>
            <a:r>
              <a:rPr lang="en-US" dirty="0"/>
              <a:t>Bit = 0: Pull-up/pull-down resistor disabled (default). </a:t>
            </a:r>
          </a:p>
          <a:p>
            <a:pPr lvl="1"/>
            <a:r>
              <a:rPr lang="en-US" dirty="0"/>
              <a:t>Bit = 1: Pull-up/pull-down resistor enabled.</a:t>
            </a:r>
          </a:p>
          <a:p>
            <a:r>
              <a:rPr lang="en-US" dirty="0"/>
              <a:t>When </a:t>
            </a:r>
            <a:r>
              <a:rPr lang="en-US" dirty="0" err="1"/>
              <a:t>PxREN</a:t>
            </a:r>
            <a:r>
              <a:rPr lang="en-US" dirty="0"/>
              <a:t> enables a pull-up/pull-down resistor, the </a:t>
            </a:r>
            <a:r>
              <a:rPr lang="en-US" dirty="0" err="1"/>
              <a:t>PxOUT</a:t>
            </a:r>
            <a:r>
              <a:rPr lang="en-US" dirty="0"/>
              <a:t> register is used to dictate whether the resistor is a pull-up or pull-down. </a:t>
            </a:r>
          </a:p>
          <a:p>
            <a:r>
              <a:rPr lang="en-US" dirty="0"/>
              <a:t>If </a:t>
            </a:r>
            <a:r>
              <a:rPr lang="en-US" dirty="0" err="1"/>
              <a:t>PxDIR</a:t>
            </a:r>
            <a:r>
              <a:rPr lang="en-US" dirty="0"/>
              <a:t> = 0, making the port bit an input, and </a:t>
            </a:r>
            <a:r>
              <a:rPr lang="en-US" dirty="0" err="1"/>
              <a:t>PxREN</a:t>
            </a:r>
            <a:r>
              <a:rPr lang="en-US" dirty="0"/>
              <a:t> = 1, enabling the pull-up/pull-down resistor, then the </a:t>
            </a:r>
            <a:r>
              <a:rPr lang="en-US" dirty="0" err="1"/>
              <a:t>PxOUT</a:t>
            </a:r>
            <a:r>
              <a:rPr lang="en-US" dirty="0"/>
              <a:t> register has the following logic: </a:t>
            </a:r>
          </a:p>
          <a:p>
            <a:pPr lvl="1"/>
            <a:r>
              <a:rPr lang="en-US" dirty="0" err="1"/>
              <a:t>PxOUT</a:t>
            </a:r>
            <a:r>
              <a:rPr lang="en-US" dirty="0"/>
              <a:t> = 0: Insert a pull-down resistor. </a:t>
            </a:r>
          </a:p>
          <a:p>
            <a:pPr lvl="1"/>
            <a:r>
              <a:rPr lang="en-US" dirty="0" err="1"/>
              <a:t>PxOUT</a:t>
            </a:r>
            <a:r>
              <a:rPr lang="en-US" dirty="0"/>
              <a:t> = 1: Insert a pull-up resistor.</a:t>
            </a:r>
          </a:p>
          <a:p>
            <a:endParaRPr lang="en-US" dirty="0"/>
          </a:p>
        </p:txBody>
      </p:sp>
      <p:sp>
        <p:nvSpPr>
          <p:cNvPr id="4" name="Title 1">
            <a:extLst>
              <a:ext uri="{FF2B5EF4-FFF2-40B4-BE49-F238E27FC236}">
                <a16:creationId xmlns:a16="http://schemas.microsoft.com/office/drawing/2014/main" id="{DE83AD31-93CC-0B85-4FDA-789634F4907C}"/>
              </a:ext>
            </a:extLst>
          </p:cNvPr>
          <p:cNvSpPr>
            <a:spLocks noGrp="1"/>
          </p:cNvSpPr>
          <p:nvPr>
            <p:ph type="title"/>
          </p:nvPr>
        </p:nvSpPr>
        <p:spPr>
          <a:xfrm>
            <a:off x="838200" y="351478"/>
            <a:ext cx="10515600" cy="1325563"/>
          </a:xfrm>
        </p:spPr>
        <p:txBody>
          <a:bodyPr/>
          <a:lstStyle/>
          <a:p>
            <a:r>
              <a:rPr lang="en-US" dirty="0"/>
              <a:t>Pull-up/Pull-down resistor</a:t>
            </a:r>
          </a:p>
        </p:txBody>
      </p:sp>
    </p:spTree>
    <p:extLst>
      <p:ext uri="{BB962C8B-B14F-4D97-AF65-F5344CB8AC3E}">
        <p14:creationId xmlns:p14="http://schemas.microsoft.com/office/powerpoint/2010/main" val="4039494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FBCB1C-CFED-BEF8-F2A5-47750FD33F6F}"/>
              </a:ext>
            </a:extLst>
          </p:cNvPr>
          <p:cNvPicPr>
            <a:picLocks noChangeAspect="1"/>
          </p:cNvPicPr>
          <p:nvPr/>
        </p:nvPicPr>
        <p:blipFill>
          <a:blip r:embed="rId2"/>
          <a:stretch>
            <a:fillRect/>
          </a:stretch>
        </p:blipFill>
        <p:spPr>
          <a:xfrm>
            <a:off x="3282059" y="1027906"/>
            <a:ext cx="5448772" cy="1848010"/>
          </a:xfrm>
          <a:prstGeom prst="rect">
            <a:avLst/>
          </a:prstGeom>
        </p:spPr>
      </p:pic>
      <p:pic>
        <p:nvPicPr>
          <p:cNvPr id="13" name="Picture 12">
            <a:extLst>
              <a:ext uri="{FF2B5EF4-FFF2-40B4-BE49-F238E27FC236}">
                <a16:creationId xmlns:a16="http://schemas.microsoft.com/office/drawing/2014/main" id="{AFBEA644-95F8-90E0-5D67-17E841FBB42E}"/>
              </a:ext>
            </a:extLst>
          </p:cNvPr>
          <p:cNvPicPr>
            <a:picLocks noChangeAspect="1"/>
          </p:cNvPicPr>
          <p:nvPr/>
        </p:nvPicPr>
        <p:blipFill>
          <a:blip r:embed="rId3"/>
          <a:stretch>
            <a:fillRect/>
          </a:stretch>
        </p:blipFill>
        <p:spPr>
          <a:xfrm>
            <a:off x="4175161" y="2945393"/>
            <a:ext cx="3379763" cy="2541490"/>
          </a:xfrm>
          <a:prstGeom prst="rect">
            <a:avLst/>
          </a:prstGeom>
        </p:spPr>
      </p:pic>
      <p:sp>
        <p:nvSpPr>
          <p:cNvPr id="14" name="TextBox 13">
            <a:extLst>
              <a:ext uri="{FF2B5EF4-FFF2-40B4-BE49-F238E27FC236}">
                <a16:creationId xmlns:a16="http://schemas.microsoft.com/office/drawing/2014/main" id="{0A7946B3-876B-EED9-230F-7E4325EF264E}"/>
              </a:ext>
            </a:extLst>
          </p:cNvPr>
          <p:cNvSpPr txBox="1"/>
          <p:nvPr/>
        </p:nvSpPr>
        <p:spPr>
          <a:xfrm>
            <a:off x="2003196" y="5938887"/>
            <a:ext cx="8185608" cy="646331"/>
          </a:xfrm>
          <a:prstGeom prst="rect">
            <a:avLst/>
          </a:prstGeom>
          <a:noFill/>
        </p:spPr>
        <p:txBody>
          <a:bodyPr wrap="square" rtlCol="0">
            <a:spAutoFit/>
          </a:bodyPr>
          <a:lstStyle/>
          <a:p>
            <a:r>
              <a:rPr lang="en-US" dirty="0"/>
              <a:t>MSP430FR2355 works preferably in active low mode, so for input </a:t>
            </a:r>
            <a:r>
              <a:rPr lang="en-US" dirty="0" err="1"/>
              <a:t>PxREN</a:t>
            </a:r>
            <a:r>
              <a:rPr lang="en-US" dirty="0"/>
              <a:t> = 1, </a:t>
            </a:r>
            <a:r>
              <a:rPr lang="en-US" dirty="0" err="1"/>
              <a:t>PxOUT</a:t>
            </a:r>
            <a:r>
              <a:rPr lang="en-US" dirty="0"/>
              <a:t> = 1</a:t>
            </a:r>
          </a:p>
        </p:txBody>
      </p:sp>
      <p:sp>
        <p:nvSpPr>
          <p:cNvPr id="15" name="Rectangle 14">
            <a:extLst>
              <a:ext uri="{FF2B5EF4-FFF2-40B4-BE49-F238E27FC236}">
                <a16:creationId xmlns:a16="http://schemas.microsoft.com/office/drawing/2014/main" id="{8266ABDA-BFC6-EE36-08C3-AF11785556D4}"/>
              </a:ext>
            </a:extLst>
          </p:cNvPr>
          <p:cNvSpPr/>
          <p:nvPr/>
        </p:nvSpPr>
        <p:spPr>
          <a:xfrm>
            <a:off x="4543720" y="2229439"/>
            <a:ext cx="4495647" cy="2639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E472D2-752D-36FE-4B2D-4CE058FFFE32}"/>
              </a:ext>
            </a:extLst>
          </p:cNvPr>
          <p:cNvSpPr/>
          <p:nvPr/>
        </p:nvSpPr>
        <p:spPr>
          <a:xfrm>
            <a:off x="5897124" y="5222933"/>
            <a:ext cx="1609146" cy="2639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92F6D30-2E92-8990-22EF-B4957D9A8E55}"/>
              </a:ext>
            </a:extLst>
          </p:cNvPr>
          <p:cNvSpPr/>
          <p:nvPr/>
        </p:nvSpPr>
        <p:spPr>
          <a:xfrm>
            <a:off x="6785607" y="3478294"/>
            <a:ext cx="907181" cy="48993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47895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1026</TotalTime>
  <Words>3631</Words>
  <Application>Microsoft Office PowerPoint</Application>
  <PresentationFormat>Widescreen</PresentationFormat>
  <Paragraphs>379</Paragraphs>
  <Slides>67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Arial</vt:lpstr>
      <vt:lpstr>Calibri</vt:lpstr>
      <vt:lpstr>Calibri Light</vt:lpstr>
      <vt:lpstr>Consolas</vt:lpstr>
      <vt:lpstr>Times New Roman</vt:lpstr>
      <vt:lpstr>Office Theme</vt:lpstr>
      <vt:lpstr>Interrupt &amp; Polling </vt:lpstr>
      <vt:lpstr>How A Computer React to Inputs?</vt:lpstr>
      <vt:lpstr>Polling vs Interrupt</vt:lpstr>
      <vt:lpstr>Polling</vt:lpstr>
      <vt:lpstr>PowerPoint Presentation</vt:lpstr>
      <vt:lpstr>PowerPoint Presentation</vt:lpstr>
      <vt:lpstr>Pull-up/Pull-down resistor</vt:lpstr>
      <vt:lpstr>Pull-up/Pull-down resistor</vt:lpstr>
      <vt:lpstr>PowerPoint Presentation</vt:lpstr>
      <vt:lpstr>PowerPoint Presentation</vt:lpstr>
      <vt:lpstr>Digital I/O Enabling After Reset  </vt:lpstr>
      <vt:lpstr> Digital Output Programming  </vt:lpstr>
      <vt:lpstr>Switch Debouncing</vt:lpstr>
      <vt:lpstr>Blinking LED1</vt:lpstr>
      <vt:lpstr>PowerPoint Presentation</vt:lpstr>
      <vt:lpstr>Polling the input S1</vt:lpstr>
      <vt:lpstr>Polling the input S1</vt:lpstr>
      <vt:lpstr>Polling the input S1 with Delay</vt:lpstr>
      <vt:lpstr>Turning on the red LED when the push button is pressed, for MSP430 LaunchPad</vt:lpstr>
      <vt:lpstr>Toggling the green LED when the push button is pressed (with software solution)</vt:lpstr>
      <vt:lpstr>Turns the red and green LEDs on and off based on the status of the button pressed</vt:lpstr>
      <vt:lpstr>PowerPoint Presentation</vt:lpstr>
      <vt:lpstr>Exercise#1</vt:lpstr>
      <vt:lpstr>Interrupts</vt:lpstr>
      <vt:lpstr>What Happens When an Interrupt Occurs?</vt:lpstr>
      <vt:lpstr>Operating modes</vt:lpstr>
      <vt:lpstr>three types of interrupts for MSP430</vt:lpstr>
      <vt:lpstr>Interrupt Flags</vt:lpstr>
      <vt:lpstr>Interrupt Vectors</vt:lpstr>
      <vt:lpstr>Interrupt Service Routines</vt:lpstr>
      <vt:lpstr>Port Interrupts</vt:lpstr>
      <vt:lpstr>Port Interrupts</vt:lpstr>
      <vt:lpstr>Interrupt Service Routines</vt:lpstr>
      <vt:lpstr>PowerPoint Presentation</vt:lpstr>
      <vt:lpstr>A graphical depiction of the logic levels and transitions that occur when S1 is pressed and released. </vt:lpstr>
      <vt:lpstr>A few things to keep in mind when setting up a push-button interrupt:</vt:lpstr>
      <vt:lpstr>PowerPoint Presentation</vt:lpstr>
      <vt:lpstr>PowerPoint Presentation</vt:lpstr>
      <vt:lpstr>PowerPoint Presentation</vt:lpstr>
      <vt:lpstr>Interrupt Vectors</vt:lpstr>
      <vt:lpstr>PowerPoint Presentation</vt:lpstr>
      <vt:lpstr>PowerPoint Presentation</vt:lpstr>
      <vt:lpstr>Interrupt Servicing Summary</vt:lpstr>
      <vt:lpstr>Nested Interrupts</vt:lpstr>
      <vt:lpstr>PowerPoint Presentation</vt:lpstr>
      <vt:lpstr>PowerPoint Presentation</vt:lpstr>
      <vt:lpstr>PowerPoint Presentation</vt:lpstr>
      <vt:lpstr>PowerPoint Presentation</vt:lpstr>
      <vt:lpstr>PowerPoint Presentation</vt:lpstr>
      <vt:lpstr>Writing a program that can be interrupted by interrupt I, generic interrupt for MSP430 </vt:lpstr>
      <vt:lpstr>Writing a program that can be interrupted by interrupt I, generic interrupt for MSP430 </vt:lpstr>
      <vt:lpstr>Maskable Interrupt Example</vt:lpstr>
      <vt:lpstr>Non-Maskable Interrupt Example (redoing the previous one</vt:lpstr>
      <vt:lpstr>Turn on the red LED</vt:lpstr>
      <vt:lpstr>C and Assembly</vt:lpstr>
      <vt:lpstr>Count the number of button presses by interrupts</vt:lpstr>
      <vt:lpstr>Count the number of button presses by interrupts</vt:lpstr>
      <vt:lpstr>Turn on and off LEDs by the total number of interrupts</vt:lpstr>
      <vt:lpstr>Test the code</vt:lpstr>
      <vt:lpstr>Advantages of interrupts (Using low power mode)</vt:lpstr>
      <vt:lpstr>PowerPoint Presentation</vt:lpstr>
      <vt:lpstr>Interrupts in C</vt:lpstr>
      <vt:lpstr>PowerPoint Presentation</vt:lpstr>
      <vt:lpstr>Summary</vt:lpstr>
      <vt:lpstr>Summary</vt:lpstr>
      <vt:lpstr>Summary</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-9, Digital I/O</dc:title>
  <dc:creator>Jannatun Naher</dc:creator>
  <cp:lastModifiedBy>Jannatun Naher</cp:lastModifiedBy>
  <cp:revision>11</cp:revision>
  <dcterms:created xsi:type="dcterms:W3CDTF">2022-09-03T02:59:25Z</dcterms:created>
  <dcterms:modified xsi:type="dcterms:W3CDTF">2023-01-30T14:20:51Z</dcterms:modified>
</cp:coreProperties>
</file>