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apitalone.com/software/blog/cloud-migration-journey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97ece5dcb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97ece5dcb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d97ece5dcb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d97ece5dcb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https://www.capitalone.com/software/blog/cloud-migration-journey/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d97ece5dcb_7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d97ece5dcb_7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7ece5dc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7ece5dc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97ece5dcb_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d97ece5dcb_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loud.google.com/customers/jb-hunt/" TargetMode="External"/><Relationship Id="rId4" Type="http://schemas.openxmlformats.org/officeDocument/2006/relationships/hyperlink" Target="https://www.capitalone.com/software/blog/cloud-migration-journe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CLOUD MIGRATION SUCCESS STORIES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-2039" l="20452" r="23908" t="2040"/>
          <a:stretch/>
        </p:blipFill>
        <p:spPr>
          <a:xfrm>
            <a:off x="3520350" y="2752875"/>
            <a:ext cx="2176375" cy="219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JB Hunt Summary (CSP Source)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287075" y="1639475"/>
            <a:ext cx="8319300" cy="31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Needed technology that could handle the workload of their growth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Moved environments (VMs, clusters, databases) to GCP multicloud in 35 days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Total services migrated: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1,000 VMs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90 Kubernetes clusters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915 Kubernetes nodes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27,000 pods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500 databases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Original analysis predicted a 6 month migration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Strong planning led to agile and quick migration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-"/>
            </a:pPr>
            <a:r>
              <a:rPr lang="en" sz="1700">
                <a:solidFill>
                  <a:srgbClr val="000000"/>
                </a:solidFill>
              </a:rPr>
              <a:t>Migration did not bring interruptions to their clients and lowered downtimes</a:t>
            </a:r>
            <a:endParaRPr sz="1700">
              <a:solidFill>
                <a:srgbClr val="000000"/>
              </a:solidFill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251" y="2571752"/>
            <a:ext cx="2490100" cy="1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6233" y="2782000"/>
            <a:ext cx="1047050" cy="8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190700" y="43185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Capital One (Non-CSP Source)</a:t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0" y="1659825"/>
            <a:ext cx="7455600" cy="3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058" u="sng">
                <a:solidFill>
                  <a:srgbClr val="000000"/>
                </a:solidFill>
              </a:rPr>
              <a:t>Background</a:t>
            </a:r>
            <a:endParaRPr b="1" sz="1058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lang="en" sz="1058">
                <a:solidFill>
                  <a:srgbClr val="000000"/>
                </a:solidFill>
              </a:rPr>
              <a:t>Capital One sought to modernize its IT environment.</a:t>
            </a:r>
            <a:endParaRPr sz="1058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lang="en" sz="1058">
                <a:solidFill>
                  <a:srgbClr val="000000"/>
                </a:solidFill>
              </a:rPr>
              <a:t>As a financial institution, it must follow stringent regulatory requirements and protect sensitive customer data. </a:t>
            </a:r>
            <a:endParaRPr sz="1058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lang="en" sz="1058">
                <a:solidFill>
                  <a:srgbClr val="000000"/>
                </a:solidFill>
              </a:rPr>
              <a:t>The company decided to embrace a “cloud‐first” strategy to stay competitive and innovate faster.</a:t>
            </a:r>
            <a:endParaRPr sz="1058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058" u="sng">
                <a:solidFill>
                  <a:srgbClr val="000000"/>
                </a:solidFill>
              </a:rPr>
              <a:t>Challenges</a:t>
            </a:r>
            <a:endParaRPr b="1" sz="1058" u="sng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b="1" lang="en" sz="1058">
                <a:solidFill>
                  <a:srgbClr val="000000"/>
                </a:solidFill>
              </a:rPr>
              <a:t>Legacy Systems</a:t>
            </a:r>
            <a:r>
              <a:rPr lang="en" sz="1058">
                <a:solidFill>
                  <a:srgbClr val="000000"/>
                </a:solidFill>
              </a:rPr>
              <a:t>: Capital One relied on older, monolithic applications that were costly to maintain and difficult to update frequently.</a:t>
            </a:r>
            <a:endParaRPr sz="1058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b="1" lang="en" sz="1058">
                <a:solidFill>
                  <a:srgbClr val="000000"/>
                </a:solidFill>
              </a:rPr>
              <a:t>Security &amp; Compliance</a:t>
            </a:r>
            <a:r>
              <a:rPr lang="en" sz="1058">
                <a:solidFill>
                  <a:srgbClr val="000000"/>
                </a:solidFill>
              </a:rPr>
              <a:t>: Operating in the highly regulated finance sector meant Capital One had to ensure strict data protection, governance, and compliance with regulations like PCI DSS (Payment Card Industry Data Security Standard).</a:t>
            </a:r>
            <a:endParaRPr sz="1058">
              <a:solidFill>
                <a:srgbClr val="000000"/>
              </a:solidFill>
            </a:endParaRPr>
          </a:p>
          <a:p>
            <a:pPr indent="-29580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Char char="●"/>
            </a:pPr>
            <a:r>
              <a:rPr b="1" lang="en" sz="1058">
                <a:solidFill>
                  <a:srgbClr val="000000"/>
                </a:solidFill>
              </a:rPr>
              <a:t>Culture Shift</a:t>
            </a:r>
            <a:r>
              <a:rPr lang="en" sz="1058">
                <a:solidFill>
                  <a:srgbClr val="000000"/>
                </a:solidFill>
              </a:rPr>
              <a:t>: Migrating to the cloud wasn’t just a technology shift; it also required retraining teams, changing internal processes, and gaining executive buy‐in</a:t>
            </a:r>
            <a:endParaRPr sz="1058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r>
              <a:t/>
            </a:r>
            <a:endParaRPr sz="1090"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1925" y="245051"/>
            <a:ext cx="2741627" cy="9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17795">
            <a:off x="7354064" y="2950892"/>
            <a:ext cx="1383665" cy="871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Capital One (cont.)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0" y="1715375"/>
            <a:ext cx="9238500" cy="33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b="1" lang="en" sz="1188" u="sng">
                <a:solidFill>
                  <a:srgbClr val="000000"/>
                </a:solidFill>
              </a:rPr>
              <a:t>Solution and Outcomes</a:t>
            </a:r>
            <a:endParaRPr b="1" sz="1188" u="sng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b="1" lang="en" sz="1188">
                <a:solidFill>
                  <a:srgbClr val="000000"/>
                </a:solidFill>
              </a:rPr>
              <a:t>Strategic Cloud Adoption</a:t>
            </a:r>
            <a:r>
              <a:rPr lang="en" sz="1188">
                <a:solidFill>
                  <a:srgbClr val="000000"/>
                </a:solidFill>
              </a:rPr>
              <a:t>:  Capital One targeted specific applications and services that benefited most from cloud elasticity</a:t>
            </a:r>
            <a:endParaRPr sz="1188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b="1" lang="en" sz="1188">
                <a:solidFill>
                  <a:srgbClr val="000000"/>
                </a:solidFill>
              </a:rPr>
              <a:t>Microservices &amp; Containers</a:t>
            </a:r>
            <a:r>
              <a:rPr lang="en" sz="1188">
                <a:solidFill>
                  <a:srgbClr val="000000"/>
                </a:solidFill>
              </a:rPr>
              <a:t>: They refactored portions of their platform into containerized microservices, making their systems more modular and easier to update</a:t>
            </a:r>
            <a:endParaRPr sz="1188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b="1" lang="en" sz="1188">
                <a:solidFill>
                  <a:srgbClr val="000000"/>
                </a:solidFill>
              </a:rPr>
              <a:t>Continuous Integration/Continuous Deployment (CI/CD)</a:t>
            </a:r>
            <a:r>
              <a:rPr lang="en" sz="1188">
                <a:solidFill>
                  <a:srgbClr val="000000"/>
                </a:solidFill>
              </a:rPr>
              <a:t>: This streamlined development so Capital One could release new features and bug fixes more frequently</a:t>
            </a:r>
            <a:endParaRPr sz="1188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b="1" lang="en" sz="1188">
                <a:solidFill>
                  <a:srgbClr val="000000"/>
                </a:solidFill>
              </a:rPr>
              <a:t>Automated Security Tools</a:t>
            </a:r>
            <a:r>
              <a:rPr lang="en" sz="1188">
                <a:solidFill>
                  <a:srgbClr val="000000"/>
                </a:solidFill>
              </a:rPr>
              <a:t>: Capital One leveraged cloud‐native security services to ensure compliance and reduce manual processes.</a:t>
            </a:r>
            <a:endParaRPr sz="1188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b="1" lang="en" sz="1188" u="sng">
                <a:solidFill>
                  <a:srgbClr val="000000"/>
                </a:solidFill>
              </a:rPr>
              <a:t>Conclusion</a:t>
            </a:r>
            <a:endParaRPr sz="1188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lang="en" sz="1188">
                <a:solidFill>
                  <a:srgbClr val="000000"/>
                </a:solidFill>
              </a:rPr>
              <a:t>Capital One drastically reduced the time to deploy new features—improving customer experience—and cut long‐term infrastructure and maintenance costs. </a:t>
            </a:r>
            <a:endParaRPr sz="1188">
              <a:solidFill>
                <a:srgbClr val="000000"/>
              </a:solidFill>
            </a:endParaRPr>
          </a:p>
          <a:p>
            <a:pPr indent="-304098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Char char="●"/>
            </a:pPr>
            <a:r>
              <a:rPr lang="en" sz="1188">
                <a:solidFill>
                  <a:srgbClr val="000000"/>
                </a:solidFill>
              </a:rPr>
              <a:t>With cloud’s flexible infrastructure, they also increased operational resilience and further automated governance to meet regulatory requirements.</a:t>
            </a:r>
            <a:endParaRPr sz="1225">
              <a:solidFill>
                <a:srgbClr val="000000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475" y="148925"/>
            <a:ext cx="2747925" cy="14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Lessons Learned</a:t>
            </a:r>
            <a:endParaRPr/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0" y="1759350"/>
            <a:ext cx="8694000" cy="3717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-324888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" sz="1956">
                <a:solidFill>
                  <a:srgbClr val="000000"/>
                </a:solidFill>
              </a:rPr>
              <a:t>Preparation is key</a:t>
            </a:r>
            <a:endParaRPr sz="1956">
              <a:solidFill>
                <a:srgbClr val="000000"/>
              </a:solidFill>
            </a:endParaRPr>
          </a:p>
          <a:p>
            <a:pPr indent="-32488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lphaLcPeriod"/>
            </a:pPr>
            <a:r>
              <a:rPr lang="en" sz="1956">
                <a:solidFill>
                  <a:srgbClr val="000000"/>
                </a:solidFill>
              </a:rPr>
              <a:t>J.B. Hunt had a detailed plan and simulated before migrating</a:t>
            </a:r>
            <a:endParaRPr sz="1956">
              <a:solidFill>
                <a:srgbClr val="000000"/>
              </a:solidFill>
            </a:endParaRPr>
          </a:p>
          <a:p>
            <a:pPr indent="-324888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" sz="1956">
                <a:solidFill>
                  <a:srgbClr val="000000"/>
                </a:solidFill>
              </a:rPr>
              <a:t>Plan for everything to not go according to plan</a:t>
            </a:r>
            <a:endParaRPr sz="1956">
              <a:solidFill>
                <a:srgbClr val="000000"/>
              </a:solidFill>
            </a:endParaRPr>
          </a:p>
          <a:p>
            <a:pPr indent="-32488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lphaLcPeriod"/>
            </a:pPr>
            <a:r>
              <a:rPr lang="en" sz="1956">
                <a:solidFill>
                  <a:srgbClr val="000000"/>
                </a:solidFill>
              </a:rPr>
              <a:t>This is how J.B. Hunt succeeded extremely ahead of schedule.</a:t>
            </a:r>
            <a:endParaRPr sz="1956">
              <a:solidFill>
                <a:srgbClr val="000000"/>
              </a:solidFill>
            </a:endParaRPr>
          </a:p>
          <a:p>
            <a:pPr indent="-324888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" sz="1956">
                <a:solidFill>
                  <a:srgbClr val="000000"/>
                </a:solidFill>
              </a:rPr>
              <a:t>Companies want smooth transitions to eliminate downtime</a:t>
            </a:r>
            <a:endParaRPr sz="1956">
              <a:solidFill>
                <a:srgbClr val="000000"/>
              </a:solidFill>
            </a:endParaRPr>
          </a:p>
          <a:p>
            <a:pPr indent="-32488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lphaLcPeriod"/>
            </a:pPr>
            <a:r>
              <a:rPr lang="en" sz="1956">
                <a:solidFill>
                  <a:srgbClr val="000000"/>
                </a:solidFill>
              </a:rPr>
              <a:t>Eliminating downtime directly relates to more profit.</a:t>
            </a:r>
            <a:endParaRPr sz="1956">
              <a:solidFill>
                <a:srgbClr val="000000"/>
              </a:solidFill>
            </a:endParaRPr>
          </a:p>
          <a:p>
            <a:pPr indent="-324888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" sz="1956">
                <a:solidFill>
                  <a:srgbClr val="000000"/>
                </a:solidFill>
              </a:rPr>
              <a:t>There are many benefits of moving to the cloud that save companies money in the long term</a:t>
            </a:r>
            <a:endParaRPr sz="1956">
              <a:solidFill>
                <a:srgbClr val="000000"/>
              </a:solidFill>
            </a:endParaRPr>
          </a:p>
          <a:p>
            <a:pPr indent="-32488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AutoNum type="alphaLcPeriod"/>
            </a:pPr>
            <a:r>
              <a:rPr lang="en" sz="1956">
                <a:solidFill>
                  <a:srgbClr val="000000"/>
                </a:solidFill>
              </a:rPr>
              <a:t>Some benefits are long-term reliability.</a:t>
            </a:r>
            <a:endParaRPr sz="1956">
              <a:solidFill>
                <a:srgbClr val="000000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CSP Source: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https://cloud.google.com/customers/jb-hunt/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Non-CSP Source: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https://www.capitalone.com/software/blog/cloud-migration-journey/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