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5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3.png" ContentType="image/png"/>
  <Override PartName="/ppt/media/image4.png" ContentType="image/png"/>
  <Override PartName="/ppt/media/image14.png" ContentType="image/png"/>
  <Override PartName="/ppt/media/image5.png" ContentType="image/png"/>
  <Override PartName="/ppt/media/image15.png" ContentType="image/png"/>
  <Override PartName="/ppt/media/image6.png" ContentType="image/png"/>
  <Override PartName="/ppt/media/image10.png" ContentType="image/png"/>
  <Override PartName="/ppt/media/image1.png" ContentType="image/png"/>
  <Override PartName="/ppt/media/image7.png" ContentType="image/png"/>
  <Override PartName="/ppt/media/image11.png" ContentType="image/png"/>
  <Override PartName="/ppt/media/image2.png" ContentType="image/png"/>
  <Override PartName="/ppt/media/image8.png" ContentType="image/png"/>
  <Override PartName="/ppt/media/image12.png" ContentType="image/png"/>
  <Override PartName="/ppt/media/image3.png" ContentType="image/png"/>
  <Override PartName="/ppt/media/image9.png" ContentType="image/png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</p:sldMasterIdLst>
  <p:notesMasterIdLst>
    <p:notesMasterId r:id="rId7"/>
  </p:notesMasterIdLst>
  <p:sldIdLst>
    <p:sldId id="256" r:id="rId8"/>
  </p:sldIdLst>
  <p:sldSz cx="43891200" cy="329184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6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dt" idx="6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" name="PlaceHolder 5"/>
          <p:cNvSpPr>
            <a:spLocks noGrp="1"/>
          </p:cNvSpPr>
          <p:nvPr>
            <p:ph type="ftr" idx="7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" name="PlaceHolder 6"/>
          <p:cNvSpPr>
            <a:spLocks noGrp="1"/>
          </p:cNvSpPr>
          <p:nvPr>
            <p:ph type="sldNum" idx="8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76F68715-E31C-4805-A365-C6E3B3D50FD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sldImg"/>
          </p:nvPr>
        </p:nvSpPr>
        <p:spPr>
          <a:xfrm>
            <a:off x="1143360" y="685800"/>
            <a:ext cx="4566960" cy="3423960"/>
          </a:xfrm>
          <a:prstGeom prst="rect">
            <a:avLst/>
          </a:prstGeom>
          <a:ln w="0">
            <a:noFill/>
          </a:ln>
        </p:spPr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1360" cy="410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100" spc="-1" strike="noStrike">
                <a:solidFill>
                  <a:srgbClr val="000000"/>
                </a:solidFill>
                <a:latin typeface="Arial"/>
              </a:rPr>
              <a:t>SEMESTER 2 DRAFT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100" spc="-1" strike="noStrike">
                <a:solidFill>
                  <a:srgbClr val="000000"/>
                </a:solidFill>
                <a:latin typeface="Arial"/>
              </a:rPr>
              <a:t>Elise reworked main goal, intro &amp; motivation, constraints, impact factors, and standards and moved future work to bottom 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3840" cy="3660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93840" cy="2185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8862345E-6BFE-49DA-B0DA-35C297E07623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3840" cy="3660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93840" cy="2185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3AC435D-EFD1-4294-87DA-996254B40446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3840" cy="3660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93840" cy="2185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BD2929E-CB58-4B96-B2C3-88195F733CBE}" type="slidenum">
              <a:t>&lt;#&gt;</a:t>
            </a:fld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3840" cy="3660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93840" cy="2185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12E640F1-5EB3-493A-8BA0-A09D613EB398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3840" cy="3660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93840" cy="2185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EC0BA8E-5727-4BA4-B839-98AC4557DC93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3840" cy="3660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93840" cy="2185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1"/>
          </p:nvPr>
        </p:nvSpPr>
        <p:spPr>
          <a:xfrm>
            <a:off x="40667760" y="29844720"/>
            <a:ext cx="2628720" cy="251424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1F6A4EB-35AA-4579-9BF1-9AFA2EAE8BCF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3840" cy="3660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93840" cy="2185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40667760" y="29844720"/>
            <a:ext cx="2628720" cy="251424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B2E9783-66DF-4200-8075-CE76335D6BBC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3840" cy="3660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93840" cy="2185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sldNum" idx="3"/>
          </p:nvPr>
        </p:nvSpPr>
        <p:spPr>
          <a:xfrm>
            <a:off x="40667760" y="29844720"/>
            <a:ext cx="2628720" cy="251424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2A61CCE-B5D5-4282-B419-91DE3E952C89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3840" cy="3660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93840" cy="2185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sldNum" idx="4"/>
          </p:nvPr>
        </p:nvSpPr>
        <p:spPr>
          <a:xfrm>
            <a:off x="40667760" y="29844720"/>
            <a:ext cx="2628720" cy="251424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2820EA1-CBCF-4209-A88A-3BDD1252ED90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3840" cy="3660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93840" cy="2185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sldNum" idx="5"/>
          </p:nvPr>
        </p:nvSpPr>
        <p:spPr>
          <a:xfrm>
            <a:off x="40667760" y="29844720"/>
            <a:ext cx="2628720" cy="251424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733A152-24A4-4A33-BC15-35C2F1B22727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slideLayout" Target="../slideLayouts/slideLayout5.xml"/><Relationship Id="rId17" Type="http://schemas.openxmlformats.org/officeDocument/2006/relationships/notesSlide" Target="../notesSlides/notesSlide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" descr=""/>
          <p:cNvPicPr/>
          <p:nvPr/>
        </p:nvPicPr>
        <p:blipFill>
          <a:blip r:embed="rId1"/>
          <a:srcRect l="10805" t="0" r="0" b="0"/>
          <a:stretch/>
        </p:blipFill>
        <p:spPr>
          <a:xfrm>
            <a:off x="31898880" y="1600200"/>
            <a:ext cx="5292000" cy="6592680"/>
          </a:xfrm>
          <a:prstGeom prst="rect">
            <a:avLst/>
          </a:prstGeom>
          <a:ln w="0">
            <a:noFill/>
          </a:ln>
        </p:spPr>
      </p:pic>
      <p:pic>
        <p:nvPicPr>
          <p:cNvPr id="32" name="" descr=""/>
          <p:cNvPicPr/>
          <p:nvPr/>
        </p:nvPicPr>
        <p:blipFill>
          <a:blip r:embed="rId2"/>
          <a:srcRect l="8836" t="0" r="0" b="0"/>
          <a:stretch/>
        </p:blipFill>
        <p:spPr>
          <a:xfrm>
            <a:off x="37309320" y="1600200"/>
            <a:ext cx="5438160" cy="6628680"/>
          </a:xfrm>
          <a:prstGeom prst="rect">
            <a:avLst/>
          </a:prstGeom>
          <a:ln w="0">
            <a:noFill/>
          </a:ln>
        </p:spPr>
      </p:pic>
      <p:sp>
        <p:nvSpPr>
          <p:cNvPr id="33" name=""/>
          <p:cNvSpPr/>
          <p:nvPr/>
        </p:nvSpPr>
        <p:spPr>
          <a:xfrm>
            <a:off x="31930200" y="926640"/>
            <a:ext cx="10817280" cy="2879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DejaVu Sans"/>
              </a:rPr>
              <a:t>Experimental Results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DejaVu Sans"/>
              </a:rPr>
              <a:t>Evaluation Criteria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The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accuracy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of a classifier model is given by: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The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random guessing threshold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is the expected accuracy if a class was guessed at random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weak learning algorithm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produces a prediction rule that performs just slightly better than random guessing [9]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 filter is deemed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minimally effective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if the classifier performs at least as well as a weak learning algorithm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 filter is deemed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ideally effective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if the accuracy of the classifier does not change with the strength of attack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Arial"/>
              </a:rPr>
              <a:t>Conclusions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MNIST filtering maintains accuracy at higher values of ε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CIFAR-10 is more strongly affected by FGSM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The threshold filter on MNIST is almost ideally effective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The most effective filters CIFAR-10 are only minimally effective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Arial"/>
              </a:rPr>
              <a:t>Future Work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Implement and test Carlini and Wagner attack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Implement and test ImageNet dataset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Implement more filters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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Median blur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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JPEG compression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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Anisotropic diffusion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Test the power use of an image processing defense against an ML-based defense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Standardize the meaning of strength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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SNR-based definition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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Lp norm-based definition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"/>
          <p:cNvSpPr/>
          <p:nvPr/>
        </p:nvSpPr>
        <p:spPr>
          <a:xfrm>
            <a:off x="22208400" y="852840"/>
            <a:ext cx="9566280" cy="3183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Alternative Filters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Gaussian Blur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Gaussian Kuwahara Filter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Mean Kuwahara Filter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Bilateral Filter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Random Noise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Threshold Filter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Bit-Depth Reduction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Alternative Datasets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MNIST – High contrast, greyscale, 28x28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CIFAR-10 – Med. contrast, RGB, 32x32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Alternative Attacks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Fast Gradient Sign Method (FGSM) [5]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Carlini and Wagner (Planned) [8]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Health &amp; Safety Considerations</a:t>
            </a:r>
            <a:r>
              <a:rPr b="0" lang="en" sz="4000" spc="-1" strike="noStrike">
                <a:solidFill>
                  <a:srgbClr val="3b0b00"/>
                </a:solidFill>
                <a:latin typeface="Arial"/>
                <a:ea typeface="Calibri"/>
              </a:rPr>
              <a:t>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Self-driving systems must respond rapidly and accurately to ensure passenger safety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A lightweight filtering approach was chosen over an ML-based defense to reduce the time between perception and classification 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Social Considerations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All software and data used is free and open source (FOSS)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Ensures full and equal access to all who wish to recreate the results or defend their own models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Environmental Considerations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Using image processing eliminates the computationally expenive training process found in ML-based defenses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While untested, denoising filters may also be more energy-efficient than ML-based defenses during use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Economic Considerations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Costs are minimized by prioritizing lightweight, power-saving algorithms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Less computationally intense filters with similar results should rank higher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Google Shape;78;p14"/>
          <p:cNvSpPr/>
          <p:nvPr/>
        </p:nvSpPr>
        <p:spPr>
          <a:xfrm>
            <a:off x="32158800" y="782640"/>
            <a:ext cx="11045520" cy="1484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6" name="Google Shape;80;p14"/>
          <p:cNvSpPr/>
          <p:nvPr/>
        </p:nvSpPr>
        <p:spPr>
          <a:xfrm>
            <a:off x="26467200" y="9894600"/>
            <a:ext cx="10108080" cy="404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7" name="Google Shape;81;p14"/>
          <p:cNvSpPr/>
          <p:nvPr/>
        </p:nvSpPr>
        <p:spPr>
          <a:xfrm>
            <a:off x="-27360" y="-22680"/>
            <a:ext cx="11408040" cy="33024960"/>
          </a:xfrm>
          <a:prstGeom prst="rect">
            <a:avLst/>
          </a:prstGeom>
          <a:solidFill>
            <a:srgbClr val="57150b"/>
          </a:solidFill>
          <a:ln w="9360">
            <a:solidFill>
              <a:srgbClr val="57150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</a:pPr>
            <a:endParaRPr b="0" lang="en-US" sz="14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38" name="Google Shape;82;p14" descr="RU Logo S-BG"/>
          <p:cNvPicPr/>
          <p:nvPr/>
        </p:nvPicPr>
        <p:blipFill>
          <a:blip r:embed="rId3"/>
          <a:stretch/>
        </p:blipFill>
        <p:spPr>
          <a:xfrm>
            <a:off x="39452040" y="29755800"/>
            <a:ext cx="3978360" cy="2078640"/>
          </a:xfrm>
          <a:prstGeom prst="rect">
            <a:avLst/>
          </a:prstGeom>
          <a:ln w="0">
            <a:noFill/>
          </a:ln>
        </p:spPr>
      </p:pic>
      <p:sp>
        <p:nvSpPr>
          <p:cNvPr id="39" name="Google Shape;83;p14"/>
          <p:cNvSpPr/>
          <p:nvPr/>
        </p:nvSpPr>
        <p:spPr>
          <a:xfrm>
            <a:off x="923040" y="694800"/>
            <a:ext cx="10527840" cy="499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7900" spc="-1" strike="noStrike">
                <a:solidFill>
                  <a:srgbClr val="ffffff"/>
                </a:solidFill>
                <a:latin typeface="Arial"/>
                <a:ea typeface="Calibri"/>
              </a:rPr>
              <a:t>Enhancing Image Classifiers with Denoising Filters</a:t>
            </a:r>
            <a:endParaRPr b="0" lang="en-US" sz="7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7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Google Shape;84;p14"/>
          <p:cNvSpPr/>
          <p:nvPr/>
        </p:nvSpPr>
        <p:spPr>
          <a:xfrm>
            <a:off x="901440" y="8607960"/>
            <a:ext cx="9153360" cy="1734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Problem Statement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Neural networks are vulnerable to adversarial attacks [1], [2]. This project investigates the efficacy of various image processing techniques at improving the robustness of image classifier models.</a:t>
            </a:r>
            <a:r>
              <a:rPr b="0" lang="en" sz="4000" spc="-1" strike="noStrike">
                <a:solidFill>
                  <a:srgbClr val="ffffff"/>
                </a:solidFill>
                <a:latin typeface="Arial"/>
                <a:ea typeface="Calibri"/>
              </a:rPr>
              <a:t>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Requirements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ffffff"/>
              </a:buClr>
              <a:buFont typeface="OpenSymbol"/>
              <a:buAutoNum type="arabicParenR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Show that image preprocessing filters are an effective defense against common adversarial attacks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ffffff"/>
              </a:buClr>
              <a:buFont typeface="OpenSymbol"/>
              <a:buAutoNum type="arabicParenR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Compare the efficacy of different filters at different strengths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ffffff"/>
              </a:buClr>
              <a:buFont typeface="OpenSymbol"/>
              <a:buAutoNum type="arabicParenR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Show the transferability of image preprocessing across different datasets and classifier architectures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Constraints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Limited computational resources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481320" indent="-21600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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Restricted the resolution of datasets used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481320" indent="-21600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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Limited model complexity (parameters, epochs, etc.)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Engineering Standards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ECMA 404 [3]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IEEE 3129-2023 [4]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References &amp; Source Code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4000" spc="-1" strike="noStrike">
                <a:solidFill>
                  <a:srgbClr val="ffffff"/>
                </a:solidFill>
                <a:latin typeface="Arial"/>
                <a:ea typeface="Calibri"/>
              </a:rPr>
              <a:t>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Google Shape;85;p14"/>
          <p:cNvSpPr/>
          <p:nvPr/>
        </p:nvSpPr>
        <p:spPr>
          <a:xfrm>
            <a:off x="923040" y="4959000"/>
            <a:ext cx="9131760" cy="31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4800" spc="-1" strike="noStrike">
                <a:solidFill>
                  <a:srgbClr val="ffffff"/>
                </a:solidFill>
                <a:latin typeface="Arial"/>
                <a:ea typeface="Calibri"/>
              </a:rPr>
              <a:t>AIDAN SHARPE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4800" spc="-1" strike="noStrike">
                <a:solidFill>
                  <a:srgbClr val="ffffff"/>
                </a:solidFill>
                <a:latin typeface="Arial"/>
                <a:ea typeface="Calibri"/>
              </a:rPr>
              <a:t>Advisor:  Dr. Robi Polikar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Rowan University,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Henry M. Rowan College of Engineering,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Glassboro, NJ 08028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Google Shape;86;p14"/>
          <p:cNvSpPr/>
          <p:nvPr/>
        </p:nvSpPr>
        <p:spPr>
          <a:xfrm rot="10800000">
            <a:off x="1076040" y="4680000"/>
            <a:ext cx="8753760" cy="170640"/>
          </a:xfrm>
          <a:prstGeom prst="snip1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ff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78480" bIns="78480" anchor="ctr">
            <a:noAutofit/>
          </a:bodyPr>
          <a:p>
            <a:pPr>
              <a:lnSpc>
                <a:spcPct val="100000"/>
              </a:lnSpc>
            </a:pPr>
            <a:endParaRPr b="0" lang="en-US" sz="14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pic>
        <p:nvPicPr>
          <p:cNvPr id="43" name="" descr=""/>
          <p:cNvPicPr/>
          <p:nvPr/>
        </p:nvPicPr>
        <p:blipFill>
          <a:blip r:embed="rId4"/>
          <a:srcRect l="3951" t="0" r="36574" b="0"/>
          <a:stretch/>
        </p:blipFill>
        <p:spPr>
          <a:xfrm>
            <a:off x="22253040" y="7732800"/>
            <a:ext cx="4154760" cy="4255200"/>
          </a:xfrm>
          <a:prstGeom prst="rect">
            <a:avLst/>
          </a:prstGeom>
          <a:ln w="0">
            <a:noFill/>
          </a:ln>
        </p:spPr>
      </p:pic>
      <p:pic>
        <p:nvPicPr>
          <p:cNvPr id="44" name="" descr=""/>
          <p:cNvPicPr/>
          <p:nvPr/>
        </p:nvPicPr>
        <p:blipFill>
          <a:blip r:embed="rId5"/>
          <a:srcRect l="875" t="917" r="937" b="659"/>
          <a:stretch/>
        </p:blipFill>
        <p:spPr>
          <a:xfrm>
            <a:off x="26722800" y="7681320"/>
            <a:ext cx="4296600" cy="4306680"/>
          </a:xfrm>
          <a:prstGeom prst="rect">
            <a:avLst/>
          </a:prstGeom>
          <a:ln w="0">
            <a:noFill/>
          </a:ln>
        </p:spPr>
      </p:pic>
      <p:sp>
        <p:nvSpPr>
          <p:cNvPr id="45" name=""/>
          <p:cNvSpPr/>
          <p:nvPr/>
        </p:nvSpPr>
        <p:spPr>
          <a:xfrm>
            <a:off x="26758800" y="11990880"/>
            <a:ext cx="4191120" cy="65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CIFAR-10 Excerpt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"/>
          <p:cNvSpPr/>
          <p:nvPr/>
        </p:nvSpPr>
        <p:spPr>
          <a:xfrm>
            <a:off x="22268880" y="11990880"/>
            <a:ext cx="4084920" cy="65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MNIST Excerpt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"/>
          <p:cNvSpPr/>
          <p:nvPr/>
        </p:nvSpPr>
        <p:spPr>
          <a:xfrm>
            <a:off x="11888280" y="843840"/>
            <a:ext cx="10056600" cy="3138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DejaVu Sans"/>
              </a:rPr>
              <a:t>Experimental Approach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Implement the FGSM attack [5]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Test FGSM attack on pre-trained MNIST CNN classifier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Implement Gaussian Kuwahara filter between attack generation and model input stages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Create a standard interface to “plug and play” other filters, model, and attacks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Evaluate each filter individually with different attack strengths and on variations of the filter free parameter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000000"/>
              </a:buClr>
              <a:buFont typeface="OpenSymbol"/>
              <a:buAutoNum type="alphaL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This free parameter is referred to generically as “strength”, although some filters have greater impacts at lower “strength”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Enable saving output data in JSON format [3]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Use the previously designed standard interface to test all filter alternatives on MNIST classifier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Train CIFAR-10 classifier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000000"/>
              </a:buClr>
              <a:buFont typeface="OpenSymbol"/>
              <a:buAutoNum type="alphaL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Initial CNN could only achieve ~65%-70% accuracy on validation dataset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000000"/>
              </a:buClr>
              <a:buFont typeface="OpenSymbol"/>
              <a:buAutoNum type="alphaL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DLA trained on CIFAR-10 was more promising [6]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000000"/>
              </a:buClr>
              <a:buFont typeface="OpenSymbol"/>
              <a:buAutoNum type="alphaL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VGG16 trained on CIFAR-10 for 40 epochs scored  over 80% accuracy on validation dataset [7]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Use the previously designed standard interface to test all filter alternatives on VGG16 classifier trained on CIFAR-10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Compare which filters are most effective and how effective they are at defending MNIST and CIFAR-10 classifiers against FGSM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Create a program that reads the saved JSON data and generates custom views of the results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8" name="" descr=""/>
          <p:cNvPicPr/>
          <p:nvPr/>
        </p:nvPicPr>
        <p:blipFill>
          <a:blip r:embed="rId6"/>
          <a:stretch/>
        </p:blipFill>
        <p:spPr>
          <a:xfrm>
            <a:off x="11836080" y="4561920"/>
            <a:ext cx="9651600" cy="6048360"/>
          </a:xfrm>
          <a:prstGeom prst="rect">
            <a:avLst/>
          </a:prstGeom>
          <a:ln w="0">
            <a:noFill/>
          </a:ln>
        </p:spPr>
      </p:pic>
      <mc:AlternateContent>
        <mc:Choice xmlns:a14="http://schemas.microsoft.com/office/drawing/2010/main" Requires="a14">
          <p:sp>
            <p:nvSpPr>
              <p:cNvPr id="49" name=""/>
              <p:cNvSpPr txBox="1"/>
              <p:nvPr/>
            </p:nvSpPr>
            <p:spPr>
              <a:xfrm>
                <a:off x="32816880" y="12026880"/>
                <a:ext cx="1269000" cy="168480"/>
              </a:xfrm>
              <a:prstGeom prst="rect">
                <a:avLst/>
              </a:prstGeom>
            </p:spPr>
            <p:txBody>
              <a:bodyPr/>
              <a:p>
                <a14:m>
                  <m:oMath xmlns:m="http://schemas.openxmlformats.org/officeDocument/2006/math"/>
                </a14:m>
              </a:p>
            </p:txBody>
          </p:sp>
        </mc:Choice>
        <mc:Fallback/>
      </mc:AlternateContent>
      <mc:AlternateContent>
        <mc:Choice xmlns:a14="http://schemas.microsoft.com/office/drawing/2010/main" Requires="a14">
          <p:sp>
            <p:nvSpPr>
              <p:cNvPr id="50" name=""/>
              <p:cNvSpPr txBox="1"/>
              <p:nvPr/>
            </p:nvSpPr>
            <p:spPr>
              <a:xfrm>
                <a:off x="32816880" y="12026880"/>
                <a:ext cx="1269000" cy="168480"/>
              </a:xfrm>
              <a:prstGeom prst="rect">
                <a:avLst/>
              </a:prstGeom>
            </p:spPr>
            <p:txBody>
              <a:bodyPr/>
              <a:p>
                <a14:m>
                  <m:oMath xmlns:m="http://schemas.openxmlformats.org/officeDocument/2006/math"/>
                </a14:m>
              </a:p>
            </p:txBody>
          </p:sp>
        </mc:Choice>
        <mc:Fallback/>
      </mc:AlternateContent>
      <p:pic>
        <p:nvPicPr>
          <p:cNvPr id="51" name="" descr=""/>
          <p:cNvPicPr/>
          <p:nvPr/>
        </p:nvPicPr>
        <p:blipFill>
          <a:blip r:embed="rId7"/>
          <a:stretch/>
        </p:blipFill>
        <p:spPr>
          <a:xfrm>
            <a:off x="34098480" y="10744200"/>
            <a:ext cx="6363360" cy="995400"/>
          </a:xfrm>
          <a:prstGeom prst="rect">
            <a:avLst/>
          </a:prstGeom>
          <a:ln w="0">
            <a:noFill/>
          </a:ln>
        </p:spPr>
      </p:pic>
      <p:pic>
        <p:nvPicPr>
          <p:cNvPr id="52" name="" descr=""/>
          <p:cNvPicPr/>
          <p:nvPr/>
        </p:nvPicPr>
        <p:blipFill>
          <a:blip r:embed="rId8"/>
          <a:stretch/>
        </p:blipFill>
        <p:spPr>
          <a:xfrm>
            <a:off x="12250800" y="18066600"/>
            <a:ext cx="2290680" cy="2380680"/>
          </a:xfrm>
          <a:prstGeom prst="rect">
            <a:avLst/>
          </a:prstGeom>
          <a:ln w="0">
            <a:noFill/>
          </a:ln>
        </p:spPr>
      </p:pic>
      <p:pic>
        <p:nvPicPr>
          <p:cNvPr id="53" name="" descr=""/>
          <p:cNvPicPr/>
          <p:nvPr/>
        </p:nvPicPr>
        <p:blipFill>
          <a:blip r:embed="rId9"/>
          <a:stretch/>
        </p:blipFill>
        <p:spPr>
          <a:xfrm>
            <a:off x="14302800" y="18066600"/>
            <a:ext cx="2290680" cy="2380680"/>
          </a:xfrm>
          <a:prstGeom prst="rect">
            <a:avLst/>
          </a:prstGeom>
          <a:ln w="0">
            <a:noFill/>
          </a:ln>
        </p:spPr>
      </p:pic>
      <p:pic>
        <p:nvPicPr>
          <p:cNvPr id="54" name="" descr=""/>
          <p:cNvPicPr/>
          <p:nvPr/>
        </p:nvPicPr>
        <p:blipFill>
          <a:blip r:embed="rId10"/>
          <a:stretch/>
        </p:blipFill>
        <p:spPr>
          <a:xfrm>
            <a:off x="16353360" y="18066600"/>
            <a:ext cx="2297520" cy="2387880"/>
          </a:xfrm>
          <a:prstGeom prst="rect">
            <a:avLst/>
          </a:prstGeom>
          <a:ln w="0">
            <a:noFill/>
          </a:ln>
        </p:spPr>
      </p:pic>
      <p:pic>
        <p:nvPicPr>
          <p:cNvPr id="55" name="" descr=""/>
          <p:cNvPicPr/>
          <p:nvPr/>
        </p:nvPicPr>
        <p:blipFill>
          <a:blip r:embed="rId11"/>
          <a:stretch/>
        </p:blipFill>
        <p:spPr>
          <a:xfrm>
            <a:off x="18478800" y="18066600"/>
            <a:ext cx="2285280" cy="2374920"/>
          </a:xfrm>
          <a:prstGeom prst="rect">
            <a:avLst/>
          </a:prstGeom>
          <a:ln w="0">
            <a:noFill/>
          </a:ln>
        </p:spPr>
      </p:pic>
      <p:pic>
        <p:nvPicPr>
          <p:cNvPr id="56" name="" descr=""/>
          <p:cNvPicPr/>
          <p:nvPr/>
        </p:nvPicPr>
        <p:blipFill>
          <a:blip r:embed="rId12"/>
          <a:stretch/>
        </p:blipFill>
        <p:spPr>
          <a:xfrm>
            <a:off x="12250800" y="20202120"/>
            <a:ext cx="2285280" cy="2374560"/>
          </a:xfrm>
          <a:prstGeom prst="rect">
            <a:avLst/>
          </a:prstGeom>
          <a:ln w="0">
            <a:noFill/>
          </a:ln>
        </p:spPr>
      </p:pic>
      <p:pic>
        <p:nvPicPr>
          <p:cNvPr id="57" name="" descr=""/>
          <p:cNvPicPr/>
          <p:nvPr/>
        </p:nvPicPr>
        <p:blipFill>
          <a:blip r:embed="rId13"/>
          <a:stretch/>
        </p:blipFill>
        <p:spPr>
          <a:xfrm>
            <a:off x="14302800" y="20219400"/>
            <a:ext cx="2268720" cy="2357280"/>
          </a:xfrm>
          <a:prstGeom prst="rect">
            <a:avLst/>
          </a:prstGeom>
          <a:ln w="0">
            <a:noFill/>
          </a:ln>
        </p:spPr>
      </p:pic>
      <p:pic>
        <p:nvPicPr>
          <p:cNvPr id="58" name="" descr=""/>
          <p:cNvPicPr/>
          <p:nvPr/>
        </p:nvPicPr>
        <p:blipFill>
          <a:blip r:embed="rId14"/>
          <a:stretch/>
        </p:blipFill>
        <p:spPr>
          <a:xfrm>
            <a:off x="16351200" y="20219040"/>
            <a:ext cx="2315520" cy="2406240"/>
          </a:xfrm>
          <a:prstGeom prst="rect">
            <a:avLst/>
          </a:prstGeom>
          <a:ln w="0">
            <a:noFill/>
          </a:ln>
        </p:spPr>
      </p:pic>
      <p:pic>
        <p:nvPicPr>
          <p:cNvPr id="59" name="" descr=""/>
          <p:cNvPicPr/>
          <p:nvPr/>
        </p:nvPicPr>
        <p:blipFill>
          <a:blip r:embed="rId15"/>
          <a:stretch/>
        </p:blipFill>
        <p:spPr>
          <a:xfrm>
            <a:off x="18444600" y="20199960"/>
            <a:ext cx="2357280" cy="2449800"/>
          </a:xfrm>
          <a:prstGeom prst="rect">
            <a:avLst/>
          </a:prstGeom>
          <a:ln w="0">
            <a:noFill/>
          </a:ln>
        </p:spPr>
      </p:pic>
      <p:sp>
        <p:nvSpPr>
          <p:cNvPr id="60" name=""/>
          <p:cNvSpPr/>
          <p:nvPr/>
        </p:nvSpPr>
        <p:spPr>
          <a:xfrm>
            <a:off x="12452400" y="22394520"/>
            <a:ext cx="8228880" cy="100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Effect of filtering a sample from MNIST attacked with FGSM at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Arial"/>
              </a:rPr>
              <a:t>ε=0.2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"/>
          <p:cNvSpPr/>
          <p:nvPr/>
        </p:nvSpPr>
        <p:spPr>
          <a:xfrm>
            <a:off x="13246200" y="10274400"/>
            <a:ext cx="6857280" cy="114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Block overview of adversarial attacks and filtering pipeline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666</TotalTime>
  <Application>LibreOffice/24.2.2.2$Linux_X86_64 LibreOffice_project/d56cc158d8a96260b836f100ef4b4ef25d6f1a01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dcterms:modified xsi:type="dcterms:W3CDTF">2024-05-01T01:19:37Z</dcterms:modified>
  <cp:revision>42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