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</p:sldMasterIdLst>
  <p:notesMasterIdLst>
    <p:notesMasterId r:id="rId7"/>
  </p:notesMasterIdLst>
  <p:sldIdLst>
    <p:sldId id="256" r:id="rId8"/>
  </p:sldIdLst>
  <p:sldSz cx="43891200" cy="329184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360" cy="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dt" idx="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5C13840-6527-4FDD-81C2-0C2C5A85B20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sldImg"/>
          </p:nvPr>
        </p:nvSpPr>
        <p:spPr>
          <a:xfrm>
            <a:off x="1143360" y="685800"/>
            <a:ext cx="4567680" cy="3424680"/>
          </a:xfrm>
          <a:prstGeom prst="rect">
            <a:avLst/>
          </a:prstGeom>
          <a:ln w="0">
            <a:noFill/>
          </a:ln>
        </p:spPr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2080" cy="4110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SEMESTER 2 DRAFT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Elise reworked main goal, intro &amp; motivation, constraints, impact factors, and standards and moved future work to bottom 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4560" cy="366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4560" cy="2186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D5E6F32-CEA3-475B-922A-62B5113C1598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4560" cy="366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4560" cy="2186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E2B4AFC-1E0F-46B5-9681-499B688A37DD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4560" cy="366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4560" cy="2186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6704168-51B4-42D4-8D9E-4DAAE8C7820E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4560" cy="366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4560" cy="2186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7ED80CAC-BD0F-4317-87D8-C53D6D441AB5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4560" cy="366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4560" cy="2186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DABAF28-461D-4DD4-A3CA-BE3B769B3A0F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4560" cy="366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4560" cy="2186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40667760" y="29844720"/>
            <a:ext cx="2629440" cy="251496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87D7576-20EB-4313-802F-E1159B5BB2F6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4560" cy="366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4560" cy="2186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40667760" y="29844720"/>
            <a:ext cx="2629440" cy="251496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F575DA8-5BC9-4247-8DD4-BEE910CA5D16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4560" cy="366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4560" cy="2186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40667760" y="29844720"/>
            <a:ext cx="2629440" cy="251496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D47B013-DA94-4099-85D2-E4F4BF6FA5DE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4560" cy="366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4560" cy="2186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4"/>
          </p:nvPr>
        </p:nvSpPr>
        <p:spPr>
          <a:xfrm>
            <a:off x="40667760" y="29844720"/>
            <a:ext cx="2629440" cy="251496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FBD0DE7-B11E-4A49-BD12-AB6BBB4AB230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4560" cy="366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4560" cy="2186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5"/>
          </p:nvPr>
        </p:nvSpPr>
        <p:spPr>
          <a:xfrm>
            <a:off x="40667760" y="29844720"/>
            <a:ext cx="2629440" cy="251496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40C61C4-C22D-42CE-B63A-7FF75728C628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"/>
          <p:cNvSpPr/>
          <p:nvPr/>
        </p:nvSpPr>
        <p:spPr>
          <a:xfrm>
            <a:off x="22208400" y="852840"/>
            <a:ext cx="9567000" cy="3183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Filters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Mean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Bilateral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Random Noise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Threshold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Bit-Depth Reduction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Datasets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MNIST – High contrast, greyscale, 28x28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CIFAR-10 – Med. contrast, RGB, 32x32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Attacks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Fast Gradient Sign Method (FGSM)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Carlini and Wagner (Planned)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Health &amp; Safety Considerations</a:t>
            </a:r>
            <a:r>
              <a:rPr b="0" lang="en" sz="4000" spc="-1" strike="noStrike">
                <a:solidFill>
                  <a:srgbClr val="3b0b00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Self-driving systems must respond rapidly and accurately to ensure passenger safety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 lightweight filtering approach was chosen over an ML-based defense to reduce the time between perception and classification 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Social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All software and data used is free and open source (FOSS)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Ensures full and equal access to all who wish to recreate the results or defend their own models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Environmental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Using image processing eliminates the computationally expenive training process found in ML-based defenses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While untested, denoising filters may also be more energy-efficient than ML-based defenses during use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Economic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Vulnerable models may be used to facilitate cybercrime or cause real-world financial harm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Being proactive prevents huge future costs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Google Shape;78;p14"/>
          <p:cNvSpPr/>
          <p:nvPr/>
        </p:nvSpPr>
        <p:spPr>
          <a:xfrm>
            <a:off x="32158800" y="782640"/>
            <a:ext cx="11046240" cy="1484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Google Shape;80;p14"/>
          <p:cNvSpPr/>
          <p:nvPr/>
        </p:nvSpPr>
        <p:spPr>
          <a:xfrm>
            <a:off x="22135680" y="13054680"/>
            <a:ext cx="10108800" cy="405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4" name="Google Shape;81;p14"/>
          <p:cNvSpPr/>
          <p:nvPr/>
        </p:nvSpPr>
        <p:spPr>
          <a:xfrm>
            <a:off x="-27360" y="-22680"/>
            <a:ext cx="11408760" cy="33025680"/>
          </a:xfrm>
          <a:prstGeom prst="rect">
            <a:avLst/>
          </a:prstGeom>
          <a:solidFill>
            <a:srgbClr val="57150b"/>
          </a:solidFill>
          <a:ln w="9360">
            <a:solidFill>
              <a:srgbClr val="57150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35" name="Google Shape;82;p14" descr="RU Logo S-BG"/>
          <p:cNvPicPr/>
          <p:nvPr/>
        </p:nvPicPr>
        <p:blipFill>
          <a:blip r:embed="rId1"/>
          <a:stretch/>
        </p:blipFill>
        <p:spPr>
          <a:xfrm>
            <a:off x="39452040" y="30403800"/>
            <a:ext cx="3979080" cy="2079360"/>
          </a:xfrm>
          <a:prstGeom prst="rect">
            <a:avLst/>
          </a:prstGeom>
          <a:ln w="0">
            <a:noFill/>
          </a:ln>
        </p:spPr>
      </p:pic>
      <p:sp>
        <p:nvSpPr>
          <p:cNvPr id="36" name="Google Shape;83;p14"/>
          <p:cNvSpPr/>
          <p:nvPr/>
        </p:nvSpPr>
        <p:spPr>
          <a:xfrm>
            <a:off x="923040" y="694800"/>
            <a:ext cx="10528560" cy="499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7900" spc="-1" strike="noStrike">
                <a:solidFill>
                  <a:srgbClr val="ffffff"/>
                </a:solidFill>
                <a:latin typeface="Arial"/>
                <a:ea typeface="Calibri"/>
              </a:rPr>
              <a:t>Enhancing Image Classifiers with Denoising Filters</a:t>
            </a: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Google Shape;84;p14"/>
          <p:cNvSpPr/>
          <p:nvPr/>
        </p:nvSpPr>
        <p:spPr>
          <a:xfrm>
            <a:off x="901440" y="8607960"/>
            <a:ext cx="9154080" cy="1743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Problem Statement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Neural networks are vulnerable to adversarial attacks [1], [2]. This project investigates the efficacy of various image processing techniques at improving the robustness of image classifier models.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Requirements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Show that image preprocessing filters are an effective defense against common adversarial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Compare the efficacy of different filters at different strengths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Show the transferability of image preprocessing across different datasets and classifier architectures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Constraints &amp; Tradeoffs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computational resources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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Restricted the resolution of datasets used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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model complexity (parameters, epochs, etc.)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Engineering Standards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ECMA 404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IEEE 3129-2023 [4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References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Google Shape;85;p14"/>
          <p:cNvSpPr/>
          <p:nvPr/>
        </p:nvSpPr>
        <p:spPr>
          <a:xfrm>
            <a:off x="923040" y="4959000"/>
            <a:ext cx="9132480" cy="310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AIDAN SHARPE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Advisor:  Dr. Robi Polikar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Rowan University,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Henry M. Rowan College of Engineering,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Glassboro, NJ 08028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Google Shape;86;p14"/>
          <p:cNvSpPr/>
          <p:nvPr/>
        </p:nvSpPr>
        <p:spPr>
          <a:xfrm rot="10800000">
            <a:off x="1075320" y="4680000"/>
            <a:ext cx="8754480" cy="171360"/>
          </a:xfrm>
          <a:prstGeom prst="snip1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ff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78840" bIns="78840" anchor="ctr">
            <a:noAutofit/>
          </a:bodyPr>
          <a:p>
            <a:endParaRPr b="0" lang="en-US" sz="14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40" name="" descr=""/>
          <p:cNvPicPr/>
          <p:nvPr/>
        </p:nvPicPr>
        <p:blipFill>
          <a:blip r:embed="rId2"/>
          <a:srcRect l="3951" t="0" r="36574" b="0"/>
          <a:stretch/>
        </p:blipFill>
        <p:spPr>
          <a:xfrm>
            <a:off x="22253040" y="7732800"/>
            <a:ext cx="4155480" cy="4255920"/>
          </a:xfrm>
          <a:prstGeom prst="rect">
            <a:avLst/>
          </a:prstGeom>
          <a:ln w="0">
            <a:noFill/>
          </a:ln>
        </p:spPr>
      </p:pic>
      <p:pic>
        <p:nvPicPr>
          <p:cNvPr id="41" name="" descr=""/>
          <p:cNvPicPr/>
          <p:nvPr/>
        </p:nvPicPr>
        <p:blipFill>
          <a:blip r:embed="rId3"/>
          <a:srcRect l="875" t="917" r="937" b="659"/>
          <a:stretch/>
        </p:blipFill>
        <p:spPr>
          <a:xfrm>
            <a:off x="26722800" y="7681320"/>
            <a:ext cx="4297320" cy="4307400"/>
          </a:xfrm>
          <a:prstGeom prst="rect">
            <a:avLst/>
          </a:prstGeom>
          <a:ln w="0">
            <a:noFill/>
          </a:ln>
        </p:spPr>
      </p:pic>
      <p:sp>
        <p:nvSpPr>
          <p:cNvPr id="42" name=""/>
          <p:cNvSpPr/>
          <p:nvPr/>
        </p:nvSpPr>
        <p:spPr>
          <a:xfrm>
            <a:off x="26758800" y="11990880"/>
            <a:ext cx="4191840" cy="65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CIFAR-10 Excerpt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>
            <a:off x="22268880" y="11990880"/>
            <a:ext cx="4085640" cy="65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MNIST Excerpt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11888280" y="843840"/>
            <a:ext cx="10057320" cy="1995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</a:t>
            </a: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al </a:t>
            </a: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Approach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the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FGSM attack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Test FGSM attack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on pre-trained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MNIST CNN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Gaussian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Kuwahara filter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between attack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generation and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model input stages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standard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interface to “plug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and play” other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filters, model, and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Evaluate each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filter individually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with different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attack strengths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and on variations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of the filter free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parameter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This free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parameter is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referred to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generically as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“strength”,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although some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filters have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greater impacts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at lower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“strength”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previously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designed standard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interface to test all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filter alternatives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on MNIST classifer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Train CIFAR-10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classifer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Initial CNN could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only achieve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~65%-70%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accuracy on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validation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DLA trained on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CIFAR-10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seemed more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promising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VGG16 trained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on CIFAR-10 for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40 epochs scored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achieved over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80% accuracy on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validation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previously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designed standard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interface to test all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filter alternatives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on VGG16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classifier trained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on CIFAR-10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Compare which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filters are most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effective and how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effective they are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at defending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MNIST and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CIFAR-10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classifiers against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FGSM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5" name="" descr=""/>
          <p:cNvPicPr/>
          <p:nvPr/>
        </p:nvPicPr>
        <p:blipFill>
          <a:blip r:embed="rId4"/>
          <a:stretch/>
        </p:blipFill>
        <p:spPr>
          <a:xfrm>
            <a:off x="11836080" y="4237920"/>
            <a:ext cx="9652320" cy="6049080"/>
          </a:xfrm>
          <a:prstGeom prst="rect">
            <a:avLst/>
          </a:prstGeom>
          <a:ln w="0">
            <a:noFill/>
          </a:ln>
        </p:spPr>
      </p:pic>
      <p:pic>
        <p:nvPicPr>
          <p:cNvPr id="46" name="" descr=""/>
          <p:cNvPicPr/>
          <p:nvPr/>
        </p:nvPicPr>
        <p:blipFill>
          <a:blip r:embed="rId5"/>
          <a:srcRect l="10805" t="0" r="0" b="0"/>
          <a:stretch/>
        </p:blipFill>
        <p:spPr>
          <a:xfrm>
            <a:off x="32004000" y="1636200"/>
            <a:ext cx="5187600" cy="6462360"/>
          </a:xfrm>
          <a:prstGeom prst="rect">
            <a:avLst/>
          </a:prstGeom>
          <a:ln w="0">
            <a:noFill/>
          </a:ln>
        </p:spPr>
      </p:pic>
      <p:pic>
        <p:nvPicPr>
          <p:cNvPr id="47" name="" descr=""/>
          <p:cNvPicPr/>
          <p:nvPr/>
        </p:nvPicPr>
        <p:blipFill>
          <a:blip r:embed="rId6"/>
          <a:srcRect l="8836" t="0" r="0" b="0"/>
          <a:stretch/>
        </p:blipFill>
        <p:spPr>
          <a:xfrm>
            <a:off x="37309320" y="1600200"/>
            <a:ext cx="5438880" cy="6629400"/>
          </a:xfrm>
          <a:prstGeom prst="rect">
            <a:avLst/>
          </a:prstGeom>
          <a:ln w="0">
            <a:noFill/>
          </a:ln>
        </p:spPr>
      </p:pic>
      <p:sp>
        <p:nvSpPr>
          <p:cNvPr id="48" name=""/>
          <p:cNvSpPr txBox="1"/>
          <p:nvPr/>
        </p:nvSpPr>
        <p:spPr>
          <a:xfrm>
            <a:off x="32158800" y="926640"/>
            <a:ext cx="10589400" cy="15219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5400" spc="-1" strike="noStrike">
                <a:solidFill>
                  <a:srgbClr val="3b0b00"/>
                </a:solidFill>
                <a:latin typeface="Arial"/>
              </a:rPr>
              <a:t>Experimental Results</a:t>
            </a:r>
            <a:endParaRPr b="1" lang="en-US" sz="5400" spc="-1" strike="noStrike">
              <a:solidFill>
                <a:srgbClr val="3b0b00"/>
              </a:solidFill>
              <a:latin typeface="Arial"/>
            </a:endParaRPr>
          </a:p>
          <a:p>
            <a:endParaRPr b="1" lang="en-US" sz="5400" spc="-1" strike="noStrike">
              <a:solidFill>
                <a:srgbClr val="3b0b00"/>
              </a:solidFill>
              <a:latin typeface="Arial"/>
            </a:endParaRPr>
          </a:p>
          <a:p>
            <a:endParaRPr b="1" lang="en-US" sz="5400" spc="-1" strike="noStrike">
              <a:solidFill>
                <a:srgbClr val="3b0b00"/>
              </a:solidFill>
              <a:latin typeface="Arial"/>
            </a:endParaRPr>
          </a:p>
          <a:p>
            <a:endParaRPr b="1" lang="en-US" sz="5400" spc="-1" strike="noStrike">
              <a:solidFill>
                <a:srgbClr val="3b0b00"/>
              </a:solidFill>
              <a:latin typeface="Arial"/>
            </a:endParaRPr>
          </a:p>
          <a:p>
            <a:endParaRPr b="1" lang="en-US" sz="5400" spc="-1" strike="noStrike">
              <a:solidFill>
                <a:srgbClr val="3b0b00"/>
              </a:solidFill>
              <a:latin typeface="Arial"/>
            </a:endParaRPr>
          </a:p>
          <a:p>
            <a:endParaRPr b="1" lang="en-US" sz="5400" spc="-1" strike="noStrike">
              <a:solidFill>
                <a:srgbClr val="3b0b00"/>
              </a:solidFill>
              <a:latin typeface="Arial"/>
            </a:endParaRPr>
          </a:p>
          <a:p>
            <a:endParaRPr b="1" lang="en-US" sz="5400" spc="-1" strike="noStrike">
              <a:solidFill>
                <a:srgbClr val="3b0b00"/>
              </a:solidFill>
              <a:latin typeface="Arial"/>
            </a:endParaRPr>
          </a:p>
          <a:p>
            <a:endParaRPr b="1" lang="en-US" sz="5400" spc="-1" strike="noStrike">
              <a:solidFill>
                <a:srgbClr val="3b0b00"/>
              </a:solidFill>
              <a:latin typeface="Arial"/>
            </a:endParaRPr>
          </a:p>
          <a:p>
            <a:endParaRPr b="1" lang="en-US" sz="5400" spc="-1" strike="noStrike">
              <a:solidFill>
                <a:srgbClr val="3b0b00"/>
              </a:solidFill>
              <a:latin typeface="Arial"/>
            </a:endParaRPr>
          </a:p>
          <a:p>
            <a:endParaRPr b="1" lang="en-US" sz="5400" spc="-1" strike="noStrike">
              <a:solidFill>
                <a:srgbClr val="3b0b00"/>
              </a:solidFill>
              <a:latin typeface="Arial"/>
            </a:endParaRPr>
          </a:p>
          <a:p>
            <a:r>
              <a:rPr b="1" lang="en-US" sz="5400" spc="-1" strike="noStrike">
                <a:solidFill>
                  <a:srgbClr val="3b0b00"/>
                </a:solidFill>
                <a:latin typeface="Arial"/>
              </a:rPr>
              <a:t>Evaluation &amp; Validation</a:t>
            </a:r>
            <a:endParaRPr b="1" lang="en-US" sz="54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</a:rPr>
              <a:t> </a:t>
            </a:r>
            <a:endParaRPr b="1" lang="en-US" sz="32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</a:t>
            </a:r>
            <a:endParaRPr b="1" lang="en-US" sz="3200" spc="-1" strike="noStrike">
              <a:solidFill>
                <a:srgbClr val="3b0b00"/>
              </a:solidFill>
              <a:latin typeface="Arial"/>
            </a:endParaRPr>
          </a:p>
          <a:p>
            <a:endParaRPr b="1" lang="en-US" sz="3200" spc="-1" strike="noStrike">
              <a:solidFill>
                <a:srgbClr val="3b0b00"/>
              </a:solidFill>
              <a:latin typeface="Arial"/>
            </a:endParaRPr>
          </a:p>
          <a:p>
            <a:r>
              <a:rPr b="1" lang="en-US" sz="5400" spc="-1" strike="noStrike">
                <a:solidFill>
                  <a:srgbClr val="3b0b00"/>
                </a:solidFill>
                <a:latin typeface="Arial"/>
              </a:rPr>
              <a:t>Conclusions</a:t>
            </a:r>
            <a:endParaRPr b="1" lang="en-US" sz="54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</a:rPr>
              <a:t>MNIST filtering maintains accuracy at higher values of 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ε</a:t>
            </a:r>
            <a:endParaRPr b="1" lang="en-US" sz="32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CIFAR-10 is more strongly affected by FGSM</a:t>
            </a:r>
            <a:endParaRPr b="1" lang="en-US" sz="3200" spc="-1" strike="noStrike">
              <a:solidFill>
                <a:srgbClr val="3b0b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</TotalTime>
  <Application>LibreOffice/24.2.2.2$Linux_X86_64 LibreOffice_project/d56cc158d8a96260b836f100ef4b4ef25d6f1a01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2024-04-30T21:41:56Z</dcterms:modified>
  <cp:revision>29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