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2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3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4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ACB6D59-AFC4-4C7D-95CC-88781A70497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9840" cy="3426840"/>
          </a:xfrm>
          <a:prstGeom prst="rect">
            <a:avLst/>
          </a:prstGeom>
          <a:ln w="0">
            <a:noFill/>
          </a:ln>
        </p:spPr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496160" y="7375680"/>
            <a:ext cx="408967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ABEA333-1E8F-4ACF-9A58-9A569F5D41F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A89B5E-6309-454E-ACD3-45B15EA95C7D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FA7A79-9362-4C4D-8BD2-1F59F58E5E05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4CD577E-2091-4B9C-BCF4-F8CED5C56CA8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67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4BA58B-17A6-4119-BF0A-A1F568DAB001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199573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2451760" y="7375680"/>
            <a:ext cx="199573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B64CB05-814B-488A-9FC8-FE0E48ACCD0E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D0231E16-C7CA-4342-9BB9-EFAC57B288C1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BB24AF2-F2E3-43D0-85FC-0342D223106E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FE01A1F-F6C8-4BCA-A168-B30908405F33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C9AF027A-9C5C-4BCF-BAE2-85D20E8ABBE8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9DE9964-C700-4591-BC37-213B68DD06AD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k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x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2396FF-9A0D-4AD2-AEBC-011E70CFB30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88A65A4-C037-4759-AE96-9EAD97D4DE3F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CC296B-1908-4036-9800-E17B6FE8D289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0A62F79-8F2A-4214-9087-7D54695C512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67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D563FE7-8931-4EC7-A25C-F2CE9C38F30E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199573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22452120" y="7375680"/>
            <a:ext cx="19957320" cy="218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6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3B37B62-6022-4356-8A34-F5C2AA592642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6720" cy="366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7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E7481B-B90F-4B6A-8239-D8B23D5709E2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ldNum" idx="8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FA18ABB-DFBD-47DB-9B38-BC6AE8CA3FA8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ldNum" idx="9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47BF54-5909-4A6E-9AEA-EC93A688C058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36;p9"/>
          <p:cNvSpPr/>
          <p:nvPr/>
        </p:nvSpPr>
        <p:spPr>
          <a:xfrm>
            <a:off x="21945600" y="-720"/>
            <a:ext cx="21943440" cy="3291624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87440" rIns="487440" tIns="487440" bIns="487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sldNum" idx="10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CCFA91-103F-42C3-B1E4-DD1C7F6D877E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ldNum" idx="11"/>
          </p:nvPr>
        </p:nvSpPr>
        <p:spPr>
          <a:xfrm>
            <a:off x="40667760" y="29844720"/>
            <a:ext cx="2631600" cy="25171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F3CA33-2343-4296-B9C6-86CC6B325FF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slideLayout" Target="../slideLayouts/slideLayout5.xml"/><Relationship Id="rId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78;p14"/>
          <p:cNvSpPr/>
          <p:nvPr/>
        </p:nvSpPr>
        <p:spPr>
          <a:xfrm>
            <a:off x="11783520" y="874800"/>
            <a:ext cx="10110960" cy="2364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Health and Safety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In self-driving systems, images must be correctly processed and reacted to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Vulnerable systems put passenger saftey in the hands of the attacker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All software and data used is free and open source (FOSS). This ensures full and equal access to all who wish to recreate the results or defend their own models.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Running a denoising filter as opposed to an auto-encoder does not require a computationally (energy) intense training process. Denoising filters may also be more energy-efficient during use, although this is an untested hypothesis.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Cybercrime is an increasingly lucritive business for attackers. By building more robust image classification systems, anything from facial recognition to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Realistic 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Image dataset resolution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buClr>
                <a:srgbClr val="3b0b00"/>
              </a:buClr>
              <a:buSzPct val="70000"/>
              <a:buFont typeface="Wingdings 2" charset="2"/>
              <a:buChar char="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Dataset size vs. object clarity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Calibri"/>
                <a:ea typeface="Calibri"/>
              </a:rPr>
              <a:t>Applicable 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ECMA 404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IEEE 3129-2023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3b0b00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3b0b00"/>
                </a:solidFill>
                <a:latin typeface="Calibri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Google Shape;80;p14"/>
          <p:cNvSpPr/>
          <p:nvPr/>
        </p:nvSpPr>
        <p:spPr>
          <a:xfrm>
            <a:off x="22135680" y="13054680"/>
            <a:ext cx="10110960" cy="40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Google Shape;81;p14"/>
          <p:cNvSpPr/>
          <p:nvPr/>
        </p:nvSpPr>
        <p:spPr>
          <a:xfrm>
            <a:off x="-228600" y="0"/>
            <a:ext cx="11410920" cy="33027840"/>
          </a:xfrm>
          <a:prstGeom prst="rect">
            <a:avLst/>
          </a:prstGeom>
          <a:solidFill>
            <a:srgbClr val="57150b"/>
          </a:solidFill>
          <a:ln w="9525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" name="Google Shape;82;p14" descr="RU Logo S-BG"/>
          <p:cNvPicPr/>
          <p:nvPr/>
        </p:nvPicPr>
        <p:blipFill>
          <a:blip r:embed="rId1"/>
          <a:stretch/>
        </p:blipFill>
        <p:spPr>
          <a:xfrm>
            <a:off x="39452040" y="30403800"/>
            <a:ext cx="3981240" cy="2081520"/>
          </a:xfrm>
          <a:prstGeom prst="rect">
            <a:avLst/>
          </a:prstGeom>
          <a:ln w="0">
            <a:noFill/>
          </a:ln>
        </p:spPr>
      </p:pic>
      <p:sp>
        <p:nvSpPr>
          <p:cNvPr id="37" name="Google Shape;83;p14"/>
          <p:cNvSpPr/>
          <p:nvPr/>
        </p:nvSpPr>
        <p:spPr>
          <a:xfrm>
            <a:off x="923040" y="694800"/>
            <a:ext cx="1053072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Calibri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Google Shape;84;p14"/>
          <p:cNvSpPr/>
          <p:nvPr/>
        </p:nvSpPr>
        <p:spPr>
          <a:xfrm>
            <a:off x="901440" y="9111960"/>
            <a:ext cx="9156240" cy="2258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Compare the impact of an array of denoising filters at boosting the resilience of image classifier against adversarial examples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AutoNum type="arabicPeriod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Train (at least) two different image classifier models trained on two different types of image datasets with the same number of classes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AutoNum type="arabicPeriod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Attack each model with (at least) two different gradient-based attacks with a range of attack strengths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AutoNum type="arabicPeriod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Compare the effectiveness of several denoising filters with a range of denoising strengths at maintaining the accuracy of the model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Gaussian Blur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Gaussian Kuwahara Filter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Mean Kuwahara Filter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Bilateral Filter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Random Noise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Threshold Filter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Bit-Depth Reduction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MNIST – High constrast, greyscale, 28x28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CIFAR-10 – Low contrast, RGB, 32x32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Calibri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Fast Signed Gradient Method (FGSM)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457200" indent="-482760">
              <a:lnSpc>
                <a:spcPct val="100000"/>
              </a:lnSpc>
              <a:buClr>
                <a:srgbClr val="ffffff"/>
              </a:buClr>
              <a:buFont typeface="Calibri"/>
              <a:buChar char="●"/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Carlini and Wagner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Google Shape;85;p14"/>
          <p:cNvSpPr/>
          <p:nvPr/>
        </p:nvSpPr>
        <p:spPr>
          <a:xfrm>
            <a:off x="923040" y="4959000"/>
            <a:ext cx="913464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6;p14"/>
          <p:cNvSpPr/>
          <p:nvPr/>
        </p:nvSpPr>
        <p:spPr>
          <a:xfrm rot="10800000">
            <a:off x="1073160" y="4680000"/>
            <a:ext cx="8756640" cy="17352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9560" bIns="795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Google Shape;93;p14"/>
          <p:cNvSpPr/>
          <p:nvPr/>
        </p:nvSpPr>
        <p:spPr>
          <a:xfrm>
            <a:off x="304920" y="304920"/>
            <a:ext cx="2997720" cy="299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" name="" descr=""/>
          <p:cNvPicPr/>
          <p:nvPr/>
        </p:nvPicPr>
        <p:blipFill>
          <a:blip r:embed="rId2"/>
          <a:srcRect l="3951" t="0" r="36574" b="0"/>
          <a:stretch/>
        </p:blipFill>
        <p:spPr>
          <a:xfrm>
            <a:off x="34905960" y="13506480"/>
            <a:ext cx="4157640" cy="4258080"/>
          </a:xfrm>
          <a:prstGeom prst="rect">
            <a:avLst/>
          </a:prstGeom>
          <a:ln w="0">
            <a:noFill/>
          </a:ln>
        </p:spPr>
      </p:pic>
      <p:pic>
        <p:nvPicPr>
          <p:cNvPr id="43" name="" descr=""/>
          <p:cNvPicPr/>
          <p:nvPr/>
        </p:nvPicPr>
        <p:blipFill>
          <a:blip r:embed="rId3"/>
          <a:srcRect l="875" t="917" r="937" b="659"/>
          <a:stretch/>
        </p:blipFill>
        <p:spPr>
          <a:xfrm>
            <a:off x="34790400" y="6409440"/>
            <a:ext cx="4299480" cy="4309560"/>
          </a:xfrm>
          <a:prstGeom prst="rect">
            <a:avLst/>
          </a:prstGeom>
          <a:ln w="0">
            <a:noFill/>
          </a:ln>
        </p:spPr>
      </p:pic>
      <p:sp>
        <p:nvSpPr>
          <p:cNvPr id="44" name=""/>
          <p:cNvSpPr/>
          <p:nvPr/>
        </p:nvSpPr>
        <p:spPr>
          <a:xfrm>
            <a:off x="34790400" y="10719000"/>
            <a:ext cx="4194000" cy="65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CIFAR-10 Excerpt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34993800" y="17764560"/>
            <a:ext cx="4087800" cy="65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MNIST Excerpt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4"/>
          <a:stretch/>
        </p:blipFill>
        <p:spPr>
          <a:xfrm>
            <a:off x="23110920" y="5455800"/>
            <a:ext cx="8229240" cy="914364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5"/>
          <a:stretch/>
        </p:blipFill>
        <p:spPr>
          <a:xfrm>
            <a:off x="23110920" y="10588680"/>
            <a:ext cx="8229240" cy="9143640"/>
          </a:xfrm>
          <a:prstGeom prst="rect">
            <a:avLst/>
          </a:prstGeom>
          <a:ln w="0">
            <a:noFill/>
          </a:ln>
        </p:spPr>
      </p:pic>
      <p:pic>
        <p:nvPicPr>
          <p:cNvPr id="48" name="" descr=""/>
          <p:cNvPicPr/>
          <p:nvPr/>
        </p:nvPicPr>
        <p:blipFill>
          <a:blip r:embed="rId6"/>
          <a:stretch/>
        </p:blipFill>
        <p:spPr>
          <a:xfrm>
            <a:off x="32821200" y="5667480"/>
            <a:ext cx="8229240" cy="9143640"/>
          </a:xfrm>
          <a:prstGeom prst="rect">
            <a:avLst/>
          </a:prstGeom>
          <a:ln w="0">
            <a:noFill/>
          </a:ln>
        </p:spPr>
      </p:pic>
      <p:pic>
        <p:nvPicPr>
          <p:cNvPr id="49" name="" descr=""/>
          <p:cNvPicPr/>
          <p:nvPr/>
        </p:nvPicPr>
        <p:blipFill>
          <a:blip r:embed="rId7"/>
          <a:stretch/>
        </p:blipFill>
        <p:spPr>
          <a:xfrm>
            <a:off x="32821200" y="5667480"/>
            <a:ext cx="8229240" cy="9143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2024-04-29T17:30:11Z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