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3.png" ContentType="image/png"/>
  <Override PartName="/ppt/media/image4.png" ContentType="image/png"/>
  <Override PartName="/ppt/media/image9.png" ContentType="image/png"/>
  <Override PartName="/ppt/media/image14.png" ContentType="image/png"/>
  <Override PartName="/ppt/media/image5.png" ContentType="image/png"/>
  <Override PartName="/ppt/media/image1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16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17.png" ContentType="image/png"/>
  <Override PartName="/ppt/media/image8.png" ContentType="image/png"/>
  <Override PartName="/ppt/media/image12.png" ContentType="image/png"/>
  <Override PartName="/ppt/media/image3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</p:sldMasterIdLst>
  <p:notesMasterIdLst>
    <p:notesMasterId r:id="rId7"/>
  </p:notesMasterIdLst>
  <p:sldIdLst>
    <p:sldId id="256" r:id="rId8"/>
  </p:sldIdLst>
  <p:sldSz cx="43891200" cy="329184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dt" idx="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6"/>
          <p:cNvSpPr>
            <a:spLocks noGrp="1"/>
          </p:cNvSpPr>
          <p:nvPr>
            <p:ph type="sldNum" idx="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13E9F81-0C0C-42D4-A417-45F76378D86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sldImg"/>
          </p:nvPr>
        </p:nvSpPr>
        <p:spPr>
          <a:xfrm>
            <a:off x="1143360" y="685800"/>
            <a:ext cx="4564800" cy="3421800"/>
          </a:xfrm>
          <a:prstGeom prst="rect">
            <a:avLst/>
          </a:prstGeom>
          <a:ln w="0">
            <a:noFill/>
          </a:ln>
        </p:spPr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9200" cy="4107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SEMESTER 2 DRAFT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Elise reworked main goal, intro &amp; motivation, constraints, impact factors, and standards and moved future work to bottom 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68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1680" cy="218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2BA72922-39ED-4C9E-A7C4-28238E270B71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68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1680" cy="218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3F607F6-730B-49B9-A19B-AAA7135C3FA5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68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1680" cy="218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BD58CD3-972F-4C23-8B4D-18547E3784D7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68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1680" cy="218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800B22EA-AA01-4D40-8110-9773C2E15083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68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1680" cy="218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3C7D60B-B2BD-4B6B-B65E-D992E70C7F0C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68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1680" cy="218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40667760" y="29844720"/>
            <a:ext cx="2626560" cy="251208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D1649C7-D6D5-4BA8-9265-D9A7727612CA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68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1680" cy="218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40667760" y="29844720"/>
            <a:ext cx="2626560" cy="251208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56F8AA9-85CD-43BF-BD2C-33595113C301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68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1680" cy="218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40667760" y="29844720"/>
            <a:ext cx="2626560" cy="251208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C6AE6AF-E33F-4976-8B14-863740654156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68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1680" cy="218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 idx="4"/>
          </p:nvPr>
        </p:nvSpPr>
        <p:spPr>
          <a:xfrm>
            <a:off x="40667760" y="29844720"/>
            <a:ext cx="2626560" cy="251208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F5C5AB0-C0BB-462F-9693-7950C0EF2E24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680" cy="365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1680" cy="218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5"/>
          </p:nvPr>
        </p:nvSpPr>
        <p:spPr>
          <a:xfrm>
            <a:off x="40667760" y="29844720"/>
            <a:ext cx="2626560" cy="251208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99B2A3C-76C3-46FF-ACFB-B820DA2A28DB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Layout" Target="../slideLayouts/slideLayout5.xml"/><Relationship Id="rId19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" descr=""/>
          <p:cNvPicPr/>
          <p:nvPr/>
        </p:nvPicPr>
        <p:blipFill>
          <a:blip r:embed="rId1"/>
          <a:srcRect l="14812" t="0" r="0" b="0"/>
          <a:stretch/>
        </p:blipFill>
        <p:spPr>
          <a:xfrm>
            <a:off x="32456880" y="1600200"/>
            <a:ext cx="5081760" cy="6629040"/>
          </a:xfrm>
          <a:prstGeom prst="rect">
            <a:avLst/>
          </a:prstGeom>
          <a:ln w="0">
            <a:noFill/>
          </a:ln>
        </p:spPr>
      </p:pic>
      <p:sp>
        <p:nvSpPr>
          <p:cNvPr id="32" name=""/>
          <p:cNvSpPr/>
          <p:nvPr/>
        </p:nvSpPr>
        <p:spPr>
          <a:xfrm>
            <a:off x="12124080" y="25882200"/>
            <a:ext cx="9146160" cy="57236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model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Net()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accuracies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{}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filters: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epsilon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epsilons: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strength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range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(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5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):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correct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data, target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dataset: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atk_data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fgsm_attack(data, epsilon)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filt_data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filtered(atk_data, filter, strength)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prediction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model(filt_data)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+=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if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prediction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target: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correct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+=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accuracies[</a:t>
            </a:r>
            <a:r>
              <a:rPr b="0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filter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][epsilon][strength]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correct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/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save_json(</a:t>
            </a:r>
            <a:r>
              <a:rPr b="0" lang="zxx" sz="1800" spc="-1" strike="noStrike">
                <a:solidFill>
                  <a:srgbClr val="ba2121"/>
                </a:solidFill>
                <a:latin typeface="Courier New"/>
                <a:ea typeface="DejaVu Sans"/>
              </a:rPr>
              <a:t>"results.json"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, accuracies)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" name="" descr=""/>
          <p:cNvPicPr/>
          <p:nvPr/>
        </p:nvPicPr>
        <p:blipFill>
          <a:blip r:embed="rId2"/>
          <a:stretch/>
        </p:blipFill>
        <p:spPr>
          <a:xfrm>
            <a:off x="12250800" y="14862600"/>
            <a:ext cx="2288520" cy="2378520"/>
          </a:xfrm>
          <a:prstGeom prst="rect">
            <a:avLst/>
          </a:prstGeom>
          <a:ln w="0">
            <a:noFill/>
          </a:ln>
        </p:spPr>
      </p:pic>
      <p:pic>
        <p:nvPicPr>
          <p:cNvPr id="34" name="" descr=""/>
          <p:cNvPicPr/>
          <p:nvPr/>
        </p:nvPicPr>
        <p:blipFill>
          <a:blip r:embed="rId3"/>
          <a:stretch/>
        </p:blipFill>
        <p:spPr>
          <a:xfrm>
            <a:off x="14302800" y="14862600"/>
            <a:ext cx="2288520" cy="2378520"/>
          </a:xfrm>
          <a:prstGeom prst="rect">
            <a:avLst/>
          </a:prstGeom>
          <a:ln w="0">
            <a:noFill/>
          </a:ln>
        </p:spPr>
      </p:pic>
      <p:pic>
        <p:nvPicPr>
          <p:cNvPr id="35" name="" descr=""/>
          <p:cNvPicPr/>
          <p:nvPr/>
        </p:nvPicPr>
        <p:blipFill>
          <a:blip r:embed="rId4"/>
          <a:stretch/>
        </p:blipFill>
        <p:spPr>
          <a:xfrm>
            <a:off x="16353360" y="14862600"/>
            <a:ext cx="2295360" cy="2385720"/>
          </a:xfrm>
          <a:prstGeom prst="rect">
            <a:avLst/>
          </a:prstGeom>
          <a:ln w="0">
            <a:noFill/>
          </a:ln>
        </p:spPr>
      </p:pic>
      <p:pic>
        <p:nvPicPr>
          <p:cNvPr id="36" name="" descr=""/>
          <p:cNvPicPr/>
          <p:nvPr/>
        </p:nvPicPr>
        <p:blipFill>
          <a:blip r:embed="rId5"/>
          <a:stretch/>
        </p:blipFill>
        <p:spPr>
          <a:xfrm>
            <a:off x="18478800" y="14862600"/>
            <a:ext cx="2283120" cy="2372760"/>
          </a:xfrm>
          <a:prstGeom prst="rect">
            <a:avLst/>
          </a:prstGeom>
          <a:ln w="0">
            <a:noFill/>
          </a:ln>
        </p:spPr>
      </p:pic>
      <p:pic>
        <p:nvPicPr>
          <p:cNvPr id="37" name="" descr=""/>
          <p:cNvPicPr/>
          <p:nvPr/>
        </p:nvPicPr>
        <p:blipFill>
          <a:blip r:embed="rId6"/>
          <a:stretch/>
        </p:blipFill>
        <p:spPr>
          <a:xfrm>
            <a:off x="18444600" y="16995960"/>
            <a:ext cx="2355120" cy="2447640"/>
          </a:xfrm>
          <a:prstGeom prst="rect">
            <a:avLst/>
          </a:prstGeom>
          <a:ln w="0">
            <a:noFill/>
          </a:ln>
        </p:spPr>
      </p:pic>
      <p:pic>
        <p:nvPicPr>
          <p:cNvPr id="38" name="" descr=""/>
          <p:cNvPicPr/>
          <p:nvPr/>
        </p:nvPicPr>
        <p:blipFill>
          <a:blip r:embed="rId7"/>
          <a:stretch/>
        </p:blipFill>
        <p:spPr>
          <a:xfrm>
            <a:off x="11836080" y="3517920"/>
            <a:ext cx="9649440" cy="6046200"/>
          </a:xfrm>
          <a:prstGeom prst="rect">
            <a:avLst/>
          </a:prstGeom>
          <a:ln w="0">
            <a:noFill/>
          </a:ln>
        </p:spPr>
      </p:pic>
      <p:sp>
        <p:nvSpPr>
          <p:cNvPr id="39" name=""/>
          <p:cNvSpPr/>
          <p:nvPr/>
        </p:nvSpPr>
        <p:spPr>
          <a:xfrm>
            <a:off x="22208400" y="852840"/>
            <a:ext cx="10022760" cy="318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Filters</a:t>
            </a:r>
            <a:endParaRPr b="0" lang="en-US" sz="54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Blur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Kuwahara Filter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Mean Kuwahara Filter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Bilateral Filter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Random Noise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Threshold Filter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Bit-Depth Reduction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Datasets</a:t>
            </a:r>
            <a:endParaRPr b="0" lang="en-US" sz="54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MNIST – High contrast, greyscale, 28x28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CIFAR-10 – Med. contrast, RGB, 32x32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Attacks</a:t>
            </a:r>
            <a:endParaRPr b="0" lang="en-US" sz="5400" spc="-1" strike="noStrike">
              <a:solidFill>
                <a:srgbClr val="3b0b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Fast Gradient Sign Method (FGSM) [5]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Carlini and Wagner (Planned) [2]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Health &amp; Safety Considerations</a:t>
            </a:r>
            <a:r>
              <a:rPr b="0" lang="en" sz="4000" spc="-1" strike="noStrike">
                <a:solidFill>
                  <a:srgbClr val="3b0b00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Self-driving systems must respond rapidly and accurately to ensure passenger safety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 lightweight filtering approach was chosen over an ML-based defense to reduce the time between perception and classification  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Social Considerations</a:t>
            </a:r>
            <a:endParaRPr b="0" lang="en-US" sz="54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All software &amp; data is free and open source (FOSS) 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Ensures full and equal access to all who wish to recreate the results or defend their own models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Environmental Considerations</a:t>
            </a:r>
            <a:endParaRPr b="0" lang="en-US" sz="54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Using image processing eliminates the computationally expenive training process found in ML-based defenses 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While untested, denoising filters may also be more energy-efficient than ML-based defenses during use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3b0b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Economic Considerations</a:t>
            </a:r>
            <a:endParaRPr b="0" lang="en-US" sz="54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Costs are minimized by prioritizing lightweight, power-saving algorithms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Less computationally intense filters with similar results should rank higher</a:t>
            </a:r>
            <a:endParaRPr b="0" lang="en-US" sz="3200" spc="-1" strike="noStrike">
              <a:solidFill>
                <a:srgbClr val="3b0b00"/>
              </a:solidFill>
              <a:latin typeface="Arial"/>
            </a:endParaRPr>
          </a:p>
        </p:txBody>
      </p:sp>
      <p:sp>
        <p:nvSpPr>
          <p:cNvPr id="40" name="Google Shape;81;p14"/>
          <p:cNvSpPr/>
          <p:nvPr/>
        </p:nvSpPr>
        <p:spPr>
          <a:xfrm>
            <a:off x="-27360" y="-22680"/>
            <a:ext cx="11405880" cy="33022800"/>
          </a:xfrm>
          <a:prstGeom prst="rect">
            <a:avLst/>
          </a:prstGeom>
          <a:solidFill>
            <a:srgbClr val="57150b"/>
          </a:solidFill>
          <a:ln w="9360">
            <a:solidFill>
              <a:srgbClr val="57150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41" name="Google Shape;82;p14" descr="RU Logo S-BG"/>
          <p:cNvPicPr/>
          <p:nvPr/>
        </p:nvPicPr>
        <p:blipFill>
          <a:blip r:embed="rId8"/>
          <a:stretch/>
        </p:blipFill>
        <p:spPr>
          <a:xfrm>
            <a:off x="39452040" y="29755800"/>
            <a:ext cx="3976200" cy="2076480"/>
          </a:xfrm>
          <a:prstGeom prst="rect">
            <a:avLst/>
          </a:prstGeom>
          <a:ln w="0">
            <a:noFill/>
          </a:ln>
        </p:spPr>
      </p:pic>
      <p:sp>
        <p:nvSpPr>
          <p:cNvPr id="42" name="Google Shape;83;p14"/>
          <p:cNvSpPr/>
          <p:nvPr/>
        </p:nvSpPr>
        <p:spPr>
          <a:xfrm>
            <a:off x="923040" y="694800"/>
            <a:ext cx="10525680" cy="49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7900" spc="-1" strike="noStrike">
                <a:solidFill>
                  <a:srgbClr val="ffffff"/>
                </a:solidFill>
                <a:latin typeface="Arial"/>
                <a:ea typeface="Calibri"/>
              </a:rPr>
              <a:t>Enhancing Image Classifiers with Denoising Filters</a:t>
            </a: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Google Shape;84;p14"/>
          <p:cNvSpPr/>
          <p:nvPr/>
        </p:nvSpPr>
        <p:spPr>
          <a:xfrm>
            <a:off x="901440" y="8607960"/>
            <a:ext cx="9151200" cy="1579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Problem Statement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Neural networks are vulnerable to adversarial attacks [1], [2]. This project investigates the efficacy of various image processing techniques at improving the robustness of image classifier models.</a:t>
            </a:r>
            <a:r>
              <a:rPr b="0" lang="en" sz="4000" spc="-1" strike="noStrike">
                <a:solidFill>
                  <a:srgbClr val="ffffff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Requirements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Show that image preprocessing filters are an effective defense against adversarial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Compare the efficacy of different filters at different strengths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Show the transferability of image preprocessing across different datasets and classifier architectures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Constraints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computing resources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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Restricted the resolution of datasets used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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model complexity (parameters, epochs, etc.)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Maximum file size of 100 MB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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Models with too may parameters would be untrackable by git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Engineering Standards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ECMA 404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IEEE 3129-2023 [4]</a:t>
            </a:r>
            <a:r>
              <a:rPr b="0" lang="en" sz="4000" spc="-1" strike="noStrike">
                <a:solidFill>
                  <a:srgbClr val="ffffff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Google Shape;85;p14"/>
          <p:cNvSpPr/>
          <p:nvPr/>
        </p:nvSpPr>
        <p:spPr>
          <a:xfrm>
            <a:off x="923040" y="4959000"/>
            <a:ext cx="9129600" cy="31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AIDAN SHARPE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Advisor:  Dr. Robi Polikar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Rowan University,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Henry M. Rowan College of Engineering,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Glassboro, NJ 08028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Google Shape;86;p14"/>
          <p:cNvSpPr/>
          <p:nvPr/>
        </p:nvSpPr>
        <p:spPr>
          <a:xfrm rot="10800000">
            <a:off x="1078200" y="4680000"/>
            <a:ext cx="8751600" cy="168480"/>
          </a:xfrm>
          <a:prstGeom prst="snip1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ff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77400" bIns="7740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46" name="" descr=""/>
          <p:cNvPicPr/>
          <p:nvPr/>
        </p:nvPicPr>
        <p:blipFill>
          <a:blip r:embed="rId9"/>
          <a:srcRect l="3951" t="0" r="36574" b="0"/>
          <a:stretch/>
        </p:blipFill>
        <p:spPr>
          <a:xfrm>
            <a:off x="22231080" y="7588800"/>
            <a:ext cx="4462560" cy="4570560"/>
          </a:xfrm>
          <a:prstGeom prst="rect">
            <a:avLst/>
          </a:prstGeom>
          <a:ln w="0">
            <a:noFill/>
          </a:ln>
        </p:spPr>
      </p:pic>
      <p:pic>
        <p:nvPicPr>
          <p:cNvPr id="47" name="" descr=""/>
          <p:cNvPicPr/>
          <p:nvPr/>
        </p:nvPicPr>
        <p:blipFill>
          <a:blip r:embed="rId10"/>
          <a:srcRect l="875" t="917" r="937" b="659"/>
          <a:stretch/>
        </p:blipFill>
        <p:spPr>
          <a:xfrm>
            <a:off x="26722800" y="7681320"/>
            <a:ext cx="4294440" cy="4304520"/>
          </a:xfrm>
          <a:prstGeom prst="rect">
            <a:avLst/>
          </a:prstGeom>
          <a:ln w="0">
            <a:noFill/>
          </a:ln>
        </p:spPr>
      </p:pic>
      <p:sp>
        <p:nvSpPr>
          <p:cNvPr id="48" name=""/>
          <p:cNvSpPr/>
          <p:nvPr/>
        </p:nvSpPr>
        <p:spPr>
          <a:xfrm>
            <a:off x="26758800" y="11990880"/>
            <a:ext cx="4188960" cy="65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CIFAR-10 Excerpt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"/>
          <p:cNvSpPr/>
          <p:nvPr/>
        </p:nvSpPr>
        <p:spPr>
          <a:xfrm>
            <a:off x="22448880" y="12026880"/>
            <a:ext cx="4082760" cy="65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MNIST Excerpt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11888280" y="843840"/>
            <a:ext cx="10054440" cy="2704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Approach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the FGSM attack [5]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Test FGSM attack on pre-trained MNIST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Gaussian Kuwahara filter between attack generation and model input stages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Create a standard “plug and play” interface to enable drop-in filters, model, and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Evaluate each filter on different attack strengths and varying the filter’s free parameter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This free parameter is referred to generically as “strength”, although some filters have a greater impact on images at lower “strength”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Enable saving output data in JSON format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Use the previously designed standard interface to test all filter alternatives on MNIST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Train CIFAR-10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Initial CNN could only achieve ~65%-70% accuracy on validation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DLA trained on CIFAR-10 was more promising [6]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VGG16 trained on CIFAR-10 for 40 epochs scored  over 80% accuracy on validation dataset [7]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Use the previously designed standard interface to test all filter alternatives on VGG16 classifier trained on CIFAR-10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Create a program that reads the saved JSON data and generates custom views of the results to compare the efficacy of filters across datasets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mc:AlternateContent>
        <mc:Choice xmlns:a14="http://schemas.microsoft.com/office/drawing/2010/main" Requires="a14">
          <p:sp>
            <p:nvSpPr>
              <p:cNvPr id="51" name=""/>
              <p:cNvSpPr txBox="1"/>
              <p:nvPr/>
            </p:nvSpPr>
            <p:spPr>
              <a:xfrm>
                <a:off x="32816880" y="12026880"/>
                <a:ext cx="1266840" cy="16632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mc:AlternateContent>
        <mc:Choice xmlns:a14="http://schemas.microsoft.com/office/drawing/2010/main" Requires="a14">
          <p:sp>
            <p:nvSpPr>
              <p:cNvPr id="52" name=""/>
              <p:cNvSpPr txBox="1"/>
              <p:nvPr/>
            </p:nvSpPr>
            <p:spPr>
              <a:xfrm>
                <a:off x="32816880" y="12026880"/>
                <a:ext cx="1266840" cy="16632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p:pic>
        <p:nvPicPr>
          <p:cNvPr id="53" name="" descr=""/>
          <p:cNvPicPr/>
          <p:nvPr/>
        </p:nvPicPr>
        <p:blipFill>
          <a:blip r:embed="rId11"/>
          <a:stretch/>
        </p:blipFill>
        <p:spPr>
          <a:xfrm>
            <a:off x="12250800" y="16998120"/>
            <a:ext cx="2283120" cy="2372400"/>
          </a:xfrm>
          <a:prstGeom prst="rect">
            <a:avLst/>
          </a:prstGeom>
          <a:ln w="0">
            <a:noFill/>
          </a:ln>
        </p:spPr>
      </p:pic>
      <p:pic>
        <p:nvPicPr>
          <p:cNvPr id="54" name="" descr=""/>
          <p:cNvPicPr/>
          <p:nvPr/>
        </p:nvPicPr>
        <p:blipFill>
          <a:blip r:embed="rId12"/>
          <a:stretch/>
        </p:blipFill>
        <p:spPr>
          <a:xfrm>
            <a:off x="14302800" y="17015400"/>
            <a:ext cx="2266560" cy="2355120"/>
          </a:xfrm>
          <a:prstGeom prst="rect">
            <a:avLst/>
          </a:prstGeom>
          <a:ln w="0">
            <a:noFill/>
          </a:ln>
        </p:spPr>
      </p:pic>
      <p:pic>
        <p:nvPicPr>
          <p:cNvPr id="55" name="" descr=""/>
          <p:cNvPicPr/>
          <p:nvPr/>
        </p:nvPicPr>
        <p:blipFill>
          <a:blip r:embed="rId13"/>
          <a:stretch/>
        </p:blipFill>
        <p:spPr>
          <a:xfrm>
            <a:off x="16351200" y="17015040"/>
            <a:ext cx="2313360" cy="2404080"/>
          </a:xfrm>
          <a:prstGeom prst="rect">
            <a:avLst/>
          </a:prstGeom>
          <a:ln w="0">
            <a:noFill/>
          </a:ln>
        </p:spPr>
      </p:pic>
      <p:sp>
        <p:nvSpPr>
          <p:cNvPr id="56" name=""/>
          <p:cNvSpPr/>
          <p:nvPr/>
        </p:nvSpPr>
        <p:spPr>
          <a:xfrm>
            <a:off x="11888280" y="19190520"/>
            <a:ext cx="9599760" cy="42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Effect of filtering a sample from MNIST attacked with FGSM at </a:t>
            </a: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Arial"/>
              </a:rPr>
              <a:t>ε=0.2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12691800" y="9158400"/>
            <a:ext cx="7985520" cy="59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Block overview of adversarial attacks and filtering pipeline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" name="" descr=""/>
          <p:cNvPicPr/>
          <p:nvPr/>
        </p:nvPicPr>
        <p:blipFill>
          <a:blip r:embed="rId14"/>
          <a:stretch/>
        </p:blipFill>
        <p:spPr>
          <a:xfrm>
            <a:off x="1035000" y="26992800"/>
            <a:ext cx="4113360" cy="4113360"/>
          </a:xfrm>
          <a:prstGeom prst="rect">
            <a:avLst/>
          </a:prstGeom>
          <a:ln w="0">
            <a:noFill/>
          </a:ln>
        </p:spPr>
      </p:pic>
      <p:pic>
        <p:nvPicPr>
          <p:cNvPr id="59" name="" descr=""/>
          <p:cNvPicPr/>
          <p:nvPr/>
        </p:nvPicPr>
        <p:blipFill>
          <a:blip r:embed="rId15"/>
          <a:stretch/>
        </p:blipFill>
        <p:spPr>
          <a:xfrm>
            <a:off x="5970600" y="26992800"/>
            <a:ext cx="4113360" cy="4113360"/>
          </a:xfrm>
          <a:prstGeom prst="rect">
            <a:avLst/>
          </a:prstGeom>
          <a:ln w="0">
            <a:noFill/>
          </a:ln>
        </p:spPr>
      </p:pic>
      <p:sp>
        <p:nvSpPr>
          <p:cNvPr id="60" name=""/>
          <p:cNvSpPr/>
          <p:nvPr/>
        </p:nvSpPr>
        <p:spPr>
          <a:xfrm>
            <a:off x="565200" y="26193600"/>
            <a:ext cx="5027760" cy="91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en-US" sz="5400" spc="-1" strike="noStrike">
                <a:solidFill>
                  <a:srgbClr val="ffffff"/>
                </a:solidFill>
                <a:latin typeface="Arial"/>
                <a:ea typeface="DejaVu Sans"/>
              </a:rPr>
              <a:t>References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5823000" y="26216640"/>
            <a:ext cx="4408560" cy="85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ffffff"/>
                </a:solidFill>
                <a:latin typeface="Arial"/>
                <a:ea typeface="DejaVu Sans"/>
              </a:rPr>
              <a:t>Source Code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2" name="" descr=""/>
          <p:cNvPicPr/>
          <p:nvPr/>
        </p:nvPicPr>
        <p:blipFill>
          <a:blip r:embed="rId16"/>
          <a:srcRect l="10061" t="0" r="0" b="0"/>
          <a:stretch/>
        </p:blipFill>
        <p:spPr>
          <a:xfrm>
            <a:off x="37490400" y="1600200"/>
            <a:ext cx="5362920" cy="6626520"/>
          </a:xfrm>
          <a:prstGeom prst="rect">
            <a:avLst/>
          </a:prstGeom>
          <a:ln w="0">
            <a:noFill/>
          </a:ln>
        </p:spPr>
      </p:pic>
      <p:sp>
        <p:nvSpPr>
          <p:cNvPr id="63" name=""/>
          <p:cNvSpPr/>
          <p:nvPr/>
        </p:nvSpPr>
        <p:spPr>
          <a:xfrm>
            <a:off x="32461200" y="854640"/>
            <a:ext cx="10284120" cy="2878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Results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Evaluation Criteria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accuracy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of a classifier model is given by: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random guessing threshold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is the expected accuracy if a class was guessed at random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weak learning algorithm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produces a prediction rule that performs just slightly better than random guessing [8]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minimally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the classifier performs at least as well as a weak learning algorithm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ideally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the accuracy of the classifier does not change with the strength of attack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Conclusions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MNIST classifier does better than random guessing even without a defense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MNIST filtering maintains accuracy at higher ε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CIFAR-10 is more strongly affected by FGSM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threshold filter on MNIST is almost ideally effective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most effective filters CIFAR-10 are only minimally effective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Future Work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Carlini and Wagner attack [2]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ImageNet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more filters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Median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JPEG compression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Anisotropic diffusion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Test the power consumption of an image processing defense against an ML-based defense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Standardize the meaning of strength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SNR-based definition [9]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Lp norm-based definition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4" name="" descr=""/>
          <p:cNvPicPr/>
          <p:nvPr/>
        </p:nvPicPr>
        <p:blipFill>
          <a:blip r:embed="rId17"/>
          <a:stretch/>
        </p:blipFill>
        <p:spPr>
          <a:xfrm>
            <a:off x="33541200" y="10654560"/>
            <a:ext cx="7461000" cy="1000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843</TotalTime>
  <Application>LibreOffice/24.2.2.2$Linux_X86_64 LibreOffice_project/d56cc158d8a96260b836f100ef4b4ef25d6f1a01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2024-05-01T12:12:44Z</dcterms:modified>
  <cp:revision>67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