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notesMasterIdLst>
    <p:notesMasterId r:id="rId7"/>
  </p:notesMasterIdLst>
  <p:sldIdLst>
    <p:sldId id="256" r:id="rId8"/>
  </p:sldIdLst>
  <p:sldSz cx="43891200" cy="32918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8F4DD08-5472-438A-9606-5709813F3E9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1143360" y="685800"/>
            <a:ext cx="4564440" cy="342144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8840" cy="410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SEMESTER 2 DRAFT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100" spc="-1" strike="noStrike">
                <a:solidFill>
                  <a:srgbClr val="000000"/>
                </a:solidFill>
                <a:latin typeface="Arial"/>
              </a:rPr>
              <a:t>Elise reworked main goal, intro &amp; motivation, constraints, impact factors, and standards and moved future work to bottom 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A01DD45-6495-45A6-B2C7-2878FE553D8C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B239FF6-BA95-4387-B798-669E5F16ADE4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7AC249D-AF0A-4222-89A2-1FDB5C691AA9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C082A83-EE7A-4B5C-8BC3-5D1FF09F7F1D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38CB343-9E43-4FFA-AD5F-4FD613B94B68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40667760" y="29844720"/>
            <a:ext cx="2626200" cy="25117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2D5C62A-A0E1-4A42-8454-55E25FB93A0D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40667760" y="29844720"/>
            <a:ext cx="2626200" cy="25117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74D23A-75F0-42A5-80F4-E158C22C388E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40667760" y="29844720"/>
            <a:ext cx="2626200" cy="25117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E23780-ECFC-481E-9B5D-9642A9D3A36B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40667760" y="29844720"/>
            <a:ext cx="2626200" cy="25117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F83BB8-7149-49AE-914E-0DBF8D2C6821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96160" y="2848320"/>
            <a:ext cx="40891320" cy="365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496160" y="7375680"/>
            <a:ext cx="40891320" cy="218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40667760" y="29844720"/>
            <a:ext cx="2626200" cy="2511720"/>
          </a:xfrm>
          <a:prstGeom prst="rect">
            <a:avLst/>
          </a:prstGeom>
          <a:noFill/>
          <a:ln w="0">
            <a:noFill/>
          </a:ln>
        </p:spPr>
        <p:txBody>
          <a:bodyPr lIns="487440" rIns="487440" tIns="487440" bIns="487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5300" spc="-1" strike="noStrike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0F92E6-5016-446A-BB12-BD9A26808733}" type="slidenum">
              <a:rPr b="0" lang="en" sz="5300" spc="-1" strike="noStrike">
                <a:solidFill>
                  <a:schemeClr val="dk2"/>
                </a:solidFill>
                <a:latin typeface="Arial"/>
                <a:ea typeface="Arial"/>
              </a:rPr>
              <a:t>&lt;number&gt;</a:t>
            </a:fld>
            <a:endParaRPr b="0" lang="en-US" sz="5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Layout" Target="../slideLayouts/slideLayout5.xml"/><Relationship Id="rId19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rcRect l="14812" t="0" r="0" b="0"/>
          <a:stretch/>
        </p:blipFill>
        <p:spPr>
          <a:xfrm>
            <a:off x="32456880" y="1600200"/>
            <a:ext cx="5081400" cy="662868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2124080" y="25882200"/>
            <a:ext cx="9145800" cy="57232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model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Net()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{}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epsilons: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strength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range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(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5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):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for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data, target </a:t>
            </a:r>
            <a:r>
              <a:rPr b="1" lang="zxx" sz="1800" spc="-1" strike="noStrike">
                <a:solidFill>
                  <a:srgbClr val="aa22ff"/>
                </a:solidFill>
                <a:latin typeface="Courier New"/>
                <a:ea typeface="DejaVu Sans"/>
              </a:rPr>
              <a:t>in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dataset: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atk_data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fgsm_attack(data, epsilon)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filt_data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filtered(atk_data, filter, strength)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model(filt_data)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</a:t>
            </a:r>
            <a:r>
              <a:rPr b="1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if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prediction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target: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correct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+=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           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accuracies[</a:t>
            </a:r>
            <a:r>
              <a:rPr b="0" lang="zxx" sz="1800" spc="-1" strike="noStrike">
                <a:solidFill>
                  <a:srgbClr val="008000"/>
                </a:solidFill>
                <a:latin typeface="Courier New"/>
                <a:ea typeface="DejaVu Sans"/>
              </a:rPr>
              <a:t>filter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][epsilon][strength] 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=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 correct</a:t>
            </a:r>
            <a:r>
              <a:rPr b="0" lang="zxx" sz="1800" spc="-1" strike="noStrike">
                <a:solidFill>
                  <a:srgbClr val="666666"/>
                </a:solidFill>
                <a:latin typeface="Courier New"/>
                <a:ea typeface="DejaVu Sans"/>
              </a:rPr>
              <a:t>/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total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save_json(</a:t>
            </a:r>
            <a:r>
              <a:rPr b="0" lang="zxx" sz="1800" spc="-1" strike="noStrike">
                <a:solidFill>
                  <a:srgbClr val="ba2121"/>
                </a:solidFill>
                <a:latin typeface="Courier New"/>
                <a:ea typeface="DejaVu Sans"/>
              </a:rPr>
              <a:t>"results.json"</a:t>
            </a:r>
            <a:r>
              <a:rPr b="0" lang="zxx" sz="1800" spc="-1" strike="noStrike">
                <a:solidFill>
                  <a:srgbClr val="000000"/>
                </a:solidFill>
                <a:latin typeface="Courier New"/>
                <a:ea typeface="DejaVu Sans"/>
              </a:rPr>
              <a:t>, accuracies)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12250800" y="14862600"/>
            <a:ext cx="2288160" cy="237816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3"/>
          <a:stretch/>
        </p:blipFill>
        <p:spPr>
          <a:xfrm>
            <a:off x="14302800" y="14862600"/>
            <a:ext cx="2288160" cy="237816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4"/>
          <a:stretch/>
        </p:blipFill>
        <p:spPr>
          <a:xfrm>
            <a:off x="16353360" y="14862600"/>
            <a:ext cx="2295000" cy="238536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5"/>
          <a:stretch/>
        </p:blipFill>
        <p:spPr>
          <a:xfrm>
            <a:off x="18478800" y="14862600"/>
            <a:ext cx="2282760" cy="237240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6"/>
          <a:stretch/>
        </p:blipFill>
        <p:spPr>
          <a:xfrm>
            <a:off x="18444600" y="16995960"/>
            <a:ext cx="2354760" cy="2447280"/>
          </a:xfrm>
          <a:prstGeom prst="rect">
            <a:avLst/>
          </a:prstGeom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7"/>
          <a:stretch/>
        </p:blipFill>
        <p:spPr>
          <a:xfrm>
            <a:off x="11836080" y="3517920"/>
            <a:ext cx="9649080" cy="604584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/>
          <p:nvPr/>
        </p:nvSpPr>
        <p:spPr>
          <a:xfrm>
            <a:off x="22208400" y="852840"/>
            <a:ext cx="10022400" cy="318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Filters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Gaussian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Mean Kuwahara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Bilateral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Random Noise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Threshold Filter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Bit-Depth Reduction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Datasets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MNIST – High contrast, greyscale, 28x28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CIFAR-10 – Med. contrast, RGB, 32x32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Alternative Attacks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Fast Gradient Sign Method (FGSM)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Carlini and Wagner (Planned)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Health &amp; Safety Considerations</a:t>
            </a:r>
            <a:r>
              <a:rPr b="0" lang="en" sz="4000" spc="-1" strike="noStrike">
                <a:solidFill>
                  <a:srgbClr val="3b0b00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Self-driving systems must respond rapidly and accurately to ensure passenger safety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 lightweight filtering approach was chosen over an ML-based defense to reduce the time between perception and classification 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Social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All software &amp; data is free and open source (FOSS)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Ensures full and equal access to all who wish to recreate the results or defend their own models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Environmental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Using image processing eliminates the computationally expenive training process found in ML-based defenses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While untested, denoising filters may also be more energy-efficient than ML-based defenses during use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3b0b00"/>
                </a:solidFill>
                <a:latin typeface="Arial"/>
                <a:ea typeface="Calibri"/>
              </a:rPr>
              <a:t>Economic Considerations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Costs are minimized by prioritizing lightweight, power-saving algorithms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3b0b00"/>
                </a:solidFill>
                <a:latin typeface="Arial"/>
                <a:ea typeface="Calibri"/>
              </a:rPr>
              <a:t>Less computationally intense filters with similar results should rank higher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Google Shape;81;p14"/>
          <p:cNvSpPr/>
          <p:nvPr/>
        </p:nvSpPr>
        <p:spPr>
          <a:xfrm>
            <a:off x="-27360" y="-22680"/>
            <a:ext cx="11405520" cy="33022440"/>
          </a:xfrm>
          <a:prstGeom prst="rect">
            <a:avLst/>
          </a:prstGeom>
          <a:solidFill>
            <a:srgbClr val="57150b"/>
          </a:solidFill>
          <a:ln w="9360">
            <a:solidFill>
              <a:srgbClr val="57150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41" name="Google Shape;82;p14" descr="RU Logo S-BG"/>
          <p:cNvPicPr/>
          <p:nvPr/>
        </p:nvPicPr>
        <p:blipFill>
          <a:blip r:embed="rId8"/>
          <a:stretch/>
        </p:blipFill>
        <p:spPr>
          <a:xfrm>
            <a:off x="39452040" y="29755800"/>
            <a:ext cx="3975840" cy="207612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3;p14"/>
          <p:cNvSpPr/>
          <p:nvPr/>
        </p:nvSpPr>
        <p:spPr>
          <a:xfrm>
            <a:off x="923040" y="694800"/>
            <a:ext cx="10525320" cy="49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7900" spc="-1" strike="noStrike">
                <a:solidFill>
                  <a:srgbClr val="ffffff"/>
                </a:solidFill>
                <a:latin typeface="Arial"/>
                <a:ea typeface="Calibri"/>
              </a:rPr>
              <a:t>Enhancing Image Classifiers with Denoising Filters</a:t>
            </a: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7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84;p14"/>
          <p:cNvSpPr/>
          <p:nvPr/>
        </p:nvSpPr>
        <p:spPr>
          <a:xfrm>
            <a:off x="901440" y="8607960"/>
            <a:ext cx="9150840" cy="1578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Problem Statement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Neural networks are vulnerable to adversarial attacks [1], [2]. This project investigates the efficacy of various image processing techniques at improving the robustness of image classifier models.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Requirements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that image preprocessing filters are an effective defense against adversarial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Compare the efficacy of different filters at different strengths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ffffff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Show the transferability of image preprocessing across different datasets and classifier architectures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Constraints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computing resources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Restricted the resolution of datasets used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Limited model complexity (parameters, epochs, etc.)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Maximum file size of 100 MB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132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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Models with too may parameters would be untrackable by git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5400" spc="-1" strike="noStrike">
                <a:solidFill>
                  <a:srgbClr val="ffffff"/>
                </a:solidFill>
                <a:latin typeface="Arial"/>
                <a:ea typeface="Calibri"/>
              </a:rPr>
              <a:t>Engineering Standards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ECMA 404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IEEE 3129-2023 [4]</a:t>
            </a:r>
            <a:r>
              <a:rPr b="0" lang="en" sz="4000" spc="-1" strike="noStrike">
                <a:solidFill>
                  <a:srgbClr val="ffffff"/>
                </a:solidFill>
                <a:latin typeface="Arial"/>
                <a:ea typeface="Calibri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85;p14"/>
          <p:cNvSpPr/>
          <p:nvPr/>
        </p:nvSpPr>
        <p:spPr>
          <a:xfrm>
            <a:off x="923040" y="4959000"/>
            <a:ext cx="912924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AIDAN SHARPE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800" spc="-1" strike="noStrike">
                <a:solidFill>
                  <a:srgbClr val="ffffff"/>
                </a:solidFill>
                <a:latin typeface="Arial"/>
                <a:ea typeface="Calibri"/>
              </a:rPr>
              <a:t>Advisor:  Dr. Robi Polikar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Rowan University,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Henry M. Rowan College of Engineering,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" sz="3200" spc="-1" strike="noStrike">
                <a:solidFill>
                  <a:srgbClr val="ffffff"/>
                </a:solidFill>
                <a:latin typeface="Arial"/>
                <a:ea typeface="Calibri"/>
              </a:rPr>
              <a:t>Glassboro, NJ 08028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86;p14"/>
          <p:cNvSpPr/>
          <p:nvPr/>
        </p:nvSpPr>
        <p:spPr>
          <a:xfrm rot="10800000">
            <a:off x="1078560" y="4680000"/>
            <a:ext cx="8751240" cy="168120"/>
          </a:xfrm>
          <a:prstGeom prst="snip1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ff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7040" bIns="77040" anchor="ctr">
            <a:noAutofit/>
          </a:bodyPr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46" name="" descr=""/>
          <p:cNvPicPr/>
          <p:nvPr/>
        </p:nvPicPr>
        <p:blipFill>
          <a:blip r:embed="rId9"/>
          <a:srcRect l="3951" t="0" r="36574" b="0"/>
          <a:stretch/>
        </p:blipFill>
        <p:spPr>
          <a:xfrm>
            <a:off x="22231080" y="7588800"/>
            <a:ext cx="4462200" cy="457020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10"/>
          <a:srcRect l="875" t="917" r="937" b="659"/>
          <a:stretch/>
        </p:blipFill>
        <p:spPr>
          <a:xfrm>
            <a:off x="26722800" y="7681320"/>
            <a:ext cx="4294080" cy="430416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26758800" y="11990880"/>
            <a:ext cx="4188600" cy="65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CIFAR-10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22448880" y="12026880"/>
            <a:ext cx="4082400" cy="65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MNIST Excerpt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1888280" y="843840"/>
            <a:ext cx="10054080" cy="2704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Approach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the FGSM attack [5]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Test FGSM attack on pre-trained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Implement Gaussian Kuwahara filter between attack generation and model input stages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standard “plug and play” interface to enable drop-in filters, model, and attacks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Evaluate each filter on different attack strengths and varying the filter’s free parameter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This free parameter is referred to generically as “strength”, although some filters have a greater impact on images at lower “strength”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Enable saving output data in JSON format [3]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MNIST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Train CIFAR-10 classifier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Initial CNN could only achieve ~65%-70% accuracy on validation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DLA trained on CIFAR-10 was more promising [6]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000000"/>
              </a:buClr>
              <a:buFont typeface="OpenSymbol"/>
              <a:buAutoNum type="alphaL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VGG16 trained on CIFAR-10 for 40 epochs scored  over 80% accuracy on validation dataset [7]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Use the previously designed standard interface to test all filter alternatives on VGG16 classifier trained on CIFAR-10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Font typeface="OpenSymbol"/>
              <a:buAutoNum type="arabicParenR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DejaVu Sans"/>
              </a:rPr>
              <a:t>Create a program that reads the saved JSON data and generates custom views of the results to compare the efficacy of filters across datasets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1" name=""/>
              <p:cNvSpPr txBox="1"/>
              <p:nvPr/>
            </p:nvSpPr>
            <p:spPr>
              <a:xfrm>
                <a:off x="32816880" y="12026880"/>
                <a:ext cx="1266480" cy="16596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2" name=""/>
              <p:cNvSpPr txBox="1"/>
              <p:nvPr/>
            </p:nvSpPr>
            <p:spPr>
              <a:xfrm>
                <a:off x="32816880" y="12026880"/>
                <a:ext cx="1266480" cy="16596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/>
                </a14:m>
              </a:p>
            </p:txBody>
          </p:sp>
        </mc:Choice>
        <mc:Fallback/>
      </mc:AlternateContent>
      <p:pic>
        <p:nvPicPr>
          <p:cNvPr id="53" name="" descr=""/>
          <p:cNvPicPr/>
          <p:nvPr/>
        </p:nvPicPr>
        <p:blipFill>
          <a:blip r:embed="rId11"/>
          <a:stretch/>
        </p:blipFill>
        <p:spPr>
          <a:xfrm>
            <a:off x="12250800" y="16998120"/>
            <a:ext cx="2282760" cy="237204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12"/>
          <a:stretch/>
        </p:blipFill>
        <p:spPr>
          <a:xfrm>
            <a:off x="14302800" y="17015400"/>
            <a:ext cx="2266200" cy="235476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13"/>
          <a:stretch/>
        </p:blipFill>
        <p:spPr>
          <a:xfrm>
            <a:off x="16351200" y="17015040"/>
            <a:ext cx="2313000" cy="240372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11888280" y="19190520"/>
            <a:ext cx="9599400" cy="42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Effect of filtering a sample from MNIST attacked with FGSM at </a:t>
            </a: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Arial"/>
              </a:rPr>
              <a:t>ε=0.2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12691800" y="9158400"/>
            <a:ext cx="7985160" cy="59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3b0b00"/>
                </a:solidFill>
                <a:latin typeface="Arial"/>
                <a:ea typeface="DejaVu Sans"/>
              </a:rPr>
              <a:t>Block overview of adversarial attacks and filtering pipeline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4"/>
          <a:stretch/>
        </p:blipFill>
        <p:spPr>
          <a:xfrm>
            <a:off x="1035000" y="26992800"/>
            <a:ext cx="4113000" cy="4113000"/>
          </a:xfrm>
          <a:prstGeom prst="rect">
            <a:avLst/>
          </a:prstGeom>
          <a:ln w="0">
            <a:noFill/>
          </a:ln>
        </p:spPr>
      </p:pic>
      <p:pic>
        <p:nvPicPr>
          <p:cNvPr id="59" name="" descr=""/>
          <p:cNvPicPr/>
          <p:nvPr/>
        </p:nvPicPr>
        <p:blipFill>
          <a:blip r:embed="rId15"/>
          <a:stretch/>
        </p:blipFill>
        <p:spPr>
          <a:xfrm>
            <a:off x="5970600" y="26992800"/>
            <a:ext cx="4113000" cy="411300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565200" y="26193600"/>
            <a:ext cx="502740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References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5823000" y="26216640"/>
            <a:ext cx="4408200" cy="85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ffffff"/>
                </a:solidFill>
                <a:latin typeface="Arial"/>
                <a:ea typeface="DejaVu Sans"/>
              </a:rPr>
              <a:t>Source Code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6"/>
          <a:srcRect l="10061" t="0" r="0" b="0"/>
          <a:stretch/>
        </p:blipFill>
        <p:spPr>
          <a:xfrm>
            <a:off x="37490400" y="1600200"/>
            <a:ext cx="5362560" cy="6626160"/>
          </a:xfrm>
          <a:prstGeom prst="rect">
            <a:avLst/>
          </a:prstGeom>
          <a:ln w="0">
            <a:noFill/>
          </a:ln>
        </p:spPr>
      </p:pic>
      <p:sp>
        <p:nvSpPr>
          <p:cNvPr id="63" name=""/>
          <p:cNvSpPr/>
          <p:nvPr/>
        </p:nvSpPr>
        <p:spPr>
          <a:xfrm>
            <a:off x="32461200" y="854640"/>
            <a:ext cx="10283760" cy="2878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Experimental Results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DejaVu Sans"/>
              </a:rPr>
              <a:t>Evaluation Criteria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accuracy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of a classifier model is given by: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random guessing threshold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is the expected accuracy if a class was guessed at random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weak learning algorithm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produces a prediction rule that performs just slightly better than random guessing [8]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ideally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prevents the accuracy of the classifier from changing with increasing attack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48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 filter is deemed </a:t>
            </a:r>
            <a:r>
              <a:rPr b="1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minimally effective</a:t>
            </a: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 if it keeps accuracy above the random guessing threshold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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Being at least minimally effective means that a boosting technique can be used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Conclusions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classifier does better than random guessing even without a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MNIST filtering maintains accuracy at higher ε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CIFAR-10 is more strongly affected by FGSM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threshold filter on MNIST is almost ideally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The most effective filters CIFAR-10 are only minimally effective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5400" spc="-1" strike="noStrike">
                <a:solidFill>
                  <a:srgbClr val="3b0b00"/>
                </a:solidFill>
                <a:latin typeface="Arial"/>
                <a:ea typeface="Arial"/>
              </a:rPr>
              <a:t>Future Work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Carlini and Wagner attack [2]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and test ImageNet 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Implement more filters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Median blur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JPEG compression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Anisotropic diffusion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Test the power consumption of an image processing defense against an ML-based defense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6760" indent="-356760">
              <a:lnSpc>
                <a:spcPct val="100000"/>
              </a:lnSpc>
              <a:buClr>
                <a:srgbClr val="3b0b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Standardize the meaning of strength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SNR-based definition [9]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64200" indent="-448200">
              <a:lnSpc>
                <a:spcPct val="100000"/>
              </a:lnSpc>
              <a:buClr>
                <a:srgbClr val="3b0b00"/>
              </a:buClr>
              <a:buSzPct val="45000"/>
              <a:buFont typeface="Wingdings 2" charset="2"/>
              <a:buChar char=""/>
            </a:pPr>
            <a:r>
              <a:rPr b="0" lang="en-US" sz="3200" spc="-1" strike="noStrike">
                <a:solidFill>
                  <a:srgbClr val="3b0b00"/>
                </a:solidFill>
                <a:latin typeface="Arial"/>
                <a:ea typeface="Arial"/>
              </a:rPr>
              <a:t>Lp norm-based definition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7"/>
          <a:stretch/>
        </p:blipFill>
        <p:spPr>
          <a:xfrm>
            <a:off x="33541200" y="9898560"/>
            <a:ext cx="7460640" cy="999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858</TotalTime>
  <Application>LibreOffice/24.2.2.2$Linux_X86_64 LibreOffice_project/d56cc158d8a96260b836f100ef4b4ef25d6f1a01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2024-05-01T12:39:50Z</dcterms:modified>
  <cp:revision>70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