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5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13.png" ContentType="image/png"/>
  <Override PartName="/ppt/media/image4.png" ContentType="image/png"/>
  <Override PartName="/ppt/media/image9.png" ContentType="image/png"/>
  <Override PartName="/ppt/media/image14.png" ContentType="image/png"/>
  <Override PartName="/ppt/media/image5.png" ContentType="image/png"/>
  <Override PartName="/ppt/media/image15.png" ContentType="image/png"/>
  <Override PartName="/ppt/media/image6.png" ContentType="image/png"/>
  <Override PartName="/ppt/media/image10.png" ContentType="image/png"/>
  <Override PartName="/ppt/media/image1.png" ContentType="image/png"/>
  <Override PartName="/ppt/media/image16.png" ContentType="image/png"/>
  <Override PartName="/ppt/media/image7.png" ContentType="image/png"/>
  <Override PartName="/ppt/media/image11.png" ContentType="image/png"/>
  <Override PartName="/ppt/media/image2.png" ContentType="image/png"/>
  <Override PartName="/ppt/media/image17.png" ContentType="image/png"/>
  <Override PartName="/ppt/media/image8.png" ContentType="image/png"/>
  <Override PartName="/ppt/media/image12.png" ContentType="image/png"/>
  <Override PartName="/ppt/media/image3.png" ContentType="image/png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</p:sldMasterIdLst>
  <p:notesMasterIdLst>
    <p:notesMasterId r:id="rId7"/>
  </p:notesMasterIdLst>
  <p:sldIdLst>
    <p:sldId id="256" r:id="rId8"/>
  </p:sldIdLst>
  <p:sldSz cx="43891200" cy="329184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6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sldImg"/>
          </p:nvPr>
        </p:nvSpPr>
        <p:spPr>
          <a:xfrm>
            <a:off x="0" y="76428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dt" idx="6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" name="PlaceHolder 5"/>
          <p:cNvSpPr>
            <a:spLocks noGrp="1"/>
          </p:cNvSpPr>
          <p:nvPr>
            <p:ph type="ftr" idx="7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" name="PlaceHolder 6"/>
          <p:cNvSpPr>
            <a:spLocks noGrp="1"/>
          </p:cNvSpPr>
          <p:nvPr>
            <p:ph type="sldNum" idx="8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F00FB400-A4A5-4A59-B9B2-23FBB38B6668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sldImg"/>
          </p:nvPr>
        </p:nvSpPr>
        <p:spPr>
          <a:xfrm>
            <a:off x="1143360" y="685800"/>
            <a:ext cx="4561200" cy="3418200"/>
          </a:xfrm>
          <a:prstGeom prst="rect">
            <a:avLst/>
          </a:prstGeom>
          <a:ln w="0">
            <a:noFill/>
          </a:ln>
        </p:spPr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75600" cy="4104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1100" spc="-1" strike="noStrike">
                <a:solidFill>
                  <a:srgbClr val="000000"/>
                </a:solidFill>
                <a:latin typeface="Arial"/>
              </a:rPr>
              <a:t>SEMESTER 2 DRAFT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1100" spc="-1" strike="noStrike">
                <a:solidFill>
                  <a:srgbClr val="000000"/>
                </a:solidFill>
                <a:latin typeface="Arial"/>
              </a:rPr>
              <a:t>Elise reworked main goal, intro &amp; motivation, constraints, impact factors, and standards and moved future work to bottom 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88080" cy="3654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88080" cy="2185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DEFC40E5-C322-4165-BBD2-BF5B765671AF}" type="slidenum">
              <a:t>&lt;#&gt;</a:t>
            </a:fld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BIG_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88080" cy="3654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88080" cy="2185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A851DBC-CF4B-4DE0-BA51-500A06189298}" type="slidenum">
              <a:t>&lt;#&gt;</a:t>
            </a:fld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88080" cy="3654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88080" cy="2185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67D594A-3E57-40C2-B63F-B50302037E9A}" type="slidenum">
              <a:t>&lt;#&gt;</a:t>
            </a:fld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88080" cy="3654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88080" cy="2185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05315DD4-6F45-426E-8DBB-0F9C6974E8BB}" type="slidenum">
              <a:t>&lt;#&gt;</a:t>
            </a:fld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88080" cy="3654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88080" cy="2185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E1F33B8-FA2E-4F05-8561-CB7D36D5887F}" type="slidenum">
              <a:t>&lt;#&gt;</a:t>
            </a:fld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88080" cy="3654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88080" cy="2185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1"/>
          </p:nvPr>
        </p:nvSpPr>
        <p:spPr>
          <a:xfrm>
            <a:off x="40667760" y="29844720"/>
            <a:ext cx="2622960" cy="250848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F81917C-6A65-4F14-9111-B9721BB6372E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88080" cy="3654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88080" cy="2185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sldNum" idx="2"/>
          </p:nvPr>
        </p:nvSpPr>
        <p:spPr>
          <a:xfrm>
            <a:off x="40667760" y="29844720"/>
            <a:ext cx="2622960" cy="250848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74FADDF-AC68-46E1-A1FD-71C41BE70E23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88080" cy="3654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88080" cy="2185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sldNum" idx="3"/>
          </p:nvPr>
        </p:nvSpPr>
        <p:spPr>
          <a:xfrm>
            <a:off x="40667760" y="29844720"/>
            <a:ext cx="2622960" cy="250848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36F2F3B-842C-4067-B7DC-DB7EAC226CF5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88080" cy="3654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88080" cy="2185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sldNum" idx="4"/>
          </p:nvPr>
        </p:nvSpPr>
        <p:spPr>
          <a:xfrm>
            <a:off x="40667760" y="29844720"/>
            <a:ext cx="2622960" cy="250848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FBC3656-A24D-4BA6-BE73-FE0EB5A8ED92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88080" cy="3654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88080" cy="2185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sldNum" idx="5"/>
          </p:nvPr>
        </p:nvSpPr>
        <p:spPr>
          <a:xfrm>
            <a:off x="40667760" y="29844720"/>
            <a:ext cx="2622960" cy="250848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EE647AC-813D-455A-B1C1-0E37CF31E3C4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slideLayout" Target="../slideLayouts/slideLayout5.xml"/><Relationship Id="rId19" Type="http://schemas.openxmlformats.org/officeDocument/2006/relationships/notesSlide" Target="../notesSlides/notesSlide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" descr=""/>
          <p:cNvPicPr/>
          <p:nvPr/>
        </p:nvPicPr>
        <p:blipFill>
          <a:blip r:embed="rId1"/>
          <a:srcRect l="14812" t="0" r="0" b="0"/>
          <a:stretch/>
        </p:blipFill>
        <p:spPr>
          <a:xfrm>
            <a:off x="32456880" y="1600200"/>
            <a:ext cx="5078160" cy="6625440"/>
          </a:xfrm>
          <a:prstGeom prst="rect">
            <a:avLst/>
          </a:prstGeom>
          <a:ln w="0">
            <a:noFill/>
          </a:ln>
        </p:spPr>
      </p:pic>
      <p:sp>
        <p:nvSpPr>
          <p:cNvPr id="32" name=""/>
          <p:cNvSpPr/>
          <p:nvPr/>
        </p:nvSpPr>
        <p:spPr>
          <a:xfrm>
            <a:off x="12183480" y="17007840"/>
            <a:ext cx="9142560" cy="572004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model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Net()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accuracies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{}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zxx" sz="1800" spc="-1" strike="noStrike">
                <a:solidFill>
                  <a:srgbClr val="008000"/>
                </a:solidFill>
                <a:latin typeface="Courier New"/>
                <a:ea typeface="DejaVu Sans"/>
              </a:rPr>
              <a:t>for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filter </a:t>
            </a:r>
            <a:r>
              <a:rPr b="1" lang="zxx" sz="1800" spc="-1" strike="noStrike">
                <a:solidFill>
                  <a:srgbClr val="aa22ff"/>
                </a:solidFill>
                <a:latin typeface="Courier New"/>
                <a:ea typeface="DejaVu Sans"/>
              </a:rPr>
              <a:t>in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filters: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</a:t>
            </a:r>
            <a:r>
              <a:rPr b="1" lang="zxx" sz="1800" spc="-1" strike="noStrike">
                <a:solidFill>
                  <a:srgbClr val="008000"/>
                </a:solidFill>
                <a:latin typeface="Courier New"/>
                <a:ea typeface="DejaVu Sans"/>
              </a:rPr>
              <a:t>for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epsilon </a:t>
            </a:r>
            <a:r>
              <a:rPr b="1" lang="zxx" sz="1800" spc="-1" strike="noStrike">
                <a:solidFill>
                  <a:srgbClr val="aa22ff"/>
                </a:solidFill>
                <a:latin typeface="Courier New"/>
                <a:ea typeface="DejaVu Sans"/>
              </a:rPr>
              <a:t>in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epsilons: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</a:t>
            </a:r>
            <a:r>
              <a:rPr b="1" lang="zxx" sz="1800" spc="-1" strike="noStrike">
                <a:solidFill>
                  <a:srgbClr val="008000"/>
                </a:solidFill>
                <a:latin typeface="Courier New"/>
                <a:ea typeface="DejaVu Sans"/>
              </a:rPr>
              <a:t>for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strength </a:t>
            </a:r>
            <a:r>
              <a:rPr b="1" lang="zxx" sz="1800" spc="-1" strike="noStrike">
                <a:solidFill>
                  <a:srgbClr val="aa22ff"/>
                </a:solidFill>
                <a:latin typeface="Courier New"/>
                <a:ea typeface="DejaVu Sans"/>
              </a:rPr>
              <a:t>in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</a:t>
            </a:r>
            <a:r>
              <a:rPr b="0" lang="zxx" sz="1800" spc="-1" strike="noStrike">
                <a:solidFill>
                  <a:srgbClr val="008000"/>
                </a:solidFill>
                <a:latin typeface="Courier New"/>
                <a:ea typeface="DejaVu Sans"/>
              </a:rPr>
              <a:t>range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(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5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):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correct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0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total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0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</a:t>
            </a:r>
            <a:r>
              <a:rPr b="1" lang="zxx" sz="1800" spc="-1" strike="noStrike">
                <a:solidFill>
                  <a:srgbClr val="008000"/>
                </a:solidFill>
                <a:latin typeface="Courier New"/>
                <a:ea typeface="DejaVu Sans"/>
              </a:rPr>
              <a:t>for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data, target </a:t>
            </a:r>
            <a:r>
              <a:rPr b="1" lang="zxx" sz="1800" spc="-1" strike="noStrike">
                <a:solidFill>
                  <a:srgbClr val="aa22ff"/>
                </a:solidFill>
                <a:latin typeface="Courier New"/>
                <a:ea typeface="DejaVu Sans"/>
              </a:rPr>
              <a:t>in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dataset: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atk_data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fgsm_attack(data, epsilon)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filt_data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filtered(atk_data, filter, strength)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prediction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model(filt_data)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total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+=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1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    </a:t>
            </a:r>
            <a:r>
              <a:rPr b="1" lang="zxx" sz="1800" spc="-1" strike="noStrike">
                <a:solidFill>
                  <a:srgbClr val="008000"/>
                </a:solidFill>
                <a:latin typeface="Courier New"/>
                <a:ea typeface="DejaVu Sans"/>
              </a:rPr>
              <a:t>if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prediction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target: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correct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+=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1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accuracies[</a:t>
            </a:r>
            <a:r>
              <a:rPr b="0" lang="zxx" sz="1800" spc="-1" strike="noStrike">
                <a:solidFill>
                  <a:srgbClr val="008000"/>
                </a:solidFill>
                <a:latin typeface="Courier New"/>
                <a:ea typeface="DejaVu Sans"/>
              </a:rPr>
              <a:t>filter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][epsilon][strength]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correct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/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total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save_json(</a:t>
            </a:r>
            <a:r>
              <a:rPr b="0" lang="zxx" sz="1800" spc="-1" strike="noStrike">
                <a:solidFill>
                  <a:srgbClr val="ba2121"/>
                </a:solidFill>
                <a:latin typeface="Courier New"/>
                <a:ea typeface="DejaVu Sans"/>
              </a:rPr>
              <a:t>"results.json"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, accuracies)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3" name="" descr=""/>
          <p:cNvPicPr/>
          <p:nvPr/>
        </p:nvPicPr>
        <p:blipFill>
          <a:blip r:embed="rId2"/>
          <a:stretch/>
        </p:blipFill>
        <p:spPr>
          <a:xfrm>
            <a:off x="22570920" y="10350000"/>
            <a:ext cx="2284920" cy="2374920"/>
          </a:xfrm>
          <a:prstGeom prst="rect">
            <a:avLst/>
          </a:prstGeom>
          <a:ln w="0">
            <a:noFill/>
          </a:ln>
        </p:spPr>
      </p:pic>
      <p:pic>
        <p:nvPicPr>
          <p:cNvPr id="34" name="" descr=""/>
          <p:cNvPicPr/>
          <p:nvPr/>
        </p:nvPicPr>
        <p:blipFill>
          <a:blip r:embed="rId3"/>
          <a:stretch/>
        </p:blipFill>
        <p:spPr>
          <a:xfrm>
            <a:off x="24622920" y="10350000"/>
            <a:ext cx="2284920" cy="2374920"/>
          </a:xfrm>
          <a:prstGeom prst="rect">
            <a:avLst/>
          </a:prstGeom>
          <a:ln w="0">
            <a:noFill/>
          </a:ln>
        </p:spPr>
      </p:pic>
      <p:pic>
        <p:nvPicPr>
          <p:cNvPr id="35" name="" descr=""/>
          <p:cNvPicPr/>
          <p:nvPr/>
        </p:nvPicPr>
        <p:blipFill>
          <a:blip r:embed="rId4"/>
          <a:stretch/>
        </p:blipFill>
        <p:spPr>
          <a:xfrm>
            <a:off x="26673480" y="10350000"/>
            <a:ext cx="2291760" cy="2382120"/>
          </a:xfrm>
          <a:prstGeom prst="rect">
            <a:avLst/>
          </a:prstGeom>
          <a:ln w="0">
            <a:noFill/>
          </a:ln>
        </p:spPr>
      </p:pic>
      <p:pic>
        <p:nvPicPr>
          <p:cNvPr id="36" name="" descr=""/>
          <p:cNvPicPr/>
          <p:nvPr/>
        </p:nvPicPr>
        <p:blipFill>
          <a:blip r:embed="rId5"/>
          <a:stretch/>
        </p:blipFill>
        <p:spPr>
          <a:xfrm>
            <a:off x="28798920" y="10350000"/>
            <a:ext cx="2279520" cy="2369160"/>
          </a:xfrm>
          <a:prstGeom prst="rect">
            <a:avLst/>
          </a:prstGeom>
          <a:ln w="0">
            <a:noFill/>
          </a:ln>
        </p:spPr>
      </p:pic>
      <p:pic>
        <p:nvPicPr>
          <p:cNvPr id="37" name="" descr=""/>
          <p:cNvPicPr/>
          <p:nvPr/>
        </p:nvPicPr>
        <p:blipFill>
          <a:blip r:embed="rId6"/>
          <a:stretch/>
        </p:blipFill>
        <p:spPr>
          <a:xfrm>
            <a:off x="28793520" y="12479400"/>
            <a:ext cx="2286000" cy="2376000"/>
          </a:xfrm>
          <a:prstGeom prst="rect">
            <a:avLst/>
          </a:prstGeom>
          <a:ln w="0">
            <a:noFill/>
          </a:ln>
        </p:spPr>
      </p:pic>
      <p:pic>
        <p:nvPicPr>
          <p:cNvPr id="38" name="" descr=""/>
          <p:cNvPicPr/>
          <p:nvPr/>
        </p:nvPicPr>
        <p:blipFill>
          <a:blip r:embed="rId7"/>
          <a:stretch/>
        </p:blipFill>
        <p:spPr>
          <a:xfrm>
            <a:off x="11697480" y="1514880"/>
            <a:ext cx="9645840" cy="6042600"/>
          </a:xfrm>
          <a:prstGeom prst="rect">
            <a:avLst/>
          </a:prstGeom>
          <a:ln w="0">
            <a:noFill/>
          </a:ln>
        </p:spPr>
      </p:pic>
      <p:sp>
        <p:nvSpPr>
          <p:cNvPr id="39" name=""/>
          <p:cNvSpPr/>
          <p:nvPr/>
        </p:nvSpPr>
        <p:spPr>
          <a:xfrm>
            <a:off x="22208400" y="852840"/>
            <a:ext cx="9779760" cy="31830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Alternative Filters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Gaussian Blur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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Blurs edges and smooth areas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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Removes high frequency information (lowpass)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Gaussian Kuwahara Filter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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Blurs smooth area, but preserves edges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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Has an oil painting-like effect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Mean Kuwahara Filter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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Similar effect as Gaussian Kuwahara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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Slightly different way of calculating pixel values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Bilateral Filter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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Edge-preserving smoothing filter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Random Noise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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May outweigh effects of adversarial noise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Threshold Filter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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Removes all low-amplitude information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Bit-Depth Reduction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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Acts like multiple thresholds to multiple values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Health &amp; Safety Considerations</a:t>
            </a:r>
            <a:r>
              <a:rPr b="0" lang="en" sz="4000" spc="-1" strike="noStrike">
                <a:solidFill>
                  <a:srgbClr val="3b0b00"/>
                </a:solidFill>
                <a:latin typeface="Arial"/>
                <a:ea typeface="Calibri"/>
              </a:rPr>
              <a:t> 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Self-driving systems must respond rapidly and accurately to ensure passenger safety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A lightweight filtering approach was chosen over an ML-based defense to reduce the time between perception and classification 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Social Considerations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All software &amp; data is free and open source (FOSS)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Ensures full and equal access to all who wish to recreate the results or defend their own models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Environmental Considerations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Using image processing eliminates the computationally expenive training process found in ML-based defenses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While untested, denoising filters may also be more energy-efficient than ML-based defenses during use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Economic Considerations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Costs are minimized by prioritizing lightweight, power-saving algorithms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Less computationally intense filters with similar results should rank higher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Google Shape;81;p14"/>
          <p:cNvSpPr/>
          <p:nvPr/>
        </p:nvSpPr>
        <p:spPr>
          <a:xfrm>
            <a:off x="-27360" y="-22680"/>
            <a:ext cx="11402280" cy="33019200"/>
          </a:xfrm>
          <a:prstGeom prst="rect">
            <a:avLst/>
          </a:prstGeom>
          <a:solidFill>
            <a:srgbClr val="57150b"/>
          </a:solidFill>
          <a:ln w="9360">
            <a:solidFill>
              <a:srgbClr val="57150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00000"/>
              </a:lnSpc>
            </a:pPr>
            <a:endParaRPr b="0" lang="en-US" sz="14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pic>
        <p:nvPicPr>
          <p:cNvPr id="41" name="Google Shape;82;p14" descr="RU Logo S-BG"/>
          <p:cNvPicPr/>
          <p:nvPr/>
        </p:nvPicPr>
        <p:blipFill>
          <a:blip r:embed="rId8"/>
          <a:stretch/>
        </p:blipFill>
        <p:spPr>
          <a:xfrm>
            <a:off x="38876040" y="29755800"/>
            <a:ext cx="3972600" cy="2072880"/>
          </a:xfrm>
          <a:prstGeom prst="rect">
            <a:avLst/>
          </a:prstGeom>
          <a:ln w="0">
            <a:noFill/>
          </a:ln>
        </p:spPr>
      </p:pic>
      <p:sp>
        <p:nvSpPr>
          <p:cNvPr id="42" name="Google Shape;83;p14"/>
          <p:cNvSpPr/>
          <p:nvPr/>
        </p:nvSpPr>
        <p:spPr>
          <a:xfrm>
            <a:off x="1103040" y="694800"/>
            <a:ext cx="8960040" cy="499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7900" spc="-1" strike="noStrike">
                <a:solidFill>
                  <a:srgbClr val="ffffff"/>
                </a:solidFill>
                <a:latin typeface="Arial"/>
                <a:ea typeface="Calibri"/>
              </a:rPr>
              <a:t>Enhancing Image Classifiers with Denoising Filters</a:t>
            </a:r>
            <a:endParaRPr b="0" lang="en-US" sz="7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7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Google Shape;84;p14"/>
          <p:cNvSpPr/>
          <p:nvPr/>
        </p:nvSpPr>
        <p:spPr>
          <a:xfrm>
            <a:off x="1081440" y="8607960"/>
            <a:ext cx="9147600" cy="1804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Arial"/>
                <a:ea typeface="Calibri"/>
              </a:rPr>
              <a:t>Problem Statement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Neural networks are vulnerable to adversarial attacks [1], [7]. This project investigates the efficacy of various image processing techniques at improving the robustness of image classifier models.</a:t>
            </a:r>
            <a:r>
              <a:rPr b="0" lang="en" sz="4000" spc="-1" strike="noStrike">
                <a:solidFill>
                  <a:srgbClr val="ffffff"/>
                </a:solidFill>
                <a:latin typeface="Arial"/>
                <a:ea typeface="Calibri"/>
              </a:rPr>
              <a:t> 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Arial"/>
                <a:ea typeface="Calibri"/>
              </a:rPr>
              <a:t>Requirements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ffffff"/>
              </a:buClr>
              <a:buFont typeface="OpenSymbol"/>
              <a:buAutoNum type="arabicParenR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Examine whether image preprocessing filters are effective at defending adversarial attacks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ffffff"/>
              </a:buClr>
              <a:buFont typeface="OpenSymbol"/>
              <a:buAutoNum type="arabicParenR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Compare the efficacy of different filters at different attack and filtering strengths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ffffff"/>
              </a:buClr>
              <a:buFont typeface="OpenSymbol"/>
              <a:buAutoNum type="arabicParenR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Investigate the transferability of image preprocessing defenses across different datasets and classifier architectures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Arial"/>
                <a:ea typeface="Calibri"/>
              </a:rPr>
              <a:t>Constraints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Limited computing resources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572760" indent="-356760">
              <a:lnSpc>
                <a:spcPct val="100000"/>
              </a:lnSpc>
              <a:buClr>
                <a:srgbClr val="ffffff"/>
              </a:buClr>
              <a:buSzPct val="45000"/>
              <a:buFont typeface="Wingdings 2" charset="2"/>
              <a:buChar char="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Restricted the resolution of datasets used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572760" indent="-356760">
              <a:lnSpc>
                <a:spcPct val="100000"/>
              </a:lnSpc>
              <a:buClr>
                <a:srgbClr val="ffffff"/>
              </a:buClr>
              <a:buSzPct val="45000"/>
              <a:buFont typeface="Wingdings 2" charset="2"/>
              <a:buChar char="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Limited model complexity (parameters, epochs, etc.)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Maximum file size of 100 MB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572760" indent="-356760">
              <a:lnSpc>
                <a:spcPct val="100000"/>
              </a:lnSpc>
              <a:buClr>
                <a:srgbClr val="ffffff"/>
              </a:buClr>
              <a:buSzPct val="45000"/>
              <a:buFont typeface="Wingdings 2" charset="2"/>
              <a:buChar char="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Models with too many parameters would be untrackable by git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Arial"/>
                <a:ea typeface="Calibri"/>
              </a:rPr>
              <a:t>Engineering Standards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ECMA 404 [2]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22080" indent="-35676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 2" charset="2"/>
              <a:buChar char="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The JSON data interchange syntax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IEEE 3129-2023 [4]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22080" indent="-35676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 2" charset="2"/>
              <a:buChar char="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IEEE Standard for Robustness Testing and Evaluation of Artificial Intelligence (AI)-based Image Recognition Service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Google Shape;85;p14"/>
          <p:cNvSpPr/>
          <p:nvPr/>
        </p:nvSpPr>
        <p:spPr>
          <a:xfrm>
            <a:off x="1103040" y="4959000"/>
            <a:ext cx="9126000" cy="31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4800" spc="-1" strike="noStrike">
                <a:solidFill>
                  <a:srgbClr val="ffffff"/>
                </a:solidFill>
                <a:latin typeface="Arial"/>
                <a:ea typeface="Calibri"/>
              </a:rPr>
              <a:t>AIDAN SHARPE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4800" spc="-1" strike="noStrike">
                <a:solidFill>
                  <a:srgbClr val="ffffff"/>
                </a:solidFill>
                <a:latin typeface="Arial"/>
                <a:ea typeface="Calibri"/>
              </a:rPr>
              <a:t>Advisor:  Dr. Robi Polikar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i="1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Rowan University,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i="1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Henry M. Rowan College of Engineering,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i="1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Glassboro, NJ 08028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Google Shape;86;p14"/>
          <p:cNvSpPr/>
          <p:nvPr/>
        </p:nvSpPr>
        <p:spPr>
          <a:xfrm rot="10800000">
            <a:off x="1261800" y="4680000"/>
            <a:ext cx="8748000" cy="164880"/>
          </a:xfrm>
          <a:prstGeom prst="snip1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ff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75600" bIns="75600" anchor="ctr">
            <a:noAutofit/>
          </a:bodyPr>
          <a:p>
            <a:pPr>
              <a:lnSpc>
                <a:spcPct val="100000"/>
              </a:lnSpc>
            </a:pPr>
            <a:endParaRPr b="0" lang="en-US" sz="14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pic>
        <p:nvPicPr>
          <p:cNvPr id="46" name="" descr=""/>
          <p:cNvPicPr/>
          <p:nvPr/>
        </p:nvPicPr>
        <p:blipFill>
          <a:blip r:embed="rId9"/>
          <a:srcRect l="3951" t="0" r="36574" b="0"/>
          <a:stretch/>
        </p:blipFill>
        <p:spPr>
          <a:xfrm>
            <a:off x="11888280" y="24762240"/>
            <a:ext cx="4458960" cy="4566960"/>
          </a:xfrm>
          <a:prstGeom prst="rect">
            <a:avLst/>
          </a:prstGeom>
          <a:ln w="0">
            <a:noFill/>
          </a:ln>
        </p:spPr>
      </p:pic>
      <p:pic>
        <p:nvPicPr>
          <p:cNvPr id="47" name="" descr=""/>
          <p:cNvPicPr/>
          <p:nvPr/>
        </p:nvPicPr>
        <p:blipFill>
          <a:blip r:embed="rId10"/>
          <a:srcRect l="875" t="917" r="937" b="659"/>
          <a:stretch/>
        </p:blipFill>
        <p:spPr>
          <a:xfrm>
            <a:off x="17280000" y="24854760"/>
            <a:ext cx="4290840" cy="4300920"/>
          </a:xfrm>
          <a:prstGeom prst="rect">
            <a:avLst/>
          </a:prstGeom>
          <a:ln w="0">
            <a:noFill/>
          </a:ln>
        </p:spPr>
      </p:pic>
      <p:sp>
        <p:nvSpPr>
          <p:cNvPr id="48" name=""/>
          <p:cNvSpPr/>
          <p:nvPr/>
        </p:nvSpPr>
        <p:spPr>
          <a:xfrm>
            <a:off x="17316000" y="29164320"/>
            <a:ext cx="4185360" cy="64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en-US" sz="2400" spc="-1" strike="noStrike">
                <a:solidFill>
                  <a:srgbClr val="3b0b00"/>
                </a:solidFill>
                <a:latin typeface="Arial"/>
                <a:ea typeface="DejaVu Sans"/>
              </a:rPr>
              <a:t>CIFAR-10 Excerpt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"/>
          <p:cNvSpPr/>
          <p:nvPr/>
        </p:nvSpPr>
        <p:spPr>
          <a:xfrm>
            <a:off x="12106080" y="29164320"/>
            <a:ext cx="4079160" cy="64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en-US" sz="2400" spc="-1" strike="noStrike">
                <a:solidFill>
                  <a:srgbClr val="3b0b00"/>
                </a:solidFill>
                <a:latin typeface="Arial"/>
                <a:ea typeface="DejaVu Sans"/>
              </a:rPr>
              <a:t>MNIST Excerpt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"/>
          <p:cNvSpPr/>
          <p:nvPr/>
        </p:nvSpPr>
        <p:spPr>
          <a:xfrm>
            <a:off x="11888280" y="843840"/>
            <a:ext cx="10050840" cy="3095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3b0b00"/>
                </a:solidFill>
                <a:latin typeface="Arial"/>
                <a:ea typeface="DejaVu Sans"/>
              </a:rPr>
              <a:t>Experimental Approach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Implement the FGSM attack [3]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Test FGSM attack on pre-trained MNIST classifier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Implement Gaussian Kuwahara filter as a defense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Create a standard “plug and play” interface to enable drop-in filters, model, and attacks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Evaluate each filter on different attack strengths with different values of the filter’s free parameter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000000"/>
              </a:buClr>
              <a:buFont typeface="OpenSymbol"/>
              <a:buAutoNum type="alphaL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This free parameter is referred to generically as “strength”, although some filters have a greater impact on images at lower “strength”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Enable saving results in JSON format [2]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Train CIFAR-10 classifier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000000"/>
              </a:buClr>
              <a:buFont typeface="OpenSymbol"/>
              <a:buAutoNum type="alphaL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Initial CNN could only achieve ~65%-70% accuracy on validation dataset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000000"/>
              </a:buClr>
              <a:buFont typeface="OpenSymbol"/>
              <a:buAutoNum type="alphaL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DLA trained on CIFAR-10 was more promising [8]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000000"/>
              </a:buClr>
              <a:buFont typeface="OpenSymbol"/>
              <a:buAutoNum type="alphaL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VGG16 trained on CIFAR-10 for 40 epochs scored  over 80% accuracy on validation dataset [6]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Use the standard interface to test all filter alternatives on both MNIST and CIFAR-10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Tested Datasets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MNIST – High contrast, greyscale, 28x28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CIFAR-10 – Medium contrast, RGB, 32x32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Tested Attacks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Fast Gradient Sign Method (FGSM) [3]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Carlini and Wagner (Planned) [1]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mc:AlternateContent>
        <mc:Choice xmlns:a14="http://schemas.microsoft.com/office/drawing/2010/main" Requires="a14">
          <p:sp>
            <p:nvSpPr>
              <p:cNvPr id="51" name=""/>
              <p:cNvSpPr txBox="1"/>
              <p:nvPr/>
            </p:nvSpPr>
            <p:spPr>
              <a:xfrm>
                <a:off x="32816880" y="12026880"/>
                <a:ext cx="1263240" cy="162720"/>
              </a:xfrm>
              <a:prstGeom prst="rect">
                <a:avLst/>
              </a:prstGeom>
            </p:spPr>
            <p:txBody>
              <a:bodyPr/>
              <a:p>
                <a14:m>
                  <m:oMath xmlns:m="http://schemas.openxmlformats.org/officeDocument/2006/math"/>
                </a14:m>
              </a:p>
            </p:txBody>
          </p:sp>
        </mc:Choice>
        <mc:Fallback/>
      </mc:AlternateContent>
      <mc:AlternateContent>
        <mc:Choice xmlns:a14="http://schemas.microsoft.com/office/drawing/2010/main" Requires="a14">
          <p:sp>
            <p:nvSpPr>
              <p:cNvPr id="52" name=""/>
              <p:cNvSpPr txBox="1"/>
              <p:nvPr/>
            </p:nvSpPr>
            <p:spPr>
              <a:xfrm>
                <a:off x="32816880" y="12026880"/>
                <a:ext cx="1263240" cy="162720"/>
              </a:xfrm>
              <a:prstGeom prst="rect">
                <a:avLst/>
              </a:prstGeom>
            </p:spPr>
            <p:txBody>
              <a:bodyPr/>
              <a:p>
                <a14:m>
                  <m:oMath xmlns:m="http://schemas.openxmlformats.org/officeDocument/2006/math"/>
                </a14:m>
              </a:p>
            </p:txBody>
          </p:sp>
        </mc:Choice>
        <mc:Fallback/>
      </mc:AlternateContent>
      <p:pic>
        <p:nvPicPr>
          <p:cNvPr id="53" name="" descr=""/>
          <p:cNvPicPr/>
          <p:nvPr/>
        </p:nvPicPr>
        <p:blipFill>
          <a:blip r:embed="rId11"/>
          <a:stretch/>
        </p:blipFill>
        <p:spPr>
          <a:xfrm>
            <a:off x="22570920" y="12485520"/>
            <a:ext cx="2279520" cy="2368800"/>
          </a:xfrm>
          <a:prstGeom prst="rect">
            <a:avLst/>
          </a:prstGeom>
          <a:ln w="0">
            <a:noFill/>
          </a:ln>
        </p:spPr>
      </p:pic>
      <p:pic>
        <p:nvPicPr>
          <p:cNvPr id="54" name="" descr=""/>
          <p:cNvPicPr/>
          <p:nvPr/>
        </p:nvPicPr>
        <p:blipFill>
          <a:blip r:embed="rId12"/>
          <a:stretch/>
        </p:blipFill>
        <p:spPr>
          <a:xfrm>
            <a:off x="24622920" y="12502800"/>
            <a:ext cx="2262960" cy="2351520"/>
          </a:xfrm>
          <a:prstGeom prst="rect">
            <a:avLst/>
          </a:prstGeom>
          <a:ln w="0">
            <a:noFill/>
          </a:ln>
        </p:spPr>
      </p:pic>
      <p:pic>
        <p:nvPicPr>
          <p:cNvPr id="55" name="" descr=""/>
          <p:cNvPicPr/>
          <p:nvPr/>
        </p:nvPicPr>
        <p:blipFill>
          <a:blip r:embed="rId13"/>
          <a:stretch/>
        </p:blipFill>
        <p:spPr>
          <a:xfrm>
            <a:off x="26671320" y="12502440"/>
            <a:ext cx="2263680" cy="2352600"/>
          </a:xfrm>
          <a:prstGeom prst="rect">
            <a:avLst/>
          </a:prstGeom>
          <a:ln w="0">
            <a:noFill/>
          </a:ln>
        </p:spPr>
      </p:pic>
      <p:sp>
        <p:nvSpPr>
          <p:cNvPr id="56" name=""/>
          <p:cNvSpPr/>
          <p:nvPr/>
        </p:nvSpPr>
        <p:spPr>
          <a:xfrm>
            <a:off x="22208400" y="14677920"/>
            <a:ext cx="9596160" cy="41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en-US" sz="2400" spc="-1" strike="noStrike">
                <a:solidFill>
                  <a:srgbClr val="3b0b00"/>
                </a:solidFill>
                <a:latin typeface="Arial"/>
                <a:ea typeface="DejaVu Sans"/>
              </a:rPr>
              <a:t>Effect of filtering a sample from MNIST attacked with FGSM at </a:t>
            </a:r>
            <a:r>
              <a:rPr b="0" lang="en-US" sz="2400" spc="-1" strike="noStrike">
                <a:solidFill>
                  <a:srgbClr val="3b0b00"/>
                </a:solidFill>
                <a:latin typeface="Arial"/>
                <a:ea typeface="Arial"/>
              </a:rPr>
              <a:t>ε=0.2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"/>
          <p:cNvSpPr/>
          <p:nvPr/>
        </p:nvSpPr>
        <p:spPr>
          <a:xfrm>
            <a:off x="12553200" y="7011360"/>
            <a:ext cx="7981920" cy="59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en-US" sz="2400" spc="-1" strike="noStrike">
                <a:solidFill>
                  <a:srgbClr val="3b0b00"/>
                </a:solidFill>
                <a:latin typeface="Arial"/>
                <a:ea typeface="DejaVu Sans"/>
              </a:rPr>
              <a:t>Block overview of adversarial attacks and filtering pipeline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"/>
          <p:cNvSpPr/>
          <p:nvPr/>
        </p:nvSpPr>
        <p:spPr>
          <a:xfrm>
            <a:off x="637200" y="26985600"/>
            <a:ext cx="5024160" cy="90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1" lang="en-US" sz="5400" spc="-1" strike="noStrike">
                <a:solidFill>
                  <a:srgbClr val="ffffff"/>
                </a:solidFill>
                <a:latin typeface="Arial"/>
                <a:ea typeface="DejaVu Sans"/>
              </a:rPr>
              <a:t>References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"/>
          <p:cNvSpPr/>
          <p:nvPr/>
        </p:nvSpPr>
        <p:spPr>
          <a:xfrm>
            <a:off x="5895000" y="27008640"/>
            <a:ext cx="4404960" cy="850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ffffff"/>
                </a:solidFill>
                <a:latin typeface="Arial"/>
                <a:ea typeface="DejaVu Sans"/>
              </a:rPr>
              <a:t>Source Code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0" name="" descr=""/>
          <p:cNvPicPr/>
          <p:nvPr/>
        </p:nvPicPr>
        <p:blipFill>
          <a:blip r:embed="rId14"/>
          <a:srcRect l="10061" t="0" r="0" b="0"/>
          <a:stretch/>
        </p:blipFill>
        <p:spPr>
          <a:xfrm>
            <a:off x="37490400" y="1600200"/>
            <a:ext cx="5359320" cy="6622920"/>
          </a:xfrm>
          <a:prstGeom prst="rect">
            <a:avLst/>
          </a:prstGeom>
          <a:ln w="0">
            <a:noFill/>
          </a:ln>
        </p:spPr>
      </p:pic>
      <p:sp>
        <p:nvSpPr>
          <p:cNvPr id="61" name=""/>
          <p:cNvSpPr/>
          <p:nvPr/>
        </p:nvSpPr>
        <p:spPr>
          <a:xfrm>
            <a:off x="32461200" y="854640"/>
            <a:ext cx="10280520" cy="2878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3b0b00"/>
                </a:solidFill>
                <a:latin typeface="Arial"/>
                <a:ea typeface="DejaVu Sans"/>
              </a:rPr>
              <a:t>Experimental Results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3b0b00"/>
                </a:solidFill>
                <a:latin typeface="Arial"/>
                <a:ea typeface="DejaVu Sans"/>
              </a:rPr>
              <a:t>Evaluation Criteria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The </a:t>
            </a:r>
            <a:r>
              <a:rPr b="1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accuracy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 of a classifier model is given by: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The </a:t>
            </a:r>
            <a:r>
              <a:rPr b="1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random guessing threshold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 is the expected accuracy if a class was guessed at random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A filter is deemed </a:t>
            </a:r>
            <a:r>
              <a:rPr b="1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ideally effective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 if it prevents the accuracy of the classifier from changing with increasing attack strength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A filter is deemed </a:t>
            </a:r>
            <a:r>
              <a:rPr b="1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minimally effective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 if it keeps accuracy above the random guessing threshold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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Being at least minimally effective means that a boosting technique can be used [5]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3b0b00"/>
                </a:solidFill>
                <a:latin typeface="Arial"/>
                <a:ea typeface="Arial"/>
              </a:rPr>
              <a:t>Conclusions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MNIST classifier does better than random guessing even without a defense (strength=0 case)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CIFAR-10 is more strongly affected by FGSM (strength=0 case)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MNIST filtering maintains accuracy at higher ε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The threshold filter on MNIST is almost ideally effective for strengths 1, 2, and 3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The most effective filters on CIFAR-10 are at best minimally effective regardless of strength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3b0b00"/>
                </a:solidFill>
                <a:latin typeface="Arial"/>
                <a:ea typeface="Arial"/>
              </a:rPr>
              <a:t>Future Work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Implement and test Carlini and Wagner attack [1]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Implement and test ImageNet dataset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Implement more filters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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Median blur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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JPEG compression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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Anisotropic diffusion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Test the power consumption of an image processing defense against an ML-based defense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Standardize the meaning of strength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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SNR-based definition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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Lp norm-based definition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2" name="" descr=""/>
          <p:cNvPicPr/>
          <p:nvPr/>
        </p:nvPicPr>
        <p:blipFill>
          <a:blip r:embed="rId15"/>
          <a:stretch/>
        </p:blipFill>
        <p:spPr>
          <a:xfrm>
            <a:off x="33541200" y="9898560"/>
            <a:ext cx="7457400" cy="996480"/>
          </a:xfrm>
          <a:prstGeom prst="rect">
            <a:avLst/>
          </a:prstGeom>
          <a:ln w="0">
            <a:noFill/>
          </a:ln>
        </p:spPr>
      </p:pic>
      <p:pic>
        <p:nvPicPr>
          <p:cNvPr id="63" name="" descr=""/>
          <p:cNvPicPr/>
          <p:nvPr/>
        </p:nvPicPr>
        <p:blipFill>
          <a:blip r:embed="rId16"/>
          <a:stretch/>
        </p:blipFill>
        <p:spPr>
          <a:xfrm>
            <a:off x="1108440" y="27789120"/>
            <a:ext cx="4094640" cy="4094640"/>
          </a:xfrm>
          <a:prstGeom prst="rect">
            <a:avLst/>
          </a:prstGeom>
          <a:ln w="0">
            <a:noFill/>
          </a:ln>
        </p:spPr>
      </p:pic>
      <p:pic>
        <p:nvPicPr>
          <p:cNvPr id="64" name="" descr=""/>
          <p:cNvPicPr/>
          <p:nvPr/>
        </p:nvPicPr>
        <p:blipFill>
          <a:blip r:embed="rId17"/>
          <a:stretch/>
        </p:blipFill>
        <p:spPr>
          <a:xfrm>
            <a:off x="6074640" y="27789120"/>
            <a:ext cx="4083480" cy="40834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1186</TotalTime>
  <Application>LibreOffice/24.2.3.2$Linux_X86_64 LibreOffice_project/433d9c2ded56988e8a90e6b2e771ee4e6a5ab2ba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/>
  <cp:lastPrinted>2024-05-01T18:33:18Z</cp:lastPrinted>
  <dcterms:modified xsi:type="dcterms:W3CDTF">2024-05-06T00:07:28Z</dcterms:modified>
  <cp:revision>87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