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notesMasterIdLst>
    <p:notesMasterId r:id="rId13"/>
  </p:notesMasterIdLst>
  <p:sldIdLst>
    <p:sldId id="256" r:id="rId14"/>
  </p:sldIdLst>
  <p:sldSz cx="43891200" cy="329184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1.xml"/><Relationship Id="rId15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to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move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dt" idx="12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ftr" idx="13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6"/>
          <p:cNvSpPr>
            <a:spLocks noGrp="1"/>
          </p:cNvSpPr>
          <p:nvPr>
            <p:ph type="sldNum" idx="14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15BEA35-DE61-40AA-8773-FF34FF1F235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sldImg"/>
          </p:nvPr>
        </p:nvSpPr>
        <p:spPr>
          <a:xfrm>
            <a:off x="1143360" y="685800"/>
            <a:ext cx="4570560" cy="3427560"/>
          </a:xfrm>
          <a:prstGeom prst="rect">
            <a:avLst/>
          </a:prstGeom>
          <a:ln w="0">
            <a:noFill/>
          </a:ln>
        </p:spPr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SEMESTER 2 DRAFT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Elise reworked main goal, intro &amp; motivation, constraints, impact factors, and standards and moved future work to bottom 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7440" cy="366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1496160" y="7375680"/>
            <a:ext cx="40897440" cy="2186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350798B-BC0E-442E-83B9-1C11C6185E4C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AFF4E1A-2A64-4BF7-869D-8A95BF6AA4F2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6972151-A517-453F-AFAB-9C8B3E3CFB1B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2B064454-E0FF-45E6-BF7D-AE616699FD62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7440" cy="366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7440" cy="2186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7F5CDB8-D1A8-4738-83A9-D3DA1ACCABFB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7440" cy="366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19957680" cy="2186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22452120" y="7375680"/>
            <a:ext cx="19957680" cy="2186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6EF0F00-4F59-420A-97E0-77D26C23E731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7440" cy="366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4DA5FAB9-5A1E-43D4-839C-59A26C24F100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5F1ECF3-8582-4C4F-96BF-67F1F6F43CD3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E440B80-5F82-4986-A1BD-F3725982D090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18668525-D2B2-4A92-86AD-72ACD19FF2D0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9225706-271F-4EFB-9F97-5B99F54DA3E3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7440" cy="366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1"/>
          </p:nvPr>
        </p:nvSpPr>
        <p:spPr>
          <a:xfrm>
            <a:off x="40667760" y="29844720"/>
            <a:ext cx="2632320" cy="25178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A6615E1-DF91-41E0-8737-9C2CC39D8AAD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ldNum" idx="2"/>
          </p:nvPr>
        </p:nvSpPr>
        <p:spPr>
          <a:xfrm>
            <a:off x="40667760" y="29844720"/>
            <a:ext cx="2632320" cy="25178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2732602-D217-484A-979C-778322AFA6CA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sldNum" idx="3"/>
          </p:nvPr>
        </p:nvSpPr>
        <p:spPr>
          <a:xfrm>
            <a:off x="40667760" y="29844720"/>
            <a:ext cx="2632320" cy="25178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813049A-38CF-4841-9294-D58E867EF90E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sldNum" idx="4"/>
          </p:nvPr>
        </p:nvSpPr>
        <p:spPr>
          <a:xfrm>
            <a:off x="40667760" y="29844720"/>
            <a:ext cx="2632320" cy="25178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822D058-E7DA-4463-933A-010BA878FE70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7440" cy="366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7440" cy="2186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57200" indent="-482760">
              <a:spcBef>
                <a:spcPts val="1417"/>
              </a:spcBef>
              <a:buClr>
                <a:srgbClr val="3b0b00"/>
              </a:buClr>
              <a:buFont typeface="Calibri"/>
              <a:buChar char="●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618480" indent="-216000">
              <a:spcBef>
                <a:spcPts val="1134"/>
              </a:spcBef>
              <a:buClr>
                <a:srgbClr val="3b0b00"/>
              </a:buClr>
              <a:buSzPct val="70000"/>
              <a:buFont typeface="Wingdings 2" charset="2"/>
              <a:buChar char="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864000" indent="-216000">
              <a:spcBef>
                <a:spcPts val="56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1296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151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5"/>
          </p:nvPr>
        </p:nvSpPr>
        <p:spPr>
          <a:xfrm>
            <a:off x="40667760" y="29844720"/>
            <a:ext cx="2632320" cy="25178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F2B6E7B-B94A-46DF-938D-98955DE7CC64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7440" cy="366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19957680" cy="2186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22452480" y="7375680"/>
            <a:ext cx="19957680" cy="2186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sldNum" idx="6"/>
          </p:nvPr>
        </p:nvSpPr>
        <p:spPr>
          <a:xfrm>
            <a:off x="40667760" y="29844720"/>
            <a:ext cx="2632320" cy="25178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4356B55-E3FA-44EB-A729-5A29BAA93416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7440" cy="366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ldNum" idx="7"/>
          </p:nvPr>
        </p:nvSpPr>
        <p:spPr>
          <a:xfrm>
            <a:off x="40667760" y="29844720"/>
            <a:ext cx="2632320" cy="25178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9539723-B020-4737-AC35-B02E2A5B6FCC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sldNum" idx="8"/>
          </p:nvPr>
        </p:nvSpPr>
        <p:spPr>
          <a:xfrm>
            <a:off x="40667760" y="29844720"/>
            <a:ext cx="2632320" cy="25178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919FF5D-56C5-4A86-85A5-B03BD1FBB710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sldNum" idx="9"/>
          </p:nvPr>
        </p:nvSpPr>
        <p:spPr>
          <a:xfrm>
            <a:off x="40667760" y="29844720"/>
            <a:ext cx="2632320" cy="25178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707923A-DC78-4E28-B5B7-B017F47D7EE1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36;p9"/>
          <p:cNvSpPr/>
          <p:nvPr/>
        </p:nvSpPr>
        <p:spPr>
          <a:xfrm>
            <a:off x="21945600" y="-720"/>
            <a:ext cx="21944160" cy="3291696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87440" rIns="487440" tIns="487440" bIns="487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1"/>
          <p:cNvSpPr>
            <a:spLocks noGrp="1"/>
          </p:cNvSpPr>
          <p:nvPr>
            <p:ph type="sldNum" idx="10"/>
          </p:nvPr>
        </p:nvSpPr>
        <p:spPr>
          <a:xfrm>
            <a:off x="40667760" y="29844720"/>
            <a:ext cx="2632320" cy="25178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4C39765-7FFA-4F8F-A259-85F950C9FA24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sldNum" idx="11"/>
          </p:nvPr>
        </p:nvSpPr>
        <p:spPr>
          <a:xfrm>
            <a:off x="40667760" y="29844720"/>
            <a:ext cx="2632320" cy="25178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51292F2-E039-4CAF-A91E-8F7E8828EF93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78;p14"/>
          <p:cNvSpPr/>
          <p:nvPr/>
        </p:nvSpPr>
        <p:spPr>
          <a:xfrm>
            <a:off x="11717640" y="920880"/>
            <a:ext cx="10111680" cy="2280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Calibri"/>
                <a:ea typeface="Calibri"/>
              </a:rPr>
              <a:t>Health and Safety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57200" indent="-484560">
              <a:lnSpc>
                <a:spcPct val="100000"/>
              </a:lnSpc>
              <a:buClr>
                <a:srgbClr val="3b0b00"/>
              </a:buClr>
              <a:buFont typeface="Wingdings" charset="2"/>
              <a:buChar char=""/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In self-driving systems, images must be correctly processed and reacted t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 indent="-484560">
              <a:lnSpc>
                <a:spcPct val="100000"/>
              </a:lnSpc>
              <a:buClr>
                <a:srgbClr val="3b0b00"/>
              </a:buClr>
              <a:buFont typeface="Wingdings" charset="2"/>
              <a:buChar char=""/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Vulnerable systems put passenger saftey in the hands of the attacker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Calibri"/>
                <a:ea typeface="Calibri"/>
              </a:rPr>
              <a:t>Social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All software and data used is free and open source (FOSS). This ensures full and equal access to all who wish to recreate the results or defend their own models.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Calibri"/>
                <a:ea typeface="Calibri"/>
              </a:rPr>
              <a:t>Environmental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Running a denoising filter as opposed to an auto-encoder does not require a computationally (energy) intense training process. Denoising filters may also be more energy-efficient during use, although this is an untested hypothesis.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Calibri"/>
                <a:ea typeface="Calibri"/>
              </a:rPr>
              <a:t>Economic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Cybercrime is an increasingly lucritive business for attackers. By building more robust image classification systems, anything from facial recognition to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Calibri"/>
                <a:ea typeface="Calibri"/>
              </a:rPr>
              <a:t>Realistic Constraints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3b0b00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Image dataset resolution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lvl="1" marL="432000" indent="-216000">
              <a:lnSpc>
                <a:spcPct val="100000"/>
              </a:lnSpc>
              <a:buClr>
                <a:srgbClr val="3b0b00"/>
              </a:buClr>
              <a:buSzPct val="70000"/>
              <a:buFont typeface="Wingdings 2" charset="2"/>
              <a:buChar char=""/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 </a:t>
            </a: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Dataset size vs. object clarity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3b0b00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Calibri"/>
                <a:ea typeface="Calibri"/>
              </a:rPr>
              <a:t>Applicable Engineering Standards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3b0b00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ECMA 404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3b0b00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IEEE 3129-2023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3b0b00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Google Shape;80;p14"/>
          <p:cNvSpPr/>
          <p:nvPr/>
        </p:nvSpPr>
        <p:spPr>
          <a:xfrm>
            <a:off x="22135680" y="13054680"/>
            <a:ext cx="10111680" cy="405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Google Shape;81;p14"/>
          <p:cNvSpPr/>
          <p:nvPr/>
        </p:nvSpPr>
        <p:spPr>
          <a:xfrm>
            <a:off x="-228600" y="0"/>
            <a:ext cx="11411640" cy="33028560"/>
          </a:xfrm>
          <a:prstGeom prst="rect">
            <a:avLst/>
          </a:prstGeom>
          <a:solidFill>
            <a:srgbClr val="57150b"/>
          </a:solidFill>
          <a:ln w="9525">
            <a:solidFill>
              <a:srgbClr val="57150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6" name="Google Shape;82;p14" descr="RU Logo S-BG"/>
          <p:cNvPicPr/>
          <p:nvPr/>
        </p:nvPicPr>
        <p:blipFill>
          <a:blip r:embed="rId1"/>
          <a:stretch/>
        </p:blipFill>
        <p:spPr>
          <a:xfrm>
            <a:off x="39452040" y="30403800"/>
            <a:ext cx="3981960" cy="2082240"/>
          </a:xfrm>
          <a:prstGeom prst="rect">
            <a:avLst/>
          </a:prstGeom>
          <a:ln w="0">
            <a:noFill/>
          </a:ln>
        </p:spPr>
      </p:pic>
      <p:sp>
        <p:nvSpPr>
          <p:cNvPr id="37" name="Google Shape;83;p14"/>
          <p:cNvSpPr/>
          <p:nvPr/>
        </p:nvSpPr>
        <p:spPr>
          <a:xfrm>
            <a:off x="923040" y="694800"/>
            <a:ext cx="10531440" cy="49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7900" spc="-1" strike="noStrike">
                <a:solidFill>
                  <a:srgbClr val="ffffff"/>
                </a:solidFill>
                <a:latin typeface="Calibri"/>
                <a:ea typeface="Calibri"/>
              </a:rPr>
              <a:t>Enhancing Image Classifiers with Denoising Filters</a:t>
            </a:r>
            <a:endParaRPr b="0" lang="en-US" sz="7900" spc="-1" strike="noStrike">
              <a:solidFill>
                <a:srgbClr val="ffcc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7900" spc="-1" strike="noStrike">
              <a:solidFill>
                <a:srgbClr val="ffcc00"/>
              </a:solidFill>
              <a:latin typeface="Arial"/>
            </a:endParaRPr>
          </a:p>
        </p:txBody>
      </p:sp>
      <p:sp>
        <p:nvSpPr>
          <p:cNvPr id="38" name="Google Shape;84;p14"/>
          <p:cNvSpPr/>
          <p:nvPr/>
        </p:nvSpPr>
        <p:spPr>
          <a:xfrm>
            <a:off x="901440" y="9111960"/>
            <a:ext cx="9156960" cy="2260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Problem Statement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Compare the impact of an array of denoising filters at boosting the resilience of image classifier against adversarial examples 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Approach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AutoNum type="arabicPeriod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Train (at least) two different image classifier models trained on two different types of image datasets with the same number of classes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AutoNum type="arabicPeriod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Attack each model with (at least) two different gradient-based attacks with a range of attack strengths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AutoNum type="arabicPeriod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Compare the effectiveness of several denoising filters with a range of denoising strengths at maintaining the accuracy of the model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Alternative Filters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Gaussian Blur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Gaussian Kuwahara Filter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Mean Kuwahara Filter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Bilateral Filter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Random Noise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Threshold Filter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Bit-Depth Reduction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3b0b00"/>
              </a:buClr>
              <a:buFont typeface="Calibri"/>
              <a:buChar char="●"/>
              <a:tabLst>
                <a:tab algn="l" pos="0"/>
              </a:tabLst>
            </a:pP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Alternative Datasets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MNIST – High constrast, greyscale, 28x28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CIFAR-10 – Low contrast, RGB, 32x32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3b0b00"/>
              </a:buClr>
              <a:buFont typeface="Calibri"/>
              <a:buChar char="●"/>
              <a:tabLst>
                <a:tab algn="l" pos="0"/>
              </a:tabLst>
            </a:pP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Alternative Attacks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Fast Signed Gradient Method (FGSM)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Carlini and Wagner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9" name="Google Shape;85;p14"/>
          <p:cNvSpPr/>
          <p:nvPr/>
        </p:nvSpPr>
        <p:spPr>
          <a:xfrm>
            <a:off x="923040" y="4959000"/>
            <a:ext cx="9135360" cy="310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AIDAN SHARPE</a:t>
            </a:r>
            <a:endParaRPr b="0" lang="en-US" sz="48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Advisor:  Dr. Robi Polikar</a:t>
            </a:r>
            <a:endParaRPr b="0" lang="en-US" sz="48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Rowan University,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Henry M. Rowan College of Engineering, 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Glassboro, NJ 08028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" name="Google Shape;86;p14"/>
          <p:cNvSpPr/>
          <p:nvPr/>
        </p:nvSpPr>
        <p:spPr>
          <a:xfrm rot="10800000">
            <a:off x="1072440" y="4680000"/>
            <a:ext cx="8757360" cy="174240"/>
          </a:xfrm>
          <a:prstGeom prst="snip1Rect">
            <a:avLst>
              <a:gd name="adj" fmla="val 16667"/>
            </a:avLst>
          </a:prstGeom>
          <a:solidFill>
            <a:srgbClr val="ffcc00"/>
          </a:solidFill>
          <a:ln w="9525">
            <a:solidFill>
              <a:srgbClr val="ff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79920" bIns="7992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" name="Google Shape;87;p14"/>
          <p:cNvSpPr/>
          <p:nvPr/>
        </p:nvSpPr>
        <p:spPr>
          <a:xfrm>
            <a:off x="22748760" y="3357000"/>
            <a:ext cx="10740240" cy="82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Google Shape;93;p14"/>
          <p:cNvSpPr/>
          <p:nvPr/>
        </p:nvSpPr>
        <p:spPr>
          <a:xfrm>
            <a:off x="304920" y="304920"/>
            <a:ext cx="2998440" cy="299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Application>LibreOffice/24.2.2.2$Linux_X86_64 LibreOffice_project/d56cc158d8a96260b836f100ef4b4ef25d6f1a01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2024-04-28T00:39:22Z</dcterms:modified>
  <cp:revision>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