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6B96CC7-39AC-4FC6-95A1-39AD25EFBAD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1560" cy="3418560"/>
          </a:xfrm>
          <a:prstGeom prst="rect">
            <a:avLst/>
          </a:prstGeom>
          <a:ln w="0">
            <a:noFill/>
          </a:ln>
        </p:spPr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5960" cy="4104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E61EDA6-22EF-4733-9C9A-F474850388F8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720F3F-077B-475D-ADB4-4F80B60BF095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E0903BF-2CD0-4438-AB34-9B119F7F8E39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D141904-FDDD-436F-945E-EF5BFB376CD7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588ACC3-5B7A-4D64-B361-AD0F61189371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3320" cy="2508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F9D05F-81D6-444D-B6FB-89EAEA8C3103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3320" cy="2508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F5B5025-F1BF-4E92-B82B-91F09EAFD1B6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3320" cy="2508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CDA93A0-35D4-4166-AA2A-F9A7C73EF85A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3320" cy="2508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52ED2B-5E90-4422-A160-B16B5E8325E7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88440" cy="365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88440" cy="2185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3320" cy="250884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AE57A06-87AF-4B07-A033-2E4CAF3C27EC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Layout" Target="../slideLayouts/slideLayout5.xml"/><Relationship Id="rId19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rcRect l="14812" t="0" r="0" b="0"/>
          <a:stretch/>
        </p:blipFill>
        <p:spPr>
          <a:xfrm>
            <a:off x="32456880" y="1600200"/>
            <a:ext cx="5078520" cy="6625800"/>
          </a:xfrm>
          <a:prstGeom prst="rect">
            <a:avLst/>
          </a:prstGeom>
          <a:ln w="0">
            <a:noFill/>
          </a:ln>
        </p:spPr>
      </p:pic>
      <p:sp>
        <p:nvSpPr>
          <p:cNvPr id="32" name=""/>
          <p:cNvSpPr/>
          <p:nvPr/>
        </p:nvSpPr>
        <p:spPr>
          <a:xfrm>
            <a:off x="12183480" y="17007840"/>
            <a:ext cx="9142920" cy="57204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model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Net()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{}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strength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range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(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5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):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data, target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dataset: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atk_data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fgsm_attack(data, epsilon)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filt_data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filtered(atk_data, filter, strength)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model(filt_data)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if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target: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accuracies[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filter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][epsilon][strength]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correct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/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save_json(</a:t>
            </a:r>
            <a:r>
              <a:rPr b="0" lang="zxx" sz="1800" spc="-1" strike="noStrike">
                <a:solidFill>
                  <a:srgbClr val="ba2121"/>
                </a:solidFill>
                <a:latin typeface="Courier New"/>
                <a:ea typeface="DejaVu Sans"/>
              </a:rPr>
              <a:t>"results.json"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, accuracies)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2"/>
          <a:stretch/>
        </p:blipFill>
        <p:spPr>
          <a:xfrm>
            <a:off x="22570920" y="10350000"/>
            <a:ext cx="2285280" cy="2375280"/>
          </a:xfrm>
          <a:prstGeom prst="rect">
            <a:avLst/>
          </a:prstGeom>
          <a:ln w="0">
            <a:noFill/>
          </a:ln>
        </p:spPr>
      </p:pic>
      <p:pic>
        <p:nvPicPr>
          <p:cNvPr id="34" name="" descr=""/>
          <p:cNvPicPr/>
          <p:nvPr/>
        </p:nvPicPr>
        <p:blipFill>
          <a:blip r:embed="rId3"/>
          <a:stretch/>
        </p:blipFill>
        <p:spPr>
          <a:xfrm>
            <a:off x="24622920" y="10350000"/>
            <a:ext cx="2285280" cy="2375280"/>
          </a:xfrm>
          <a:prstGeom prst="rect">
            <a:avLst/>
          </a:prstGeom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4"/>
          <a:stretch/>
        </p:blipFill>
        <p:spPr>
          <a:xfrm>
            <a:off x="26673480" y="10350000"/>
            <a:ext cx="2292120" cy="238248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5"/>
          <a:stretch/>
        </p:blipFill>
        <p:spPr>
          <a:xfrm>
            <a:off x="28798920" y="10350000"/>
            <a:ext cx="2279880" cy="2369520"/>
          </a:xfrm>
          <a:prstGeom prst="rect">
            <a:avLst/>
          </a:prstGeom>
          <a:ln w="0">
            <a:noFill/>
          </a:ln>
        </p:spPr>
      </p:pic>
      <p:pic>
        <p:nvPicPr>
          <p:cNvPr id="37" name="" descr=""/>
          <p:cNvPicPr/>
          <p:nvPr/>
        </p:nvPicPr>
        <p:blipFill>
          <a:blip r:embed="rId6"/>
          <a:stretch/>
        </p:blipFill>
        <p:spPr>
          <a:xfrm>
            <a:off x="28793520" y="12479400"/>
            <a:ext cx="2286360" cy="2376360"/>
          </a:xfrm>
          <a:prstGeom prst="rect">
            <a:avLst/>
          </a:prstGeom>
          <a:ln w="0">
            <a:noFill/>
          </a:ln>
        </p:spPr>
      </p:pic>
      <p:pic>
        <p:nvPicPr>
          <p:cNvPr id="38" name="" descr=""/>
          <p:cNvPicPr/>
          <p:nvPr/>
        </p:nvPicPr>
        <p:blipFill>
          <a:blip r:embed="rId7"/>
          <a:stretch/>
        </p:blipFill>
        <p:spPr>
          <a:xfrm>
            <a:off x="11697480" y="1514880"/>
            <a:ext cx="9646200" cy="6042960"/>
          </a:xfrm>
          <a:prstGeom prst="rect">
            <a:avLst/>
          </a:prstGeom>
          <a:ln w="0">
            <a:noFill/>
          </a:ln>
        </p:spPr>
      </p:pic>
      <p:sp>
        <p:nvSpPr>
          <p:cNvPr id="39" name=""/>
          <p:cNvSpPr/>
          <p:nvPr/>
        </p:nvSpPr>
        <p:spPr>
          <a:xfrm>
            <a:off x="22208400" y="852840"/>
            <a:ext cx="9780120" cy="3183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Blurs edges and smooth areas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Removes high frequency information (lowpass)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Blurs smooth area, but preserves edges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Has an oil painting-like effect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Similar effect as Gaussian Kuwahara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Slightly different way of calculating pixel values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Edge-preserving smoothing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May outweigh effects of adversarial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Removes all low-amplitude information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Acts like multiple thresholds to multiple values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&amp; data is free and open source (FOSS)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Costs are minimized by prioritizing lightweight, power-saving algorithms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Less computationally intense filters with similar results should rank higher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81;p14"/>
          <p:cNvSpPr/>
          <p:nvPr/>
        </p:nvSpPr>
        <p:spPr>
          <a:xfrm>
            <a:off x="-27360" y="-22680"/>
            <a:ext cx="11402640" cy="3301956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1" name="Google Shape;82;p14" descr="RU Logo S-BG"/>
          <p:cNvPicPr/>
          <p:nvPr/>
        </p:nvPicPr>
        <p:blipFill>
          <a:blip r:embed="rId8"/>
          <a:stretch/>
        </p:blipFill>
        <p:spPr>
          <a:xfrm>
            <a:off x="38876040" y="29755800"/>
            <a:ext cx="3972960" cy="2073240"/>
          </a:xfrm>
          <a:prstGeom prst="rect">
            <a:avLst/>
          </a:prstGeom>
          <a:ln w="0">
            <a:noFill/>
          </a:ln>
        </p:spPr>
      </p:pic>
      <p:sp>
        <p:nvSpPr>
          <p:cNvPr id="42" name="Google Shape;83;p14"/>
          <p:cNvSpPr/>
          <p:nvPr/>
        </p:nvSpPr>
        <p:spPr>
          <a:xfrm>
            <a:off x="1103040" y="694800"/>
            <a:ext cx="896040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Google Shape;84;p14"/>
          <p:cNvSpPr/>
          <p:nvPr/>
        </p:nvSpPr>
        <p:spPr>
          <a:xfrm>
            <a:off x="1081440" y="8607960"/>
            <a:ext cx="9147960" cy="1804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[7].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Examine whether image preprocessing filters are effective at defending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attack and filtering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Investigate the transferability of image preprocessing defenses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computing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2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2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Maximum file size of 100 MB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2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Models with too many parameters would be untrackable by git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22080" indent="-35676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The JSON data interchange syntax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22080" indent="-35676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 2" charset="2"/>
              <a:buChar char="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Standard for Robustness Testing and Evaluation of Artificial Intelligence (AI)-based Image Recognition Service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Google Shape;85;p14"/>
          <p:cNvSpPr/>
          <p:nvPr/>
        </p:nvSpPr>
        <p:spPr>
          <a:xfrm>
            <a:off x="1103040" y="4959000"/>
            <a:ext cx="912636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Google Shape;86;p14"/>
          <p:cNvSpPr/>
          <p:nvPr/>
        </p:nvSpPr>
        <p:spPr>
          <a:xfrm rot="10800000">
            <a:off x="1261440" y="4680000"/>
            <a:ext cx="8748360" cy="16524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5960" bIns="7596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6" name="" descr=""/>
          <p:cNvPicPr/>
          <p:nvPr/>
        </p:nvPicPr>
        <p:blipFill>
          <a:blip r:embed="rId9"/>
          <a:srcRect l="3951" t="0" r="36574" b="0"/>
          <a:stretch/>
        </p:blipFill>
        <p:spPr>
          <a:xfrm>
            <a:off x="11888280" y="24762240"/>
            <a:ext cx="4459320" cy="456732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10"/>
          <a:srcRect l="875" t="917" r="937" b="659"/>
          <a:stretch/>
        </p:blipFill>
        <p:spPr>
          <a:xfrm>
            <a:off x="17280000" y="24854760"/>
            <a:ext cx="4291200" cy="430128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17316000" y="29164320"/>
            <a:ext cx="4185720" cy="64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CIFAR-10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12106080" y="29164320"/>
            <a:ext cx="4079520" cy="64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MNIST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1888280" y="843840"/>
            <a:ext cx="10051200" cy="3095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FGSM attack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on pre-trained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Gaussian Kuwahara filter as a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“plug and play” interface to enable drop-in filters, model, and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filter on different attack strengths with different values of the filter’s free 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parameter is referred to generically as “strength”, although some filters have a greater impact on images at lower 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Enable saving results in JSON format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only achieve ~65%-70% accuracy on 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CIFAR-10 was more promising [8]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on CIFAR-10 for 40 epochs scored  over 80% accuracy on validation dataset [6]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standard interface to test all filter alternatives on both MNIST and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Tested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Medium contrast, RGB, 32x32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Tested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 [1]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51" name=""/>
              <p:cNvSpPr txBox="1"/>
              <p:nvPr/>
            </p:nvSpPr>
            <p:spPr>
              <a:xfrm>
                <a:off x="32816880" y="12026880"/>
                <a:ext cx="1263600" cy="1630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52" name=""/>
              <p:cNvSpPr txBox="1"/>
              <p:nvPr/>
            </p:nvSpPr>
            <p:spPr>
              <a:xfrm>
                <a:off x="32816880" y="12026880"/>
                <a:ext cx="1263600" cy="1630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53" name="" descr=""/>
          <p:cNvPicPr/>
          <p:nvPr/>
        </p:nvPicPr>
        <p:blipFill>
          <a:blip r:embed="rId11"/>
          <a:stretch/>
        </p:blipFill>
        <p:spPr>
          <a:xfrm>
            <a:off x="22570920" y="12485520"/>
            <a:ext cx="2279880" cy="236916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12"/>
          <a:stretch/>
        </p:blipFill>
        <p:spPr>
          <a:xfrm>
            <a:off x="24622920" y="12502800"/>
            <a:ext cx="2263320" cy="235188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13"/>
          <a:stretch/>
        </p:blipFill>
        <p:spPr>
          <a:xfrm>
            <a:off x="26671320" y="12502440"/>
            <a:ext cx="2264040" cy="235296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22208400" y="14677920"/>
            <a:ext cx="9596520" cy="41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Effect of filtering a sample from MNIST attacked with FGSM at </a:t>
            </a: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Arial"/>
              </a:rPr>
              <a:t>ε=0.2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12553200" y="7011360"/>
            <a:ext cx="7982280" cy="59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Block overview of adversarial attacks and filtering pipeline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637200" y="26985600"/>
            <a:ext cx="5024520" cy="90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References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5895000" y="27008640"/>
            <a:ext cx="4405320" cy="85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Source Code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" name="" descr=""/>
          <p:cNvPicPr/>
          <p:nvPr/>
        </p:nvPicPr>
        <p:blipFill>
          <a:blip r:embed="rId14"/>
          <a:srcRect l="10061" t="0" r="0" b="0"/>
          <a:stretch/>
        </p:blipFill>
        <p:spPr>
          <a:xfrm>
            <a:off x="37490400" y="1600200"/>
            <a:ext cx="5359680" cy="6623280"/>
          </a:xfrm>
          <a:prstGeom prst="rect">
            <a:avLst/>
          </a:prstGeom>
          <a:ln w="0">
            <a:noFill/>
          </a:ln>
        </p:spPr>
      </p:pic>
      <p:sp>
        <p:nvSpPr>
          <p:cNvPr id="61" name=""/>
          <p:cNvSpPr/>
          <p:nvPr/>
        </p:nvSpPr>
        <p:spPr>
          <a:xfrm>
            <a:off x="32461200" y="854640"/>
            <a:ext cx="10280880" cy="2878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Results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Evaluation Criteria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accuracy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of a classifier model is given by: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random guessing threshold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is the expected accuracy if a class was guessed at random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ideally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prevents the accuracy of the classifier from changing with increasing attack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minimally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keeps accuracy above the random guessing threshold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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Being at least minimally effective means that a boosting technique can be used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Conclusions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classifier does better than random guessing even without a defense (strength=0 case)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 (strength=0 case)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filtering maintains accuracy at higher ε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threshold filter on MNIST is almost ideally effective for strengths 1, 2, and 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most effective filters on CIFAR-10 are at best minimally effective regardless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Future Work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Carlini and Wagner attack [1]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ImageNet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more filters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Median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JPEG compression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Anisotropic diffusion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Test the power consumption of an image processing defense against an ML-based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Standardize the meaning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SNR-based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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Lp norm-based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5"/>
          <a:stretch/>
        </p:blipFill>
        <p:spPr>
          <a:xfrm>
            <a:off x="33541200" y="9898560"/>
            <a:ext cx="7457760" cy="996840"/>
          </a:xfrm>
          <a:prstGeom prst="rect">
            <a:avLst/>
          </a:prstGeom>
          <a:ln w="0">
            <a:noFill/>
          </a:ln>
        </p:spPr>
      </p:pic>
      <p:pic>
        <p:nvPicPr>
          <p:cNvPr id="63" name="" descr=""/>
          <p:cNvPicPr/>
          <p:nvPr/>
        </p:nvPicPr>
        <p:blipFill>
          <a:blip r:embed="rId16"/>
          <a:stretch/>
        </p:blipFill>
        <p:spPr>
          <a:xfrm>
            <a:off x="1108440" y="27789120"/>
            <a:ext cx="4095000" cy="4095000"/>
          </a:xfrm>
          <a:prstGeom prst="rect">
            <a:avLst/>
          </a:prstGeom>
          <a:ln w="0">
            <a:noFill/>
          </a:ln>
        </p:spPr>
      </p:pic>
      <p:pic>
        <p:nvPicPr>
          <p:cNvPr id="64" name="" descr=""/>
          <p:cNvPicPr/>
          <p:nvPr/>
        </p:nvPicPr>
        <p:blipFill>
          <a:blip r:embed="rId17"/>
          <a:stretch/>
        </p:blipFill>
        <p:spPr>
          <a:xfrm>
            <a:off x="6074640" y="27789120"/>
            <a:ext cx="4083840" cy="408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lastPrinted>2024-05-01T18:33:18Z</cp:lastPrinted>
  <dcterms:modified xsi:type="dcterms:W3CDTF">2024-05-01T18:33:38Z</dcterms:modified>
  <cp:revision>86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