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notesMasterIdLst>
    <p:notesMasterId r:id="rId7"/>
  </p:notesMasterIdLst>
  <p:sldIdLst>
    <p:sldId id="256" r:id="rId8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8009C31-63A6-4F3E-870D-5EFC68471F5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5160" cy="3422160"/>
          </a:xfrm>
          <a:prstGeom prst="rect">
            <a:avLst/>
          </a:prstGeom>
          <a:ln w="0">
            <a:noFill/>
          </a:ln>
        </p:spPr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9560" cy="4107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2040" cy="36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2040" cy="218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F6854D3-40BE-46D5-935A-F2A0B4E0AB43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2040" cy="36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2040" cy="218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921FB06-99E3-474E-88D7-FCD9C11C8966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2040" cy="36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2040" cy="218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750ABA2-C4A9-42BA-97DA-8AB5A1662C7E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2040" cy="36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2040" cy="218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9B5A40D8-850B-47D9-94F4-3B58261C8113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2040" cy="36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2040" cy="218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EC0E6EE-A61F-426F-957B-6D3ECE74F7D4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2040" cy="36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2040" cy="218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26920" cy="25124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3C674A7-D609-48CE-AC5F-8C905DE99D70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2040" cy="36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2040" cy="218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26920" cy="25124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C71A129-A71C-4F9A-B703-F8385C63AFB7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2040" cy="36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k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x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2040" cy="218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26920" cy="25124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8B517F-ED11-4C19-93B8-9086FC0DEBE1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2040" cy="36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k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x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2040" cy="218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26920" cy="25124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C80C05E-3FBC-46B2-B297-9F9807DF56B2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2040" cy="365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2040" cy="218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26920" cy="25124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9D7F13F-E9F8-45CD-A969-309682C7E707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Layout" Target="../slideLayouts/slideLayout5.xml"/><Relationship Id="rId19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rcRect l="14812" t="0" r="0" b="0"/>
          <a:stretch/>
        </p:blipFill>
        <p:spPr>
          <a:xfrm>
            <a:off x="32456880" y="1600200"/>
            <a:ext cx="5082120" cy="6629400"/>
          </a:xfrm>
          <a:prstGeom prst="rect">
            <a:avLst/>
          </a:prstGeom>
          <a:ln w="0">
            <a:noFill/>
          </a:ln>
        </p:spPr>
      </p:pic>
      <p:sp>
        <p:nvSpPr>
          <p:cNvPr id="32" name=""/>
          <p:cNvSpPr/>
          <p:nvPr/>
        </p:nvSpPr>
        <p:spPr>
          <a:xfrm>
            <a:off x="12196080" y="25882200"/>
            <a:ext cx="9146520" cy="572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model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Net()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accuracies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{}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1" lang="zxx" sz="1800" spc="-1" strike="noStrike">
                <a:solidFill>
                  <a:srgbClr val="008000"/>
                </a:solidFill>
                <a:latin typeface="Courier New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filter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filters: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epsilon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epsilons: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strength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</a:rPr>
              <a:t>range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(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5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):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data, target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dataset: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atk_data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fgsm_attack(data, epsilon)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filt_data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filtered(atk_data, filter, strength)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model(filt_data)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</a:rPr>
              <a:t>if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==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target: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accuracies[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</a:rPr>
              <a:t>filter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][epsilon][strength]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 correct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</a:rPr>
              <a:t>/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total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save_json(</a:t>
            </a:r>
            <a:r>
              <a:rPr b="0" lang="zxx" sz="1800" spc="-1" strike="noStrike">
                <a:solidFill>
                  <a:srgbClr val="ba2121"/>
                </a:solidFill>
                <a:latin typeface="Courier New"/>
              </a:rPr>
              <a:t>"results.json"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</a:rPr>
              <a:t>, accuracies)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</p:txBody>
      </p:sp>
      <p:pic>
        <p:nvPicPr>
          <p:cNvPr id="33" name="" descr=""/>
          <p:cNvPicPr/>
          <p:nvPr/>
        </p:nvPicPr>
        <p:blipFill>
          <a:blip r:embed="rId2"/>
          <a:stretch/>
        </p:blipFill>
        <p:spPr>
          <a:xfrm>
            <a:off x="12250800" y="14862600"/>
            <a:ext cx="2288880" cy="2378880"/>
          </a:xfrm>
          <a:prstGeom prst="rect">
            <a:avLst/>
          </a:prstGeom>
          <a:ln w="0">
            <a:noFill/>
          </a:ln>
        </p:spPr>
      </p:pic>
      <p:pic>
        <p:nvPicPr>
          <p:cNvPr id="34" name="" descr=""/>
          <p:cNvPicPr/>
          <p:nvPr/>
        </p:nvPicPr>
        <p:blipFill>
          <a:blip r:embed="rId3"/>
          <a:stretch/>
        </p:blipFill>
        <p:spPr>
          <a:xfrm>
            <a:off x="14302800" y="14862600"/>
            <a:ext cx="2288880" cy="2378880"/>
          </a:xfrm>
          <a:prstGeom prst="rect">
            <a:avLst/>
          </a:prstGeom>
          <a:ln w="0">
            <a:noFill/>
          </a:ln>
        </p:spPr>
      </p:pic>
      <p:pic>
        <p:nvPicPr>
          <p:cNvPr id="35" name="" descr=""/>
          <p:cNvPicPr/>
          <p:nvPr/>
        </p:nvPicPr>
        <p:blipFill>
          <a:blip r:embed="rId4"/>
          <a:stretch/>
        </p:blipFill>
        <p:spPr>
          <a:xfrm>
            <a:off x="16353360" y="14862600"/>
            <a:ext cx="2295720" cy="2386080"/>
          </a:xfrm>
          <a:prstGeom prst="rect">
            <a:avLst/>
          </a:prstGeom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5"/>
          <a:stretch/>
        </p:blipFill>
        <p:spPr>
          <a:xfrm>
            <a:off x="18478800" y="14862600"/>
            <a:ext cx="2283480" cy="2373120"/>
          </a:xfrm>
          <a:prstGeom prst="rect">
            <a:avLst/>
          </a:prstGeom>
          <a:ln w="0">
            <a:noFill/>
          </a:ln>
        </p:spPr>
      </p:pic>
      <p:pic>
        <p:nvPicPr>
          <p:cNvPr id="37" name="" descr=""/>
          <p:cNvPicPr/>
          <p:nvPr/>
        </p:nvPicPr>
        <p:blipFill>
          <a:blip r:embed="rId6"/>
          <a:stretch/>
        </p:blipFill>
        <p:spPr>
          <a:xfrm>
            <a:off x="18444600" y="16995960"/>
            <a:ext cx="2355480" cy="2448000"/>
          </a:xfrm>
          <a:prstGeom prst="rect">
            <a:avLst/>
          </a:prstGeom>
          <a:ln w="0">
            <a:noFill/>
          </a:ln>
        </p:spPr>
      </p:pic>
      <p:pic>
        <p:nvPicPr>
          <p:cNvPr id="38" name="" descr=""/>
          <p:cNvPicPr/>
          <p:nvPr/>
        </p:nvPicPr>
        <p:blipFill>
          <a:blip r:embed="rId7"/>
          <a:stretch/>
        </p:blipFill>
        <p:spPr>
          <a:xfrm>
            <a:off x="11836080" y="3517920"/>
            <a:ext cx="9649800" cy="6046560"/>
          </a:xfrm>
          <a:prstGeom prst="rect">
            <a:avLst/>
          </a:prstGeom>
          <a:ln w="0">
            <a:noFill/>
          </a:ln>
        </p:spPr>
      </p:pic>
      <p:sp>
        <p:nvSpPr>
          <p:cNvPr id="39" name=""/>
          <p:cNvSpPr/>
          <p:nvPr/>
        </p:nvSpPr>
        <p:spPr>
          <a:xfrm>
            <a:off x="22208400" y="852840"/>
            <a:ext cx="10023120" cy="318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Filters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Mean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Bilateral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Random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Threshold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Bit-Depth Reduction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Datasets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MNIST – High contrast, greyscale, 28x28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CIFAR-10 – Med. contrast, RGB, 32x32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Attacks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Fast Gradient Sign Method (FGSM)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Carlini and Wagner (Planned)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Health &amp; Safety Considerations</a:t>
            </a:r>
            <a:r>
              <a:rPr b="0" lang="en" sz="4000" spc="-1" strike="noStrike">
                <a:solidFill>
                  <a:srgbClr val="3b0b00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Self-driving systems must respond rapidly and accurately to ensure passenger safety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 lightweight filtering approach was chosen over an ML-based defense to reduce the time between perception and classification 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All software and data used is free and open source (FOSS)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Ensures full and equal access to all who wish to recreate the results or defend their own models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Using image processing eliminates the computationally expenive training process found in ML-based defenses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While untested, denoising filters may also be more energy-efficient than ML-based defenses during use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Costs are minimized by prioritizing lightweight, power-saving algorithms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Less computationally intense filters with similar results should rank higher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Google Shape;81;p14"/>
          <p:cNvSpPr/>
          <p:nvPr/>
        </p:nvSpPr>
        <p:spPr>
          <a:xfrm>
            <a:off x="-27360" y="-22680"/>
            <a:ext cx="11406240" cy="33023160"/>
          </a:xfrm>
          <a:prstGeom prst="rect">
            <a:avLst/>
          </a:prstGeom>
          <a:solidFill>
            <a:srgbClr val="57150b"/>
          </a:solidFill>
          <a:ln w="9360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1" name="Google Shape;82;p14" descr="RU Logo S-BG"/>
          <p:cNvPicPr/>
          <p:nvPr/>
        </p:nvPicPr>
        <p:blipFill>
          <a:blip r:embed="rId8"/>
          <a:stretch/>
        </p:blipFill>
        <p:spPr>
          <a:xfrm>
            <a:off x="39452040" y="29755800"/>
            <a:ext cx="3976560" cy="2076840"/>
          </a:xfrm>
          <a:prstGeom prst="rect">
            <a:avLst/>
          </a:prstGeom>
          <a:ln w="0">
            <a:noFill/>
          </a:ln>
        </p:spPr>
      </p:pic>
      <p:sp>
        <p:nvSpPr>
          <p:cNvPr id="42" name="Google Shape;83;p14"/>
          <p:cNvSpPr/>
          <p:nvPr/>
        </p:nvSpPr>
        <p:spPr>
          <a:xfrm>
            <a:off x="923040" y="694800"/>
            <a:ext cx="1052604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Arial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Google Shape;84;p14"/>
          <p:cNvSpPr/>
          <p:nvPr/>
        </p:nvSpPr>
        <p:spPr>
          <a:xfrm>
            <a:off x="901440" y="8607960"/>
            <a:ext cx="9151560" cy="1627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Neural networks are vulnerable to adversarial attacks [1], [2]. This project investigates the efficacy of various image processing techniques at improving the robustness of image classifier models.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Requirements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that image preprocessing filters are an effective defense against common adversarial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Compare the efficacy of different filters at different strengths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the transferability of image preprocessing across different datasets and classifier architectures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computing resources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Restricted the resolution of datasets used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model complexity (parameters, epochs, etc.)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File size maximum of 100 MB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Models with too may parameters would be untrackable by git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ECMA 404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3129-2023 [4]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Google Shape;85;p14"/>
          <p:cNvSpPr/>
          <p:nvPr/>
        </p:nvSpPr>
        <p:spPr>
          <a:xfrm>
            <a:off x="923040" y="4959000"/>
            <a:ext cx="912996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Google Shape;86;p14"/>
          <p:cNvSpPr/>
          <p:nvPr/>
        </p:nvSpPr>
        <p:spPr>
          <a:xfrm rot="10800000">
            <a:off x="1077840" y="4680000"/>
            <a:ext cx="8751960" cy="16884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7400" bIns="7740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46" name="" descr=""/>
          <p:cNvPicPr/>
          <p:nvPr/>
        </p:nvPicPr>
        <p:blipFill>
          <a:blip r:embed="rId9"/>
          <a:srcRect l="3951" t="0" r="36574" b="0"/>
          <a:stretch/>
        </p:blipFill>
        <p:spPr>
          <a:xfrm>
            <a:off x="22231080" y="7588800"/>
            <a:ext cx="4462920" cy="457092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10"/>
          <a:srcRect l="875" t="917" r="937" b="659"/>
          <a:stretch/>
        </p:blipFill>
        <p:spPr>
          <a:xfrm>
            <a:off x="26722800" y="7681320"/>
            <a:ext cx="4294800" cy="4304880"/>
          </a:xfrm>
          <a:prstGeom prst="rect">
            <a:avLst/>
          </a:prstGeom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26758800" y="11990880"/>
            <a:ext cx="4189320" cy="65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CIFAR-10 Excerpt</a:t>
            </a:r>
            <a:endParaRPr b="0" lang="en-US" sz="2400" spc="-1" strike="noStrike">
              <a:solidFill>
                <a:srgbClr val="3b0b00"/>
              </a:solidFill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22448880" y="12026880"/>
            <a:ext cx="4083120" cy="65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MNIST Excerpt</a:t>
            </a:r>
            <a:endParaRPr b="0" lang="en-US" sz="2400" spc="-1" strike="noStrike">
              <a:solidFill>
                <a:srgbClr val="3b0b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11888280" y="843840"/>
            <a:ext cx="10054800" cy="2704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the FGSM attack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Test FGSM attack on pre-trained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Gaussian Kuwahara filter between attack generation and model input stages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standard interface to “plug and play” other filters, model, and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Evaluate each filter on different attack strengths and varying the filter’s free parameter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This free parameter is referred to generically as “strength”, although some filters have a greater impact on images at lower “strength”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Enable saving output data in JSON format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Train CIFAR-10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Initial CNN could only achieve ~65%-70% accuracy on 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DLA trained on CIFAR-10 was more promising [6]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VGG16 trained on CIFAR-10 for 40 epochs scored  over 80% accuracy on validation dataset [7]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VGG16 classifier trained on CIFAR-10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program that reads the saved JSON data and generates custom views of the results to compare the efficacy of filters across datasets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51" name=""/>
              <p:cNvSpPr txBox="1"/>
              <p:nvPr/>
            </p:nvSpPr>
            <p:spPr>
              <a:xfrm>
                <a:off x="32816880" y="12026880"/>
                <a:ext cx="1267200" cy="1666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52" name=""/>
              <p:cNvSpPr txBox="1"/>
              <p:nvPr/>
            </p:nvSpPr>
            <p:spPr>
              <a:xfrm>
                <a:off x="32816880" y="12026880"/>
                <a:ext cx="1267200" cy="1666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p:pic>
        <p:nvPicPr>
          <p:cNvPr id="53" name="" descr=""/>
          <p:cNvPicPr/>
          <p:nvPr/>
        </p:nvPicPr>
        <p:blipFill>
          <a:blip r:embed="rId11"/>
          <a:stretch/>
        </p:blipFill>
        <p:spPr>
          <a:xfrm>
            <a:off x="34098480" y="10744200"/>
            <a:ext cx="6361560" cy="99360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12"/>
          <a:stretch/>
        </p:blipFill>
        <p:spPr>
          <a:xfrm>
            <a:off x="12250800" y="16998120"/>
            <a:ext cx="2283480" cy="237276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13"/>
          <a:stretch/>
        </p:blipFill>
        <p:spPr>
          <a:xfrm>
            <a:off x="14302800" y="17015400"/>
            <a:ext cx="2266920" cy="2355480"/>
          </a:xfrm>
          <a:prstGeom prst="rect">
            <a:avLst/>
          </a:prstGeom>
          <a:ln w="0">
            <a:noFill/>
          </a:ln>
        </p:spPr>
      </p:pic>
      <p:pic>
        <p:nvPicPr>
          <p:cNvPr id="56" name="" descr=""/>
          <p:cNvPicPr/>
          <p:nvPr/>
        </p:nvPicPr>
        <p:blipFill>
          <a:blip r:embed="rId14"/>
          <a:stretch/>
        </p:blipFill>
        <p:spPr>
          <a:xfrm>
            <a:off x="16351200" y="17015040"/>
            <a:ext cx="2313720" cy="2404440"/>
          </a:xfrm>
          <a:prstGeom prst="rect">
            <a:avLst/>
          </a:prstGeom>
          <a:ln w="0">
            <a:noFill/>
          </a:ln>
        </p:spPr>
      </p:pic>
      <p:sp>
        <p:nvSpPr>
          <p:cNvPr id="57" name=""/>
          <p:cNvSpPr/>
          <p:nvPr/>
        </p:nvSpPr>
        <p:spPr>
          <a:xfrm>
            <a:off x="11888280" y="19190520"/>
            <a:ext cx="9600120" cy="42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Effect of filtering a sample from MNIST attacked with FGSM at </a:t>
            </a: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Arial"/>
              </a:rPr>
              <a:t>ε=0.2</a:t>
            </a:r>
            <a:endParaRPr b="0" lang="en-US" sz="2400" spc="-1" strike="noStrike">
              <a:solidFill>
                <a:srgbClr val="3b0b00"/>
              </a:solidFill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12691800" y="9158400"/>
            <a:ext cx="7985880" cy="59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Block overview of adversarial attacks and filtering pipeline</a:t>
            </a:r>
            <a:endParaRPr b="0" lang="en-US" sz="2400" spc="-1" strike="noStrike">
              <a:solidFill>
                <a:srgbClr val="3b0b00"/>
              </a:solidFill>
              <a:latin typeface="Arial"/>
            </a:endParaRPr>
          </a:p>
        </p:txBody>
      </p:sp>
      <p:pic>
        <p:nvPicPr>
          <p:cNvPr id="59" name="" descr=""/>
          <p:cNvPicPr/>
          <p:nvPr/>
        </p:nvPicPr>
        <p:blipFill>
          <a:blip r:embed="rId15"/>
          <a:stretch/>
        </p:blipFill>
        <p:spPr>
          <a:xfrm>
            <a:off x="1035000" y="26992800"/>
            <a:ext cx="4113720" cy="4113720"/>
          </a:xfrm>
          <a:prstGeom prst="rect">
            <a:avLst/>
          </a:prstGeom>
          <a:ln w="0">
            <a:noFill/>
          </a:ln>
        </p:spPr>
      </p:pic>
      <p:pic>
        <p:nvPicPr>
          <p:cNvPr id="60" name="" descr=""/>
          <p:cNvPicPr/>
          <p:nvPr/>
        </p:nvPicPr>
        <p:blipFill>
          <a:blip r:embed="rId16"/>
          <a:stretch/>
        </p:blipFill>
        <p:spPr>
          <a:xfrm>
            <a:off x="5970600" y="26992800"/>
            <a:ext cx="4113720" cy="4113720"/>
          </a:xfrm>
          <a:prstGeom prst="rect">
            <a:avLst/>
          </a:prstGeom>
          <a:ln w="0">
            <a:noFill/>
          </a:ln>
        </p:spPr>
      </p:pic>
      <p:sp>
        <p:nvSpPr>
          <p:cNvPr id="61" name=""/>
          <p:cNvSpPr/>
          <p:nvPr/>
        </p:nvSpPr>
        <p:spPr>
          <a:xfrm>
            <a:off x="565200" y="26193600"/>
            <a:ext cx="502812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References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5823000" y="26216640"/>
            <a:ext cx="4408920" cy="85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Source Code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" descr=""/>
          <p:cNvPicPr/>
          <p:nvPr/>
        </p:nvPicPr>
        <p:blipFill>
          <a:blip r:embed="rId17"/>
          <a:srcRect l="10061" t="0" r="0" b="0"/>
          <a:stretch/>
        </p:blipFill>
        <p:spPr>
          <a:xfrm>
            <a:off x="37490400" y="1600200"/>
            <a:ext cx="5363280" cy="6626880"/>
          </a:xfrm>
          <a:prstGeom prst="rect">
            <a:avLst/>
          </a:prstGeom>
          <a:ln w="0">
            <a:noFill/>
          </a:ln>
        </p:spPr>
      </p:pic>
      <p:sp>
        <p:nvSpPr>
          <p:cNvPr id="64" name=""/>
          <p:cNvSpPr/>
          <p:nvPr/>
        </p:nvSpPr>
        <p:spPr>
          <a:xfrm>
            <a:off x="32461200" y="926640"/>
            <a:ext cx="10284480" cy="2878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Results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Evaluation Criteria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accuracy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of a classifier model is given by: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random guessing threshold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is the expected accuracy if a class was guessed at random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weak learning algorithm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produces a prediction rule that performs just slightly better than random guessing [8]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minimally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the classifier performs at least as well as a weak learning algorithm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ideally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the accuracy of the classifier does not change with the strength of attack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Conclusions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filtering maintains accuracy at higher ε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CIFAR-10 is more strongly affected by FGSM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threshold filter on MNIST is almost ideally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most effective filters CIFAR-10 are only minimally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Future Work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Carlini and Wagner attack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ImageNet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more filters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Median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JPEG compression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Anisotropic diffusion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Test the power use of an image processing defense against an ML-based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Standardize the meaning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SNR-based definition [9]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Lp norm-based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2024-05-01T11:15:43Z</dcterms:modified>
  <cp:revision>59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